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8"/>
  </p:notesMasterIdLst>
  <p:handoutMasterIdLst>
    <p:handoutMasterId r:id="rId39"/>
  </p:handoutMasterIdLst>
  <p:sldIdLst>
    <p:sldId id="3214" r:id="rId5"/>
    <p:sldId id="1504" r:id="rId6"/>
    <p:sldId id="2147376924" r:id="rId7"/>
    <p:sldId id="1516" r:id="rId8"/>
    <p:sldId id="2147376925" r:id="rId9"/>
    <p:sldId id="2147376527" r:id="rId10"/>
    <p:sldId id="2147376966" r:id="rId11"/>
    <p:sldId id="2147377165" r:id="rId12"/>
    <p:sldId id="2147377178" r:id="rId13"/>
    <p:sldId id="2147376939" r:id="rId14"/>
    <p:sldId id="2147376952" r:id="rId15"/>
    <p:sldId id="2147377179" r:id="rId16"/>
    <p:sldId id="2147376940" r:id="rId17"/>
    <p:sldId id="2147376941" r:id="rId18"/>
    <p:sldId id="2746" r:id="rId19"/>
    <p:sldId id="2147376942" r:id="rId20"/>
    <p:sldId id="2147376943" r:id="rId21"/>
    <p:sldId id="2147376944" r:id="rId22"/>
    <p:sldId id="2147376964" r:id="rId23"/>
    <p:sldId id="2147376946" r:id="rId24"/>
    <p:sldId id="2147376947" r:id="rId25"/>
    <p:sldId id="2147376948" r:id="rId26"/>
    <p:sldId id="2147376963" r:id="rId27"/>
    <p:sldId id="2147376965" r:id="rId28"/>
    <p:sldId id="2147376950" r:id="rId29"/>
    <p:sldId id="2147376961" r:id="rId30"/>
    <p:sldId id="2147376951" r:id="rId31"/>
    <p:sldId id="2147376953" r:id="rId32"/>
    <p:sldId id="2147376954" r:id="rId33"/>
    <p:sldId id="2147377181" r:id="rId34"/>
    <p:sldId id="2147377182" r:id="rId35"/>
    <p:sldId id="2147376958" r:id="rId36"/>
    <p:sldId id="2147377180" r:id="rId37"/>
  </p:sldIdLst>
  <p:sldSz cx="12192000" cy="6858000"/>
  <p:notesSz cx="6799263" cy="9929813"/>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zione predefinita" id="{996799A9-3EA5-40B3-B16C-65896258713B}">
          <p14:sldIdLst>
            <p14:sldId id="3214"/>
            <p14:sldId id="1504"/>
          </p14:sldIdLst>
        </p14:section>
        <p14:section name="Obiettivi e piano di lavoro" id="{48614599-A2EC-43B0-AE5B-6F44F4B8E83C}">
          <p14:sldIdLst>
            <p14:sldId id="2147376924"/>
            <p14:sldId id="1516"/>
            <p14:sldId id="2147376925"/>
            <p14:sldId id="2147376527"/>
            <p14:sldId id="2147376966"/>
            <p14:sldId id="2147377165"/>
            <p14:sldId id="2147377178"/>
          </p14:sldIdLst>
        </p14:section>
        <p14:section name="PRINCIPI" id="{2291009E-8423-485E-B222-828981DEC8D2}">
          <p14:sldIdLst>
            <p14:sldId id="2147376939"/>
            <p14:sldId id="2147376952"/>
            <p14:sldId id="2147377179"/>
            <p14:sldId id="2147376940"/>
          </p14:sldIdLst>
        </p14:section>
        <p14:section name="INQUADRAMENTO TERRITORIALE" id="{7CF62649-9180-4B0F-BFD5-9213858CE3E0}">
          <p14:sldIdLst>
            <p14:sldId id="2147376941"/>
            <p14:sldId id="2746"/>
            <p14:sldId id="2147376942"/>
          </p14:sldIdLst>
        </p14:section>
        <p14:section name="IMMOBILE" id="{98E5D0DF-643E-48E9-90BE-26261ED27A24}">
          <p14:sldIdLst>
            <p14:sldId id="2147376943"/>
            <p14:sldId id="2147376944"/>
            <p14:sldId id="2147376964"/>
            <p14:sldId id="2147376946"/>
            <p14:sldId id="2147376947"/>
            <p14:sldId id="2147376948"/>
          </p14:sldIdLst>
        </p14:section>
        <p14:section name="Vincoli" id="{AEA66E93-3A56-4AE1-B0CF-D5D8E59134AF}">
          <p14:sldIdLst>
            <p14:sldId id="2147376963"/>
            <p14:sldId id="2147376965"/>
            <p14:sldId id="2147376950"/>
            <p14:sldId id="2147376961"/>
          </p14:sldIdLst>
        </p14:section>
        <p14:section name="ITER DI VALORIZZAZIONE" id="{30A83B3D-50AA-423C-A1C2-C8A6831C713E}">
          <p14:sldIdLst>
            <p14:sldId id="2147376951"/>
            <p14:sldId id="2147376953"/>
            <p14:sldId id="2147376954"/>
            <p14:sldId id="2147377181"/>
            <p14:sldId id="2147377182"/>
          </p14:sldIdLst>
        </p14:section>
        <p14:section name="APPENDICE" id="{D0A35DF9-B952-4987-B75A-1CAE869A05CC}">
          <p14:sldIdLst>
            <p14:sldId id="2147376958"/>
            <p14:sldId id="2147377180"/>
          </p14:sldIdLst>
        </p14:section>
      </p14:sectionLst>
    </p:ext>
    <p:ext uri="{EFAFB233-063F-42B5-8137-9DF3F51BA10A}">
      <p15:sldGuideLst xmlns:p15="http://schemas.microsoft.com/office/powerpoint/2012/main">
        <p15:guide id="1" orient="horz" pos="414" userDrawn="1">
          <p15:clr>
            <a:srgbClr val="A4A3A4"/>
          </p15:clr>
        </p15:guide>
        <p15:guide id="2" pos="257"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F5AD71C-D122-6376-0C24-FD412E3A51D4}" name="Nicolò Moro" initials="NM" userId="S::nicolo.moro@sinloc.com::adc4fbd1-1a8b-4993-9abe-d67818a324cd" providerId="AD"/>
  <p188:author id="{3B26C028-5530-993A-CA95-9DB549242618}" name="Alessandro Marmiroli" initials="AM" userId="S::alessandro.marmiroli@sinloc.com::d54d51cc-efc2-4f0d-ad16-0ab81a73d0e8" providerId="AD"/>
  <p188:author id="{D1537031-9922-E888-F079-DD77C7332345}" name="Filippo Venturini" initials="FV" userId="S::filippo.venturini@sinloc.com::f034fcf9-d22e-442e-959b-a741618b60d6" providerId="AD"/>
  <p188:author id="{4CB5C376-1B5E-09F5-FB67-C8EED59CE6CA}" name="Sofia Faggian" initials="SF" userId="S::sofia.faggian@sinloc.com::c8006cc3-97c6-49c9-9f3d-f10c35980b27" providerId="AD"/>
  <p188:author id="{2D328CA7-C91B-0DDB-A606-1CCF22B7989A}" name="Andrea Gianese" initials="AG" userId="S::andrea.gianese@sinloc.com::052d3abb-3f56-4238-8e67-4dd823424cf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281C"/>
    <a:srgbClr val="60A500"/>
    <a:srgbClr val="007F45"/>
    <a:srgbClr val="FFFF00"/>
    <a:srgbClr val="5F5F5F"/>
    <a:srgbClr val="5D8E44"/>
    <a:srgbClr val="F2F2F2"/>
    <a:srgbClr val="CC8100"/>
    <a:srgbClr val="D3D3D3"/>
    <a:srgbClr val="007F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58EB8D-A5EA-9A5C-5275-2069AAEBEDAB}" v="63" dt="2026-02-23T11:02:50.829"/>
  </p1510:revLst>
</p1510:revInfo>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E3FDE45-AF77-4B5C-9715-49D594BDF05E}" styleName="Stile chiaro 1 - Colore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012ECD-51FC-41F1-AA8D-1B2483CD663E}" styleName="Stile chiaro 2 - Colore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5AB1C69-6EDB-4FF4-983F-18BD219EF322}" styleName="Stile medio 2 - Color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Stile chiaro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DF18680-E054-41AD-8BC1-D1AEF772440D}" styleName="Stile medio 2 - Color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414"/>
        <p:guide pos="257"/>
      </p:guideLst>
    </p:cSldViewPr>
  </p:slide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microsoft.com/office/2018/10/relationships/authors" Target="authors.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AZIANI FRANCESCA" userId="S::francesca.graziani@agenziademanio.it::9fc63dc8-2ed6-464f-b5ad-395e00be2758" providerId="AD" clId="Web-{95904E01-8823-B9F3-4C99-7D89BAE7609A}"/>
    <pc:docChg chg="modSld">
      <pc:chgData name="GRAZIANI FRANCESCA" userId="S::francesca.graziani@agenziademanio.it::9fc63dc8-2ed6-464f-b5ad-395e00be2758" providerId="AD" clId="Web-{95904E01-8823-B9F3-4C99-7D89BAE7609A}" dt="2026-02-18T14:36:02.935" v="2" actId="1076"/>
      <pc:docMkLst>
        <pc:docMk/>
      </pc:docMkLst>
      <pc:sldChg chg="addSp delSp modSp">
        <pc:chgData name="GRAZIANI FRANCESCA" userId="S::francesca.graziani@agenziademanio.it::9fc63dc8-2ed6-464f-b5ad-395e00be2758" providerId="AD" clId="Web-{95904E01-8823-B9F3-4C99-7D89BAE7609A}" dt="2026-02-18T14:36:02.935" v="2" actId="1076"/>
        <pc:sldMkLst>
          <pc:docMk/>
          <pc:sldMk cId="2870780945" sldId="2147376961"/>
        </pc:sldMkLst>
        <pc:picChg chg="add mod">
          <ac:chgData name="GRAZIANI FRANCESCA" userId="S::francesca.graziani@agenziademanio.it::9fc63dc8-2ed6-464f-b5ad-395e00be2758" providerId="AD" clId="Web-{95904E01-8823-B9F3-4C99-7D89BAE7609A}" dt="2026-02-18T14:36:02.935" v="2" actId="1076"/>
          <ac:picMkLst>
            <pc:docMk/>
            <pc:sldMk cId="2870780945" sldId="2147376961"/>
            <ac:picMk id="4" creationId="{12E6488F-CE3B-0378-BA09-6D5CB8EB28C3}"/>
          </ac:picMkLst>
        </pc:picChg>
      </pc:sldChg>
    </pc:docChg>
  </pc:docChgLst>
  <pc:docChgLst>
    <pc:chgData name="GRAZIANI FRANCESCA" userId="S::francesca.graziani@agenziademanio.it::9fc63dc8-2ed6-464f-b5ad-395e00be2758" providerId="AD" clId="Web-{31031B3F-7CC0-66FC-41E4-51BA8B3BC264}"/>
    <pc:docChg chg="modSld">
      <pc:chgData name="GRAZIANI FRANCESCA" userId="S::francesca.graziani@agenziademanio.it::9fc63dc8-2ed6-464f-b5ad-395e00be2758" providerId="AD" clId="Web-{31031B3F-7CC0-66FC-41E4-51BA8B3BC264}" dt="2026-02-20T09:16:49.706" v="17" actId="20577"/>
      <pc:docMkLst>
        <pc:docMk/>
      </pc:docMkLst>
    </pc:docChg>
  </pc:docChgLst>
  <pc:docChgLst>
    <pc:chgData name="CARUSO FERDINANDA" userId="S::ferdinanda.caruso@agenziademanio.it::4f7b1e82-7445-4edc-900f-eca8b48d2a53" providerId="AD" clId="Web-{83BD7F14-F2AE-A7E0-41C5-56003E31526E}"/>
    <pc:docChg chg="modSld">
      <pc:chgData name="CARUSO FERDINANDA" userId="S::ferdinanda.caruso@agenziademanio.it::4f7b1e82-7445-4edc-900f-eca8b48d2a53" providerId="AD" clId="Web-{83BD7F14-F2AE-A7E0-41C5-56003E31526E}" dt="2026-02-02T11:12:02.675" v="2" actId="14100"/>
      <pc:docMkLst>
        <pc:docMk/>
      </pc:docMkLst>
      <pc:sldChg chg="modSp">
        <pc:chgData name="CARUSO FERDINANDA" userId="S::ferdinanda.caruso@agenziademanio.it::4f7b1e82-7445-4edc-900f-eca8b48d2a53" providerId="AD" clId="Web-{83BD7F14-F2AE-A7E0-41C5-56003E31526E}" dt="2026-02-02T11:12:02.675" v="2" actId="14100"/>
        <pc:sldMkLst>
          <pc:docMk/>
          <pc:sldMk cId="1988807976" sldId="2147376953"/>
        </pc:sldMkLst>
        <pc:spChg chg="mod">
          <ac:chgData name="CARUSO FERDINANDA" userId="S::ferdinanda.caruso@agenziademanio.it::4f7b1e82-7445-4edc-900f-eca8b48d2a53" providerId="AD" clId="Web-{83BD7F14-F2AE-A7E0-41C5-56003E31526E}" dt="2026-02-02T11:12:02.675" v="2" actId="14100"/>
          <ac:spMkLst>
            <pc:docMk/>
            <pc:sldMk cId="1988807976" sldId="2147376953"/>
            <ac:spMk id="2" creationId="{6A540175-ED58-6F7B-2EC5-3436432EBD33}"/>
          </ac:spMkLst>
        </pc:spChg>
      </pc:sldChg>
    </pc:docChg>
  </pc:docChgLst>
  <pc:docChgLst>
    <pc:chgData name="CARUSO FERDINANDA" userId="S::ferdinanda.caruso@agenziademanio.it::4f7b1e82-7445-4edc-900f-eca8b48d2a53" providerId="AD" clId="Web-{7D58EB8D-A5EA-9A5C-5275-2069AAEBEDAB}"/>
    <pc:docChg chg="addSld delSld modSld modSection">
      <pc:chgData name="CARUSO FERDINANDA" userId="S::ferdinanda.caruso@agenziademanio.it::4f7b1e82-7445-4edc-900f-eca8b48d2a53" providerId="AD" clId="Web-{7D58EB8D-A5EA-9A5C-5275-2069AAEBEDAB}" dt="2026-02-23T11:02:50.829" v="34"/>
      <pc:docMkLst>
        <pc:docMk/>
      </pc:docMkLst>
      <pc:sldChg chg="del">
        <pc:chgData name="CARUSO FERDINANDA" userId="S::ferdinanda.caruso@agenziademanio.it::4f7b1e82-7445-4edc-900f-eca8b48d2a53" providerId="AD" clId="Web-{7D58EB8D-A5EA-9A5C-5275-2069AAEBEDAB}" dt="2026-02-23T11:00:10.908" v="0"/>
        <pc:sldMkLst>
          <pc:docMk/>
          <pc:sldMk cId="1588325967" sldId="2147376959"/>
        </pc:sldMkLst>
      </pc:sldChg>
      <pc:sldChg chg="addSp delSp modSp new">
        <pc:chgData name="CARUSO FERDINANDA" userId="S::ferdinanda.caruso@agenziademanio.it::4f7b1e82-7445-4edc-900f-eca8b48d2a53" providerId="AD" clId="Web-{7D58EB8D-A5EA-9A5C-5275-2069AAEBEDAB}" dt="2026-02-23T11:02:50.829" v="34"/>
        <pc:sldMkLst>
          <pc:docMk/>
          <pc:sldMk cId="41688273" sldId="2147377181"/>
        </pc:sldMkLst>
        <pc:spChg chg="mod">
          <ac:chgData name="CARUSO FERDINANDA" userId="S::ferdinanda.caruso@agenziademanio.it::4f7b1e82-7445-4edc-900f-eca8b48d2a53" providerId="AD" clId="Web-{7D58EB8D-A5EA-9A5C-5275-2069AAEBEDAB}" dt="2026-02-23T11:02:02.970" v="23" actId="20577"/>
          <ac:spMkLst>
            <pc:docMk/>
            <pc:sldMk cId="41688273" sldId="2147377181"/>
            <ac:spMk id="2" creationId="{CA226619-3F59-9A56-0FFF-365E01CB11AC}"/>
          </ac:spMkLst>
        </pc:spChg>
        <pc:spChg chg="mod">
          <ac:chgData name="CARUSO FERDINANDA" userId="S::ferdinanda.caruso@agenziademanio.it::4f7b1e82-7445-4edc-900f-eca8b48d2a53" providerId="AD" clId="Web-{7D58EB8D-A5EA-9A5C-5275-2069AAEBEDAB}" dt="2026-02-23T11:02:14.970" v="32" actId="20577"/>
          <ac:spMkLst>
            <pc:docMk/>
            <pc:sldMk cId="41688273" sldId="2147377181"/>
            <ac:spMk id="3" creationId="{5F76A953-337C-04FC-6B12-E5591430E3B7}"/>
          </ac:spMkLst>
        </pc:spChg>
        <pc:spChg chg="del">
          <ac:chgData name="CARUSO FERDINANDA" userId="S::ferdinanda.caruso@agenziademanio.it::4f7b1e82-7445-4edc-900f-eca8b48d2a53" providerId="AD" clId="Web-{7D58EB8D-A5EA-9A5C-5275-2069AAEBEDAB}" dt="2026-02-23T11:02:20.095" v="33"/>
          <ac:spMkLst>
            <pc:docMk/>
            <pc:sldMk cId="41688273" sldId="2147377181"/>
            <ac:spMk id="4" creationId="{2311BE7D-59F9-F989-B86B-DAC15497913F}"/>
          </ac:spMkLst>
        </pc:spChg>
        <pc:picChg chg="add del mod">
          <ac:chgData name="CARUSO FERDINANDA" userId="S::ferdinanda.caruso@agenziademanio.it::4f7b1e82-7445-4edc-900f-eca8b48d2a53" providerId="AD" clId="Web-{7D58EB8D-A5EA-9A5C-5275-2069AAEBEDAB}" dt="2026-02-23T11:02:50.829" v="34"/>
          <ac:picMkLst>
            <pc:docMk/>
            <pc:sldMk cId="41688273" sldId="2147377181"/>
            <ac:picMk id="5" creationId="{BFB8769E-5628-B987-E3A9-1493ED847867}"/>
          </ac:picMkLst>
        </pc:picChg>
      </pc:sldChg>
      <pc:sldChg chg="new">
        <pc:chgData name="CARUSO FERDINANDA" userId="S::ferdinanda.caruso@agenziademanio.it::4f7b1e82-7445-4edc-900f-eca8b48d2a53" providerId="AD" clId="Web-{7D58EB8D-A5EA-9A5C-5275-2069AAEBEDAB}" dt="2026-02-23T11:01:17.501" v="2"/>
        <pc:sldMkLst>
          <pc:docMk/>
          <pc:sldMk cId="4154804356" sldId="2147377182"/>
        </pc:sldMkLst>
      </pc:sldChg>
    </pc:docChg>
  </pc:docChgLst>
  <pc:docChgLst>
    <pc:chgData name="CARUSO FERDINANDA" userId="S::ferdinanda.caruso@agenziademanio.it::4f7b1e82-7445-4edc-900f-eca8b48d2a53" providerId="AD" clId="Web-{092C4D97-165B-C0F1-F07C-19371E266360}"/>
    <pc:docChg chg="modSld">
      <pc:chgData name="CARUSO FERDINANDA" userId="S::ferdinanda.caruso@agenziademanio.it::4f7b1e82-7445-4edc-900f-eca8b48d2a53" providerId="AD" clId="Web-{092C4D97-165B-C0F1-F07C-19371E266360}" dt="2026-01-29T08:26:00.079" v="15"/>
      <pc:docMkLst>
        <pc:docMk/>
      </pc:docMkLst>
      <pc:sldChg chg="modSp">
        <pc:chgData name="CARUSO FERDINANDA" userId="S::ferdinanda.caruso@agenziademanio.it::4f7b1e82-7445-4edc-900f-eca8b48d2a53" providerId="AD" clId="Web-{092C4D97-165B-C0F1-F07C-19371E266360}" dt="2026-01-29T08:26:00.079" v="15"/>
        <pc:sldMkLst>
          <pc:docMk/>
          <pc:sldMk cId="1858791688" sldId="2147376942"/>
        </pc:sldMkLst>
        <pc:graphicFrameChg chg="mod modGraphic">
          <ac:chgData name="CARUSO FERDINANDA" userId="S::ferdinanda.caruso@agenziademanio.it::4f7b1e82-7445-4edc-900f-eca8b48d2a53" providerId="AD" clId="Web-{092C4D97-165B-C0F1-F07C-19371E266360}" dt="2026-01-29T08:26:00.079" v="15"/>
          <ac:graphicFrameMkLst>
            <pc:docMk/>
            <pc:sldMk cId="1858791688" sldId="2147376942"/>
            <ac:graphicFrameMk id="6" creationId="{6AFCCE41-E884-F749-2A32-837FE3F50764}"/>
          </ac:graphicFrameMkLst>
        </pc:graphicFrameChg>
      </pc:sldChg>
    </pc:docChg>
  </pc:docChgLst>
  <pc:docChgLst>
    <pc:chgData name="GRAZIANI FRANCESCA" userId="S::francesca.graziani@agenziademanio.it::9fc63dc8-2ed6-464f-b5ad-395e00be2758" providerId="AD" clId="Web-{C65923BC-61DE-5E8D-F9AE-25A23DD3D65B}"/>
    <pc:docChg chg="modSld">
      <pc:chgData name="GRAZIANI FRANCESCA" userId="S::francesca.graziani@agenziademanio.it::9fc63dc8-2ed6-464f-b5ad-395e00be2758" providerId="AD" clId="Web-{C65923BC-61DE-5E8D-F9AE-25A23DD3D65B}" dt="2026-02-18T14:09:04.302" v="10"/>
      <pc:docMkLst>
        <pc:docMk/>
      </pc:docMkLst>
      <pc:sldChg chg="addSp delSp modSp">
        <pc:chgData name="GRAZIANI FRANCESCA" userId="S::francesca.graziani@agenziademanio.it::9fc63dc8-2ed6-464f-b5ad-395e00be2758" providerId="AD" clId="Web-{C65923BC-61DE-5E8D-F9AE-25A23DD3D65B}" dt="2026-02-18T14:09:04.302" v="10"/>
        <pc:sldMkLst>
          <pc:docMk/>
          <pc:sldMk cId="2870780945" sldId="2147376961"/>
        </pc:sldMkLst>
      </pc:sldChg>
    </pc:docChg>
  </pc:docChgLst>
  <pc:docChgLst>
    <pc:chgData name="GRAZIANI FRANCESCA" userId="S::francesca.graziani@agenziademanio.it::9fc63dc8-2ed6-464f-b5ad-395e00be2758" providerId="AD" clId="Web-{E818874D-FF0B-F32F-76B9-E31AE33328BF}"/>
    <pc:docChg chg="modSld">
      <pc:chgData name="GRAZIANI FRANCESCA" userId="S::francesca.graziani@agenziademanio.it::9fc63dc8-2ed6-464f-b5ad-395e00be2758" providerId="AD" clId="Web-{E818874D-FF0B-F32F-76B9-E31AE33328BF}" dt="2026-02-18T14:09:46.135" v="0"/>
      <pc:docMkLst>
        <pc:docMk/>
      </pc:docMkLst>
      <pc:sldChg chg="delSp">
        <pc:chgData name="GRAZIANI FRANCESCA" userId="S::francesca.graziani@agenziademanio.it::9fc63dc8-2ed6-464f-b5ad-395e00be2758" providerId="AD" clId="Web-{E818874D-FF0B-F32F-76B9-E31AE33328BF}" dt="2026-02-18T14:09:46.135" v="0"/>
        <pc:sldMkLst>
          <pc:docMk/>
          <pc:sldMk cId="2785421516" sldId="2147376948"/>
        </pc:sldMkLst>
      </pc:sldChg>
    </pc:docChg>
  </pc:docChgLst>
  <pc:docChgLst>
    <pc:chgData name="CARUSO FERDINANDA" userId="4f7b1e82-7445-4edc-900f-eca8b48d2a53" providerId="ADAL" clId="{9888EEC5-35D3-4304-8C32-07DEF83BD391}"/>
    <pc:docChg chg="undo custSel mod addSld delSld modSld modMainMaster modSection">
      <pc:chgData name="CARUSO FERDINANDA" userId="4f7b1e82-7445-4edc-900f-eca8b48d2a53" providerId="ADAL" clId="{9888EEC5-35D3-4304-8C32-07DEF83BD391}" dt="2026-02-03T13:10:01.727" v="94" actId="20577"/>
      <pc:docMkLst>
        <pc:docMk/>
      </pc:docMkLst>
      <pc:sldChg chg="modSp mod">
        <pc:chgData name="CARUSO FERDINANDA" userId="4f7b1e82-7445-4edc-900f-eca8b48d2a53" providerId="ADAL" clId="{9888EEC5-35D3-4304-8C32-07DEF83BD391}" dt="2026-02-03T13:10:01.727" v="94" actId="20577"/>
        <pc:sldMkLst>
          <pc:docMk/>
          <pc:sldMk cId="713401509" sldId="2147376946"/>
        </pc:sldMkLst>
        <pc:spChg chg="mod">
          <ac:chgData name="CARUSO FERDINANDA" userId="4f7b1e82-7445-4edc-900f-eca8b48d2a53" providerId="ADAL" clId="{9888EEC5-35D3-4304-8C32-07DEF83BD391}" dt="2026-02-03T13:10:01.727" v="94" actId="20577"/>
          <ac:spMkLst>
            <pc:docMk/>
            <pc:sldMk cId="713401509" sldId="2147376946"/>
            <ac:spMk id="6" creationId="{733C8FA9-055D-1533-F0BB-AD93590D0C3C}"/>
          </ac:spMkLst>
        </pc:spChg>
      </pc:sldChg>
      <pc:sldChg chg="modSp mod">
        <pc:chgData name="CARUSO FERDINANDA" userId="4f7b1e82-7445-4edc-900f-eca8b48d2a53" providerId="ADAL" clId="{9888EEC5-35D3-4304-8C32-07DEF83BD391}" dt="2026-02-03T12:12:44.483" v="70" actId="20577"/>
        <pc:sldMkLst>
          <pc:docMk/>
          <pc:sldMk cId="2870780945" sldId="2147376961"/>
        </pc:sldMkLst>
        <pc:spChg chg="mod">
          <ac:chgData name="CARUSO FERDINANDA" userId="4f7b1e82-7445-4edc-900f-eca8b48d2a53" providerId="ADAL" clId="{9888EEC5-35D3-4304-8C32-07DEF83BD391}" dt="2026-02-03T12:12:44.483" v="70" actId="20577"/>
          <ac:spMkLst>
            <pc:docMk/>
            <pc:sldMk cId="2870780945" sldId="2147376961"/>
            <ac:spMk id="10" creationId="{7AB7B451-BFF7-4572-5E6D-E70B54CFD1E4}"/>
          </ac:spMkLst>
        </pc:spChg>
      </pc:sldChg>
      <pc:sldChg chg="modSp mod">
        <pc:chgData name="CARUSO FERDINANDA" userId="4f7b1e82-7445-4edc-900f-eca8b48d2a53" providerId="ADAL" clId="{9888EEC5-35D3-4304-8C32-07DEF83BD391}" dt="2026-02-03T13:06:00.236" v="81" actId="20577"/>
        <pc:sldMkLst>
          <pc:docMk/>
          <pc:sldMk cId="3491351965" sldId="2147376964"/>
        </pc:sldMkLst>
        <pc:spChg chg="mod">
          <ac:chgData name="CARUSO FERDINANDA" userId="4f7b1e82-7445-4edc-900f-eca8b48d2a53" providerId="ADAL" clId="{9888EEC5-35D3-4304-8C32-07DEF83BD391}" dt="2026-02-03T13:06:00.236" v="81" actId="20577"/>
          <ac:spMkLst>
            <pc:docMk/>
            <pc:sldMk cId="3491351965" sldId="2147376964"/>
            <ac:spMk id="65" creationId="{6838EFF5-3C89-77FB-3B0E-EBB11EDA5F9F}"/>
          </ac:spMkLst>
        </pc:spChg>
      </pc:sldChg>
      <pc:sldMasterChg chg="delSp mod">
        <pc:chgData name="CARUSO FERDINANDA" userId="4f7b1e82-7445-4edc-900f-eca8b48d2a53" providerId="ADAL" clId="{9888EEC5-35D3-4304-8C32-07DEF83BD391}" dt="2026-02-03T07:59:57.361" v="0" actId="33475"/>
        <pc:sldMasterMkLst>
          <pc:docMk/>
          <pc:sldMasterMk cId="3444736192" sldId="2147483648"/>
        </pc:sldMasterMkLst>
      </pc:sldMasterChg>
    </pc:docChg>
  </pc:docChgLst>
  <pc:docChgLst>
    <pc:chgData name="CARUSO FERDINANDA" userId="S::ferdinanda.caruso@agenziademanio.it::4f7b1e82-7445-4edc-900f-eca8b48d2a53" providerId="AD" clId="Web-{29F25CF4-28AD-A6D7-8525-641B35A6FAFD}"/>
    <pc:docChg chg="modSld">
      <pc:chgData name="CARUSO FERDINANDA" userId="S::ferdinanda.caruso@agenziademanio.it::4f7b1e82-7445-4edc-900f-eca8b48d2a53" providerId="AD" clId="Web-{29F25CF4-28AD-A6D7-8525-641B35A6FAFD}" dt="2026-02-02T10:58:09.178" v="59"/>
      <pc:docMkLst>
        <pc:docMk/>
      </pc:docMkLst>
      <pc:sldChg chg="modSp">
        <pc:chgData name="CARUSO FERDINANDA" userId="S::ferdinanda.caruso@agenziademanio.it::4f7b1e82-7445-4edc-900f-eca8b48d2a53" providerId="AD" clId="Web-{29F25CF4-28AD-A6D7-8525-641B35A6FAFD}" dt="2026-02-02T10:55:28.075" v="27"/>
        <pc:sldMkLst>
          <pc:docMk/>
          <pc:sldMk cId="1858791688" sldId="2147376942"/>
        </pc:sldMkLst>
        <pc:graphicFrameChg chg="mod modGraphic">
          <ac:chgData name="CARUSO FERDINANDA" userId="S::ferdinanda.caruso@agenziademanio.it::4f7b1e82-7445-4edc-900f-eca8b48d2a53" providerId="AD" clId="Web-{29F25CF4-28AD-A6D7-8525-641B35A6FAFD}" dt="2026-02-02T10:55:28.075" v="27"/>
          <ac:graphicFrameMkLst>
            <pc:docMk/>
            <pc:sldMk cId="1858791688" sldId="2147376942"/>
            <ac:graphicFrameMk id="6" creationId="{6AFCCE41-E884-F749-2A32-837FE3F50764}"/>
          </ac:graphicFrameMkLst>
        </pc:graphicFrameChg>
      </pc:sldChg>
      <pc:sldChg chg="modSp">
        <pc:chgData name="CARUSO FERDINANDA" userId="S::ferdinanda.caruso@agenziademanio.it::4f7b1e82-7445-4edc-900f-eca8b48d2a53" providerId="AD" clId="Web-{29F25CF4-28AD-A6D7-8525-641B35A6FAFD}" dt="2026-02-02T10:58:09.178" v="59"/>
        <pc:sldMkLst>
          <pc:docMk/>
          <pc:sldMk cId="3491351965" sldId="2147376964"/>
        </pc:sldMkLst>
        <pc:spChg chg="mod">
          <ac:chgData name="CARUSO FERDINANDA" userId="S::ferdinanda.caruso@agenziademanio.it::4f7b1e82-7445-4edc-900f-eca8b48d2a53" providerId="AD" clId="Web-{29F25CF4-28AD-A6D7-8525-641B35A6FAFD}" dt="2026-02-02T10:55:51.530" v="44" actId="1076"/>
          <ac:spMkLst>
            <pc:docMk/>
            <pc:sldMk cId="3491351965" sldId="2147376964"/>
            <ac:spMk id="5" creationId="{078820FD-AA80-8240-09B6-A5EB15103AAA}"/>
          </ac:spMkLst>
        </pc:spChg>
        <pc:spChg chg="mod">
          <ac:chgData name="CARUSO FERDINANDA" userId="S::ferdinanda.caruso@agenziademanio.it::4f7b1e82-7445-4edc-900f-eca8b48d2a53" providerId="AD" clId="Web-{29F25CF4-28AD-A6D7-8525-641B35A6FAFD}" dt="2026-02-02T10:56:00.780" v="45" actId="1076"/>
          <ac:spMkLst>
            <pc:docMk/>
            <pc:sldMk cId="3491351965" sldId="2147376964"/>
            <ac:spMk id="65" creationId="{6838EFF5-3C89-77FB-3B0E-EBB11EDA5F9F}"/>
          </ac:spMkLst>
        </pc:spChg>
      </pc:sldChg>
    </pc:docChg>
  </pc:docChgLst>
  <pc:docChgLst>
    <pc:chgData name="CARUSO FERDINANDA" userId="S::ferdinanda.caruso@agenziademanio.it::4f7b1e82-7445-4edc-900f-eca8b48d2a53" providerId="AD" clId="Web-{AB74522D-047B-A3DC-6078-7BA28B4A8920}"/>
    <pc:docChg chg="modSld">
      <pc:chgData name="CARUSO FERDINANDA" userId="S::ferdinanda.caruso@agenziademanio.it::4f7b1e82-7445-4edc-900f-eca8b48d2a53" providerId="AD" clId="Web-{AB74522D-047B-A3DC-6078-7BA28B4A8920}" dt="2026-02-18T14:29:53.899" v="20" actId="20577"/>
      <pc:docMkLst>
        <pc:docMk/>
      </pc:docMkLst>
      <pc:sldChg chg="addSp delSp modSp">
        <pc:chgData name="CARUSO FERDINANDA" userId="S::ferdinanda.caruso@agenziademanio.it::4f7b1e82-7445-4edc-900f-eca8b48d2a53" providerId="AD" clId="Web-{AB74522D-047B-A3DC-6078-7BA28B4A8920}" dt="2026-02-18T14:29:53.899" v="20" actId="20577"/>
        <pc:sldMkLst>
          <pc:docMk/>
          <pc:sldMk cId="2870780945" sldId="2147376961"/>
        </pc:sldMkLst>
        <pc:spChg chg="add del mod">
          <ac:chgData name="CARUSO FERDINANDA" userId="S::ferdinanda.caruso@agenziademanio.it::4f7b1e82-7445-4edc-900f-eca8b48d2a53" providerId="AD" clId="Web-{AB74522D-047B-A3DC-6078-7BA28B4A8920}" dt="2026-02-18T14:29:53.899" v="20" actId="20577"/>
          <ac:spMkLst>
            <pc:docMk/>
            <pc:sldMk cId="2870780945" sldId="2147376961"/>
            <ac:spMk id="8" creationId="{A27993B0-986E-EB07-C34C-3BAD9FA56FF6}"/>
          </ac:spMkLst>
        </pc:spChg>
      </pc:sldChg>
    </pc:docChg>
  </pc:docChgLst>
  <pc:docChgLst>
    <pc:chgData name="CARUSO FERDINANDA" userId="S::ferdinanda.caruso@agenziademanio.it::4f7b1e82-7445-4edc-900f-eca8b48d2a53" providerId="AD" clId="Web-{E55569AA-7D78-ACFE-E965-48ED2456B40B}"/>
    <pc:docChg chg="modSld">
      <pc:chgData name="CARUSO FERDINANDA" userId="S::ferdinanda.caruso@agenziademanio.it::4f7b1e82-7445-4edc-900f-eca8b48d2a53" providerId="AD" clId="Web-{E55569AA-7D78-ACFE-E965-48ED2456B40B}" dt="2026-02-03T07:55:53.917" v="16" actId="1076"/>
      <pc:docMkLst>
        <pc:docMk/>
      </pc:docMkLst>
      <pc:sldChg chg="addSp delSp modSp">
        <pc:chgData name="CARUSO FERDINANDA" userId="S::ferdinanda.caruso@agenziademanio.it::4f7b1e82-7445-4edc-900f-eca8b48d2a53" providerId="AD" clId="Web-{E55569AA-7D78-ACFE-E965-48ED2456B40B}" dt="2026-02-03T07:55:53.917" v="16" actId="1076"/>
        <pc:sldMkLst>
          <pc:docMk/>
          <pc:sldMk cId="3491351965" sldId="2147376964"/>
        </pc:sldMkLst>
        <pc:spChg chg="mod">
          <ac:chgData name="CARUSO FERDINANDA" userId="S::ferdinanda.caruso@agenziademanio.it::4f7b1e82-7445-4edc-900f-eca8b48d2a53" providerId="AD" clId="Web-{E55569AA-7D78-ACFE-E965-48ED2456B40B}" dt="2026-02-03T07:55:48.027" v="15" actId="14100"/>
          <ac:spMkLst>
            <pc:docMk/>
            <pc:sldMk cId="3491351965" sldId="2147376964"/>
            <ac:spMk id="5" creationId="{078820FD-AA80-8240-09B6-A5EB15103AAA}"/>
          </ac:spMkLst>
        </pc:spChg>
        <pc:spChg chg="mod">
          <ac:chgData name="CARUSO FERDINANDA" userId="S::ferdinanda.caruso@agenziademanio.it::4f7b1e82-7445-4edc-900f-eca8b48d2a53" providerId="AD" clId="Web-{E55569AA-7D78-ACFE-E965-48ED2456B40B}" dt="2026-02-03T07:55:53.917" v="16" actId="1076"/>
          <ac:spMkLst>
            <pc:docMk/>
            <pc:sldMk cId="3491351965" sldId="2147376964"/>
            <ac:spMk id="67" creationId="{BAC2098B-4822-8933-FA0D-D6AD36F2535D}"/>
          </ac:spMkLst>
        </pc:spChg>
        <pc:graphicFrameChg chg="add mod modGraphic">
          <ac:chgData name="CARUSO FERDINANDA" userId="S::ferdinanda.caruso@agenziademanio.it::4f7b1e82-7445-4edc-900f-eca8b48d2a53" providerId="AD" clId="Web-{E55569AA-7D78-ACFE-E965-48ED2456B40B}" dt="2026-02-03T07:55:40.933" v="14"/>
          <ac:graphicFrameMkLst>
            <pc:docMk/>
            <pc:sldMk cId="3491351965" sldId="2147376964"/>
            <ac:graphicFrameMk id="33" creationId="{7494D3AF-3AD2-6D2A-E1FF-7EF63EAAA856}"/>
          </ac:graphicFrameMkLst>
        </pc:graphicFrameChg>
      </pc:sldChg>
    </pc:docChg>
  </pc:docChgLst>
  <pc:docChgLst>
    <pc:chgData name="CARUSO FERDINANDA" userId="S::ferdinanda.caruso@agenziademanio.it::4f7b1e82-7445-4edc-900f-eca8b48d2a53" providerId="AD" clId="Web-{ABD97664-089B-1B27-6052-0C611E5715D2}"/>
    <pc:docChg chg="modSld sldOrd">
      <pc:chgData name="CARUSO FERDINANDA" userId="S::ferdinanda.caruso@agenziademanio.it::4f7b1e82-7445-4edc-900f-eca8b48d2a53" providerId="AD" clId="Web-{ABD97664-089B-1B27-6052-0C611E5715D2}" dt="2026-02-03T14:51:01.868" v="5" actId="20577"/>
      <pc:docMkLst>
        <pc:docMk/>
      </pc:docMkLst>
      <pc:sldChg chg="modSp">
        <pc:chgData name="CARUSO FERDINANDA" userId="S::ferdinanda.caruso@agenziademanio.it::4f7b1e82-7445-4edc-900f-eca8b48d2a53" providerId="AD" clId="Web-{ABD97664-089B-1B27-6052-0C611E5715D2}" dt="2026-02-03T14:51:01.868" v="5" actId="20577"/>
        <pc:sldMkLst>
          <pc:docMk/>
          <pc:sldMk cId="713401509" sldId="2147376946"/>
        </pc:sldMkLst>
        <pc:spChg chg="mod">
          <ac:chgData name="CARUSO FERDINANDA" userId="S::ferdinanda.caruso@agenziademanio.it::4f7b1e82-7445-4edc-900f-eca8b48d2a53" providerId="AD" clId="Web-{ABD97664-089B-1B27-6052-0C611E5715D2}" dt="2026-02-03T14:51:01.868" v="5" actId="20577"/>
          <ac:spMkLst>
            <pc:docMk/>
            <pc:sldMk cId="713401509" sldId="2147376946"/>
            <ac:spMk id="6" creationId="{733C8FA9-055D-1533-F0BB-AD93590D0C3C}"/>
          </ac:spMkLst>
        </pc:spChg>
      </pc:sldChg>
      <pc:sldChg chg="ord">
        <pc:chgData name="CARUSO FERDINANDA" userId="S::ferdinanda.caruso@agenziademanio.it::4f7b1e82-7445-4edc-900f-eca8b48d2a53" providerId="AD" clId="Web-{ABD97664-089B-1B27-6052-0C611E5715D2}" dt="2026-02-03T14:50:29.351" v="0"/>
        <pc:sldMkLst>
          <pc:docMk/>
          <pc:sldMk cId="2167760821" sldId="214737716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765" cy="4968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51909" y="0"/>
            <a:ext cx="2945764" cy="496888"/>
          </a:xfrm>
          <a:prstGeom prst="rect">
            <a:avLst/>
          </a:prstGeom>
        </p:spPr>
        <p:txBody>
          <a:bodyPr vert="horz" lIns="91440" tIns="45720" rIns="91440" bIns="45720" rtlCol="0"/>
          <a:lstStyle>
            <a:lvl1pPr algn="r">
              <a:defRPr sz="1200"/>
            </a:lvl1pPr>
          </a:lstStyle>
          <a:p>
            <a:fld id="{ACA283C0-521A-4B75-BD92-85DEDF46E048}" type="datetimeFigureOut">
              <a:rPr lang="it-IT" smtClean="0"/>
              <a:pPr/>
              <a:t>23/02/2026</a:t>
            </a:fld>
            <a:endParaRPr lang="it-IT"/>
          </a:p>
        </p:txBody>
      </p:sp>
      <p:sp>
        <p:nvSpPr>
          <p:cNvPr id="4" name="Segnaposto piè di pagina 3"/>
          <p:cNvSpPr>
            <a:spLocks noGrp="1"/>
          </p:cNvSpPr>
          <p:nvPr>
            <p:ph type="ftr" sz="quarter" idx="2"/>
          </p:nvPr>
        </p:nvSpPr>
        <p:spPr>
          <a:xfrm>
            <a:off x="0" y="9431339"/>
            <a:ext cx="2945765" cy="4968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51909" y="9431339"/>
            <a:ext cx="2945764" cy="496887"/>
          </a:xfrm>
          <a:prstGeom prst="rect">
            <a:avLst/>
          </a:prstGeom>
        </p:spPr>
        <p:txBody>
          <a:bodyPr vert="horz" lIns="91440" tIns="45720" rIns="91440" bIns="45720" rtlCol="0" anchor="b"/>
          <a:lstStyle>
            <a:lvl1pPr algn="r">
              <a:defRPr sz="1200"/>
            </a:lvl1pPr>
          </a:lstStyle>
          <a:p>
            <a:fld id="{BCF4FB7E-E3AE-4226-AF8E-A94281B5D397}" type="slidenum">
              <a:rPr lang="it-IT" smtClean="0"/>
              <a:pPr/>
              <a:t>‹#›</a:t>
            </a:fld>
            <a:endParaRPr lang="it-IT"/>
          </a:p>
        </p:txBody>
      </p:sp>
    </p:spTree>
    <p:extLst>
      <p:ext uri="{BB962C8B-B14F-4D97-AF65-F5344CB8AC3E}">
        <p14:creationId xmlns:p14="http://schemas.microsoft.com/office/powerpoint/2010/main" val="94286504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1"/>
            <a:ext cx="2946348" cy="496491"/>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51342" y="1"/>
            <a:ext cx="2946348" cy="496491"/>
          </a:xfrm>
          <a:prstGeom prst="rect">
            <a:avLst/>
          </a:prstGeom>
        </p:spPr>
        <p:txBody>
          <a:bodyPr vert="horz" lIns="91440" tIns="45720" rIns="91440" bIns="45720" rtlCol="0"/>
          <a:lstStyle>
            <a:lvl1pPr algn="r">
              <a:defRPr sz="1200"/>
            </a:lvl1pPr>
          </a:lstStyle>
          <a:p>
            <a:fld id="{DABC69C5-1E84-46F2-B66D-E79CAA239DA6}" type="datetimeFigureOut">
              <a:rPr lang="it-IT" smtClean="0"/>
              <a:pPr/>
              <a:t>23/02/2026</a:t>
            </a:fld>
            <a:endParaRPr lang="it-IT"/>
          </a:p>
        </p:txBody>
      </p:sp>
      <p:sp>
        <p:nvSpPr>
          <p:cNvPr id="4" name="Segnaposto immagine diapositiva 3"/>
          <p:cNvSpPr>
            <a:spLocks noGrp="1" noRot="1" noChangeAspect="1"/>
          </p:cNvSpPr>
          <p:nvPr>
            <p:ph type="sldImg" idx="2"/>
          </p:nvPr>
        </p:nvSpPr>
        <p:spPr>
          <a:xfrm>
            <a:off x="90488" y="744538"/>
            <a:ext cx="6618287" cy="3724275"/>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79927" y="4716661"/>
            <a:ext cx="5439410" cy="4468416"/>
          </a:xfrm>
          <a:prstGeom prst="rect">
            <a:avLst/>
          </a:prstGeom>
        </p:spPr>
        <p:txBody>
          <a:bodyPr vert="horz" lIns="91440" tIns="45720" rIns="91440" bIns="45720" rtlCol="0"/>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431600"/>
            <a:ext cx="2946348" cy="496491"/>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51342" y="9431600"/>
            <a:ext cx="2946348" cy="496491"/>
          </a:xfrm>
          <a:prstGeom prst="rect">
            <a:avLst/>
          </a:prstGeom>
        </p:spPr>
        <p:txBody>
          <a:bodyPr vert="horz" lIns="91440" tIns="45720" rIns="91440" bIns="45720" rtlCol="0" anchor="b"/>
          <a:lstStyle>
            <a:lvl1pPr algn="r">
              <a:defRPr sz="1200"/>
            </a:lvl1pPr>
          </a:lstStyle>
          <a:p>
            <a:fld id="{6B9E511F-B4D6-4C78-97CE-18CE9A21C17E}" type="slidenum">
              <a:rPr lang="it-IT" smtClean="0"/>
              <a:pPr/>
              <a:t>‹#›</a:t>
            </a:fld>
            <a:endParaRPr lang="it-IT"/>
          </a:p>
        </p:txBody>
      </p:sp>
    </p:spTree>
    <p:extLst>
      <p:ext uri="{BB962C8B-B14F-4D97-AF65-F5344CB8AC3E}">
        <p14:creationId xmlns:p14="http://schemas.microsoft.com/office/powerpoint/2010/main" val="405414993"/>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a:p>
        </p:txBody>
      </p:sp>
    </p:spTree>
    <p:extLst>
      <p:ext uri="{BB962C8B-B14F-4D97-AF65-F5344CB8AC3E}">
        <p14:creationId xmlns:p14="http://schemas.microsoft.com/office/powerpoint/2010/main" val="2472752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MPL Sinloc copertina">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2004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MPL Sinloc master slide">
    <p:spTree>
      <p:nvGrpSpPr>
        <p:cNvPr id="1" name=""/>
        <p:cNvGrpSpPr/>
        <p:nvPr/>
      </p:nvGrpSpPr>
      <p:grpSpPr>
        <a:xfrm>
          <a:off x="0" y="0"/>
          <a:ext cx="0" cy="0"/>
          <a:chOff x="0" y="0"/>
          <a:chExt cx="0" cy="0"/>
        </a:xfrm>
      </p:grpSpPr>
      <p:sp>
        <p:nvSpPr>
          <p:cNvPr id="11" name="Segnaposto testo 10">
            <a:extLst>
              <a:ext uri="{FF2B5EF4-FFF2-40B4-BE49-F238E27FC236}">
                <a16:creationId xmlns:a16="http://schemas.microsoft.com/office/drawing/2014/main" id="{4669273D-0799-486E-8EE9-E8A71A8281E0}"/>
              </a:ext>
            </a:extLst>
          </p:cNvPr>
          <p:cNvSpPr>
            <a:spLocks noGrp="1"/>
          </p:cNvSpPr>
          <p:nvPr>
            <p:ph type="body" sz="quarter" idx="11" hasCustomPrompt="1"/>
          </p:nvPr>
        </p:nvSpPr>
        <p:spPr>
          <a:xfrm>
            <a:off x="415927" y="227831"/>
            <a:ext cx="9572228" cy="184666"/>
          </a:xfrm>
          <a:prstGeom prst="rect">
            <a:avLst/>
          </a:prstGeom>
        </p:spPr>
        <p:txBody>
          <a:bodyPr wrap="square" lIns="0" tIns="0" rIns="0" bIns="0" anchor="t">
            <a:spAutoFit/>
          </a:bodyPr>
          <a:lstStyle>
            <a:lvl1pPr marL="0" indent="0">
              <a:spcBef>
                <a:spcPts val="0"/>
              </a:spcBef>
              <a:defRPr lang="it-IT" sz="1200" b="1" kern="0" cap="all" baseline="0" dirty="0">
                <a:solidFill>
                  <a:srgbClr val="007F3C"/>
                </a:solidFill>
                <a:latin typeface="Montserrat" panose="00000500000000000000" pitchFamily="2" charset="0"/>
                <a:ea typeface="MS PGothic" pitchFamily="34" charset="-128"/>
                <a:cs typeface="+mn-c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a:t>INSERIRE TITOLO COME DA AGENDA</a:t>
            </a:r>
          </a:p>
        </p:txBody>
      </p:sp>
      <p:sp>
        <p:nvSpPr>
          <p:cNvPr id="16" name="Segnaposto testo 15">
            <a:extLst>
              <a:ext uri="{FF2B5EF4-FFF2-40B4-BE49-F238E27FC236}">
                <a16:creationId xmlns:a16="http://schemas.microsoft.com/office/drawing/2014/main" id="{3D0071A0-FA0F-4A47-B3CD-DA38D2428F20}"/>
              </a:ext>
            </a:extLst>
          </p:cNvPr>
          <p:cNvSpPr>
            <a:spLocks noGrp="1"/>
          </p:cNvSpPr>
          <p:nvPr>
            <p:ph type="body" sz="quarter" idx="12" hasCustomPrompt="1"/>
          </p:nvPr>
        </p:nvSpPr>
        <p:spPr>
          <a:xfrm>
            <a:off x="415926" y="435068"/>
            <a:ext cx="9572229" cy="246221"/>
          </a:xfrm>
          <a:prstGeom prst="rect">
            <a:avLst/>
          </a:prstGeom>
        </p:spPr>
        <p:txBody>
          <a:bodyPr wrap="square" lIns="0" tIns="0" rIns="0" bIns="0" anchor="t">
            <a:spAutoFit/>
          </a:bodyPr>
          <a:lstStyle>
            <a:lvl1pPr marL="0" indent="0">
              <a:spcBef>
                <a:spcPts val="0"/>
              </a:spcBef>
              <a:defRPr sz="1600" b="1" cap="all" baseline="0">
                <a:solidFill>
                  <a:schemeClr val="tx1"/>
                </a:solidFill>
                <a:latin typeface="Montserrat" panose="00000500000000000000" pitchFamily="2" charset="0"/>
              </a:defRPr>
            </a:lvl1pPr>
            <a:lvl2pPr marL="457200" indent="0">
              <a:buNone/>
              <a:defRPr/>
            </a:lvl2pPr>
          </a:lstStyle>
          <a:p>
            <a:pPr lvl="0"/>
            <a:r>
              <a:rPr lang="it-IT"/>
              <a:t>INSERIRE SOTTOTITOLO</a:t>
            </a:r>
          </a:p>
        </p:txBody>
      </p:sp>
      <p:sp>
        <p:nvSpPr>
          <p:cNvPr id="17" name="Segnaposto testo 15">
            <a:extLst>
              <a:ext uri="{FF2B5EF4-FFF2-40B4-BE49-F238E27FC236}">
                <a16:creationId xmlns:a16="http://schemas.microsoft.com/office/drawing/2014/main" id="{9DDAF00B-50C3-4B59-B8C9-87140AED24CF}"/>
              </a:ext>
            </a:extLst>
          </p:cNvPr>
          <p:cNvSpPr>
            <a:spLocks noGrp="1"/>
          </p:cNvSpPr>
          <p:nvPr>
            <p:ph type="body" sz="quarter" idx="13" hasCustomPrompt="1"/>
          </p:nvPr>
        </p:nvSpPr>
        <p:spPr>
          <a:xfrm>
            <a:off x="415926" y="837963"/>
            <a:ext cx="11368087" cy="276999"/>
          </a:xfrm>
          <a:prstGeom prst="rect">
            <a:avLst/>
          </a:prstGeom>
        </p:spPr>
        <p:txBody>
          <a:bodyPr wrap="square" lIns="0" tIns="0" rIns="0" bIns="0" anchor="t">
            <a:noAutofit/>
          </a:bodyPr>
          <a:lstStyle>
            <a:lvl1pPr marL="0" indent="0" algn="just">
              <a:spcBef>
                <a:spcPts val="0"/>
              </a:spcBef>
              <a:defRPr sz="1800" b="0">
                <a:solidFill>
                  <a:schemeClr val="tx1"/>
                </a:solidFill>
                <a:latin typeface="Montserrat" panose="00000500000000000000" pitchFamily="2" charset="0"/>
              </a:defRPr>
            </a:lvl1pPr>
            <a:lvl2pPr marL="457200" indent="0">
              <a:buNone/>
              <a:defRPr/>
            </a:lvl2pPr>
          </a:lstStyle>
          <a:p>
            <a:pPr lvl="0"/>
            <a:r>
              <a:rPr lang="it-IT"/>
              <a:t>Inserire messaggio</a:t>
            </a:r>
          </a:p>
        </p:txBody>
      </p:sp>
      <p:sp>
        <p:nvSpPr>
          <p:cNvPr id="4" name="CasellaDiTesto 3">
            <a:extLst>
              <a:ext uri="{FF2B5EF4-FFF2-40B4-BE49-F238E27FC236}">
                <a16:creationId xmlns:a16="http://schemas.microsoft.com/office/drawing/2014/main" id="{17501C2A-D4CC-FF44-E03E-B6E6CABDBE3D}"/>
              </a:ext>
            </a:extLst>
          </p:cNvPr>
          <p:cNvSpPr txBox="1"/>
          <p:nvPr userDrawn="1"/>
        </p:nvSpPr>
        <p:spPr>
          <a:xfrm>
            <a:off x="11309503" y="6642556"/>
            <a:ext cx="720330" cy="215444"/>
          </a:xfrm>
          <a:prstGeom prst="rect">
            <a:avLst/>
          </a:prstGeom>
        </p:spPr>
        <p:txBody>
          <a:bodyPr wrap="square" rtlCol="0">
            <a:spAutoFit/>
          </a:bodyPr>
          <a:lstStyle/>
          <a:p>
            <a:pPr marL="0" indent="0" algn="r">
              <a:spcAft>
                <a:spcPts val="600"/>
              </a:spcAft>
            </a:pPr>
            <a:fld id="{C93CFA9F-785A-46C6-8775-7EA6F2DEFFDC}" type="slidenum">
              <a:rPr lang="en-GB" sz="800" kern="0" smtClean="0">
                <a:solidFill>
                  <a:srgbClr val="5F5F5F"/>
                </a:solidFill>
              </a:rPr>
              <a:pPr marL="0" indent="0" algn="r">
                <a:spcAft>
                  <a:spcPts val="600"/>
                </a:spcAft>
              </a:pPr>
              <a:t>‹#›</a:t>
            </a:fld>
            <a:endParaRPr lang="en-GB" sz="800" kern="0">
              <a:solidFill>
                <a:srgbClr val="5F5F5F"/>
              </a:solidFill>
            </a:endParaRPr>
          </a:p>
        </p:txBody>
      </p:sp>
      <p:sp>
        <p:nvSpPr>
          <p:cNvPr id="1032" name="Rectangle 2"/>
          <p:cNvSpPr>
            <a:spLocks/>
          </p:cNvSpPr>
          <p:nvPr userDrawn="1"/>
        </p:nvSpPr>
        <p:spPr bwMode="auto">
          <a:xfrm flipH="1">
            <a:off x="12029833" y="0"/>
            <a:ext cx="162166" cy="6858000"/>
          </a:xfrm>
          <a:prstGeom prst="rect">
            <a:avLst/>
          </a:prstGeom>
          <a:solidFill>
            <a:schemeClr val="bg1">
              <a:lumMod val="95000"/>
            </a:schemeClr>
          </a:solidFill>
          <a:ln>
            <a:noFill/>
          </a:ln>
        </p:spPr>
        <p:txBody>
          <a:bodyPr wrap="none" lIns="0" tIns="0" rIns="0" bIns="0"/>
          <a:lstStyle>
            <a:lvl1pPr eaLnBrk="0" hangingPunct="0">
              <a:defRPr sz="1400">
                <a:solidFill>
                  <a:schemeClr val="tx1"/>
                </a:solidFill>
                <a:latin typeface="Arial" panose="020B0604020202020204" pitchFamily="34" charset="0"/>
                <a:cs typeface="Arial" panose="020B0604020202020204" pitchFamily="34" charset="0"/>
              </a:defRPr>
            </a:lvl1pPr>
            <a:lvl2pPr marL="742950" indent="-285750" eaLnBrk="0" hangingPunct="0">
              <a:defRPr sz="1400">
                <a:solidFill>
                  <a:schemeClr val="tx1"/>
                </a:solidFill>
                <a:latin typeface="Arial" panose="020B0604020202020204" pitchFamily="34" charset="0"/>
                <a:cs typeface="Arial" panose="020B0604020202020204" pitchFamily="34" charset="0"/>
              </a:defRPr>
            </a:lvl2pPr>
            <a:lvl3pPr marL="1143000" indent="-228600" eaLnBrk="0" hangingPunct="0">
              <a:defRPr sz="1400">
                <a:solidFill>
                  <a:schemeClr val="tx1"/>
                </a:solidFill>
                <a:latin typeface="Arial" panose="020B0604020202020204" pitchFamily="34" charset="0"/>
                <a:cs typeface="Arial" panose="020B0604020202020204" pitchFamily="34" charset="0"/>
              </a:defRPr>
            </a:lvl3pPr>
            <a:lvl4pPr marL="1600200" indent="-228600" eaLnBrk="0" hangingPunct="0">
              <a:defRPr sz="1400">
                <a:solidFill>
                  <a:schemeClr val="tx1"/>
                </a:solidFill>
                <a:latin typeface="Arial" panose="020B0604020202020204" pitchFamily="34" charset="0"/>
                <a:cs typeface="Arial" panose="020B0604020202020204" pitchFamily="34" charset="0"/>
              </a:defRPr>
            </a:lvl4pPr>
            <a:lvl5pPr marL="2057400" indent="-228600" eaLnBrk="0" hangingPunct="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defRPr/>
            </a:pPr>
            <a:endParaRPr lang="en-US" altLang="it-IT" sz="1800">
              <a:solidFill>
                <a:srgbClr val="000000"/>
              </a:solidFill>
            </a:endParaRPr>
          </a:p>
        </p:txBody>
      </p:sp>
      <p:grpSp>
        <p:nvGrpSpPr>
          <p:cNvPr id="2" name="Gruppo 1">
            <a:extLst>
              <a:ext uri="{FF2B5EF4-FFF2-40B4-BE49-F238E27FC236}">
                <a16:creationId xmlns:a16="http://schemas.microsoft.com/office/drawing/2014/main" id="{71CA1936-C5CD-828E-045C-DDC2C8433B76}"/>
              </a:ext>
            </a:extLst>
          </p:cNvPr>
          <p:cNvGrpSpPr/>
          <p:nvPr userDrawn="1"/>
        </p:nvGrpSpPr>
        <p:grpSpPr>
          <a:xfrm>
            <a:off x="10117641" y="169332"/>
            <a:ext cx="1888577" cy="618067"/>
            <a:chOff x="10117641" y="169332"/>
            <a:chExt cx="1888577" cy="618067"/>
          </a:xfrm>
        </p:grpSpPr>
        <p:pic>
          <p:nvPicPr>
            <p:cNvPr id="7" name="Picture 2" descr="Agenzia del demanio - Wikipedia">
              <a:extLst>
                <a:ext uri="{FF2B5EF4-FFF2-40B4-BE49-F238E27FC236}">
                  <a16:creationId xmlns:a16="http://schemas.microsoft.com/office/drawing/2014/main" id="{F4D0D01F-E5F3-317E-7EA9-F20FCFAB063D}"/>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7149" b="22000"/>
            <a:stretch>
              <a:fillRect/>
            </a:stretch>
          </p:blipFill>
          <p:spPr bwMode="auto">
            <a:xfrm>
              <a:off x="10117641" y="169332"/>
              <a:ext cx="1215476" cy="61806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76D04949-AFD4-5F6D-6882-262C7C3F8DA1}"/>
                </a:ext>
              </a:extLst>
            </p:cNvPr>
            <p:cNvPicPr>
              <a:picLocks noChangeAspect="1"/>
            </p:cNvPicPr>
            <p:nvPr userDrawn="1"/>
          </p:nvPicPr>
          <p:blipFill>
            <a:blip r:embed="rId3"/>
            <a:srcRect t="6369" b="11556"/>
            <a:stretch>
              <a:fillRect/>
            </a:stretch>
          </p:blipFill>
          <p:spPr>
            <a:xfrm>
              <a:off x="11333117" y="169332"/>
              <a:ext cx="673101" cy="552450"/>
            </a:xfrm>
            <a:prstGeom prst="rect">
              <a:avLst/>
            </a:prstGeom>
          </p:spPr>
        </p:pic>
      </p:grpSp>
    </p:spTree>
    <p:extLst>
      <p:ext uri="{BB962C8B-B14F-4D97-AF65-F5344CB8AC3E}">
        <p14:creationId xmlns:p14="http://schemas.microsoft.com/office/powerpoint/2010/main" val="1217789224"/>
      </p:ext>
    </p:extLst>
  </p:cSld>
  <p:clrMapOvr>
    <a:masterClrMapping/>
  </p:clrMapOvr>
  <p:extLst>
    <p:ext uri="{DCECCB84-F9BA-43D5-87BE-67443E8EF086}">
      <p15:sldGuideLst xmlns:p15="http://schemas.microsoft.com/office/powerpoint/2012/main">
        <p15:guide id="2" pos="262">
          <p15:clr>
            <a:srgbClr val="FBAE40"/>
          </p15:clr>
        </p15:guide>
        <p15:guide id="3" pos="3840" userDrawn="1">
          <p15:clr>
            <a:srgbClr val="FBAE40"/>
          </p15:clr>
        </p15:guide>
        <p15:guide id="4" orient="horz" pos="2160" userDrawn="1">
          <p15:clr>
            <a:srgbClr val="FBAE40"/>
          </p15:clr>
        </p15:guide>
        <p15:guide id="8" orient="horz" pos="822" userDrawn="1">
          <p15:clr>
            <a:srgbClr val="FBAE40"/>
          </p15:clr>
        </p15:guide>
        <p15:guide id="9" orient="horz" pos="4133" userDrawn="1">
          <p15:clr>
            <a:srgbClr val="FBAE40"/>
          </p15:clr>
        </p15:guide>
        <p15:guide id="10" pos="740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MPL Sinloc vuota">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E33965B5-4FB0-30D1-BBF7-80076378445E}"/>
              </a:ext>
            </a:extLst>
          </p:cNvPr>
          <p:cNvSpPr txBox="1"/>
          <p:nvPr userDrawn="1"/>
        </p:nvSpPr>
        <p:spPr>
          <a:xfrm>
            <a:off x="11309503" y="6642556"/>
            <a:ext cx="720330" cy="215444"/>
          </a:xfrm>
          <a:prstGeom prst="rect">
            <a:avLst/>
          </a:prstGeom>
        </p:spPr>
        <p:txBody>
          <a:bodyPr wrap="square" rtlCol="0">
            <a:spAutoFit/>
          </a:bodyPr>
          <a:lstStyle/>
          <a:p>
            <a:pPr marL="0" indent="0" algn="r">
              <a:spcAft>
                <a:spcPts val="600"/>
              </a:spcAft>
            </a:pPr>
            <a:fld id="{C93CFA9F-785A-46C6-8775-7EA6F2DEFFDC}" type="slidenum">
              <a:rPr lang="en-GB" sz="800" kern="0" smtClean="0">
                <a:solidFill>
                  <a:srgbClr val="5F5F5F"/>
                </a:solidFill>
              </a:rPr>
              <a:pPr marL="0" indent="0" algn="r">
                <a:spcAft>
                  <a:spcPts val="600"/>
                </a:spcAft>
              </a:pPr>
              <a:t>‹#›</a:t>
            </a:fld>
            <a:endParaRPr lang="en-GB" sz="800" kern="0">
              <a:solidFill>
                <a:srgbClr val="5F5F5F"/>
              </a:solidFill>
            </a:endParaRPr>
          </a:p>
        </p:txBody>
      </p:sp>
      <p:sp>
        <p:nvSpPr>
          <p:cNvPr id="3" name="Rectangle 2">
            <a:extLst>
              <a:ext uri="{FF2B5EF4-FFF2-40B4-BE49-F238E27FC236}">
                <a16:creationId xmlns:a16="http://schemas.microsoft.com/office/drawing/2014/main" id="{6ACABAE1-B8BE-71CB-065C-68F754E90CA8}"/>
              </a:ext>
            </a:extLst>
          </p:cNvPr>
          <p:cNvSpPr>
            <a:spLocks/>
          </p:cNvSpPr>
          <p:nvPr userDrawn="1"/>
        </p:nvSpPr>
        <p:spPr bwMode="auto">
          <a:xfrm flipH="1">
            <a:off x="12029833" y="0"/>
            <a:ext cx="162166" cy="6858000"/>
          </a:xfrm>
          <a:prstGeom prst="rect">
            <a:avLst/>
          </a:prstGeom>
          <a:solidFill>
            <a:schemeClr val="bg1">
              <a:lumMod val="95000"/>
            </a:schemeClr>
          </a:solidFill>
          <a:ln>
            <a:noFill/>
          </a:ln>
        </p:spPr>
        <p:txBody>
          <a:bodyPr wrap="none" lIns="0" tIns="0" rIns="0" bIns="0"/>
          <a:lstStyle>
            <a:lvl1pPr eaLnBrk="0" hangingPunct="0">
              <a:defRPr sz="1400">
                <a:solidFill>
                  <a:schemeClr val="tx1"/>
                </a:solidFill>
                <a:latin typeface="Arial" panose="020B0604020202020204" pitchFamily="34" charset="0"/>
                <a:cs typeface="Arial" panose="020B0604020202020204" pitchFamily="34" charset="0"/>
              </a:defRPr>
            </a:lvl1pPr>
            <a:lvl2pPr marL="742950" indent="-285750" eaLnBrk="0" hangingPunct="0">
              <a:defRPr sz="1400">
                <a:solidFill>
                  <a:schemeClr val="tx1"/>
                </a:solidFill>
                <a:latin typeface="Arial" panose="020B0604020202020204" pitchFamily="34" charset="0"/>
                <a:cs typeface="Arial" panose="020B0604020202020204" pitchFamily="34" charset="0"/>
              </a:defRPr>
            </a:lvl2pPr>
            <a:lvl3pPr marL="1143000" indent="-228600" eaLnBrk="0" hangingPunct="0">
              <a:defRPr sz="1400">
                <a:solidFill>
                  <a:schemeClr val="tx1"/>
                </a:solidFill>
                <a:latin typeface="Arial" panose="020B0604020202020204" pitchFamily="34" charset="0"/>
                <a:cs typeface="Arial" panose="020B0604020202020204" pitchFamily="34" charset="0"/>
              </a:defRPr>
            </a:lvl3pPr>
            <a:lvl4pPr marL="1600200" indent="-228600" eaLnBrk="0" hangingPunct="0">
              <a:defRPr sz="1400">
                <a:solidFill>
                  <a:schemeClr val="tx1"/>
                </a:solidFill>
                <a:latin typeface="Arial" panose="020B0604020202020204" pitchFamily="34" charset="0"/>
                <a:cs typeface="Arial" panose="020B0604020202020204" pitchFamily="34" charset="0"/>
              </a:defRPr>
            </a:lvl4pPr>
            <a:lvl5pPr marL="2057400" indent="-228600" eaLnBrk="0" hangingPunct="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defRPr/>
            </a:pPr>
            <a:endParaRPr lang="en-US" altLang="it-IT" sz="1800">
              <a:solidFill>
                <a:srgbClr val="000000"/>
              </a:solidFill>
            </a:endParaRPr>
          </a:p>
        </p:txBody>
      </p:sp>
      <p:grpSp>
        <p:nvGrpSpPr>
          <p:cNvPr id="4" name="Gruppo 3">
            <a:extLst>
              <a:ext uri="{FF2B5EF4-FFF2-40B4-BE49-F238E27FC236}">
                <a16:creationId xmlns:a16="http://schemas.microsoft.com/office/drawing/2014/main" id="{7AB24176-1D9D-5D26-9FCF-2678FF32EC78}"/>
              </a:ext>
            </a:extLst>
          </p:cNvPr>
          <p:cNvGrpSpPr/>
          <p:nvPr userDrawn="1"/>
        </p:nvGrpSpPr>
        <p:grpSpPr>
          <a:xfrm>
            <a:off x="10117641" y="169332"/>
            <a:ext cx="1888577" cy="618067"/>
            <a:chOff x="10117641" y="169332"/>
            <a:chExt cx="1888577" cy="618067"/>
          </a:xfrm>
        </p:grpSpPr>
        <p:pic>
          <p:nvPicPr>
            <p:cNvPr id="8" name="Picture 2" descr="Agenzia del demanio - Wikipedia">
              <a:extLst>
                <a:ext uri="{FF2B5EF4-FFF2-40B4-BE49-F238E27FC236}">
                  <a16:creationId xmlns:a16="http://schemas.microsoft.com/office/drawing/2014/main" id="{65BBCF48-CF85-E11C-A717-73E39F7975C5}"/>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7149" b="22000"/>
            <a:stretch>
              <a:fillRect/>
            </a:stretch>
          </p:blipFill>
          <p:spPr bwMode="auto">
            <a:xfrm>
              <a:off x="10117641" y="169332"/>
              <a:ext cx="1215476" cy="61806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a:extLst>
                <a:ext uri="{FF2B5EF4-FFF2-40B4-BE49-F238E27FC236}">
                  <a16:creationId xmlns:a16="http://schemas.microsoft.com/office/drawing/2014/main" id="{CABD1E84-F9B4-E491-9253-E9DFBAA35E25}"/>
                </a:ext>
              </a:extLst>
            </p:cNvPr>
            <p:cNvPicPr>
              <a:picLocks noChangeAspect="1"/>
            </p:cNvPicPr>
            <p:nvPr userDrawn="1"/>
          </p:nvPicPr>
          <p:blipFill>
            <a:blip r:embed="rId3"/>
            <a:srcRect t="6369" b="11556"/>
            <a:stretch>
              <a:fillRect/>
            </a:stretch>
          </p:blipFill>
          <p:spPr>
            <a:xfrm>
              <a:off x="11333117" y="169332"/>
              <a:ext cx="673101" cy="552450"/>
            </a:xfrm>
            <a:prstGeom prst="rect">
              <a:avLst/>
            </a:prstGeom>
          </p:spPr>
        </p:pic>
      </p:grpSp>
    </p:spTree>
    <p:extLst>
      <p:ext uri="{BB962C8B-B14F-4D97-AF65-F5344CB8AC3E}">
        <p14:creationId xmlns:p14="http://schemas.microsoft.com/office/powerpoint/2010/main" val="1658450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MPL Sinloc Agenda/indice">
    <p:spTree>
      <p:nvGrpSpPr>
        <p:cNvPr id="1" name=""/>
        <p:cNvGrpSpPr/>
        <p:nvPr/>
      </p:nvGrpSpPr>
      <p:grpSpPr>
        <a:xfrm>
          <a:off x="0" y="0"/>
          <a:ext cx="0" cy="0"/>
          <a:chOff x="0" y="0"/>
          <a:chExt cx="0" cy="0"/>
        </a:xfrm>
      </p:grpSpPr>
      <p:sp>
        <p:nvSpPr>
          <p:cNvPr id="17" name="Segnaposto testo 20">
            <a:extLst>
              <a:ext uri="{FF2B5EF4-FFF2-40B4-BE49-F238E27FC236}">
                <a16:creationId xmlns:a16="http://schemas.microsoft.com/office/drawing/2014/main" id="{318A5DE5-F6C7-4774-8F76-0D03F588B00D}"/>
              </a:ext>
            </a:extLst>
          </p:cNvPr>
          <p:cNvSpPr>
            <a:spLocks noGrp="1"/>
          </p:cNvSpPr>
          <p:nvPr>
            <p:ph type="body" sz="quarter" idx="14" hasCustomPrompt="1"/>
          </p:nvPr>
        </p:nvSpPr>
        <p:spPr>
          <a:xfrm>
            <a:off x="493592" y="3219006"/>
            <a:ext cx="8419397" cy="419987"/>
          </a:xfrm>
          <a:prstGeom prst="rect">
            <a:avLst/>
          </a:prstGeom>
        </p:spPr>
        <p:txBody>
          <a:bodyPr lIns="0" tIns="0" rIns="0" bIns="0" anchor="ctr">
            <a:noAutofit/>
          </a:bodyPr>
          <a:lstStyle>
            <a:lvl1pPr marL="0" indent="0">
              <a:lnSpc>
                <a:spcPct val="200000"/>
              </a:lnSpc>
              <a:spcBef>
                <a:spcPts val="0"/>
              </a:spcBef>
              <a:spcAft>
                <a:spcPts val="600"/>
              </a:spcAft>
              <a:defRPr b="1">
                <a:solidFill>
                  <a:srgbClr val="007F3C"/>
                </a:solidFill>
                <a:latin typeface="Montserrat" panose="00000500000000000000" pitchFamily="2" charset="0"/>
              </a:defRPr>
            </a:lvl1pPr>
          </a:lstStyle>
          <a:p>
            <a:pPr lvl="0"/>
            <a:r>
              <a:rPr lang="it-IT"/>
              <a:t>INSERIRE TITOLO SEZIONE</a:t>
            </a:r>
          </a:p>
        </p:txBody>
      </p:sp>
      <p:sp>
        <p:nvSpPr>
          <p:cNvPr id="5" name="CasellaDiTesto 4">
            <a:extLst>
              <a:ext uri="{FF2B5EF4-FFF2-40B4-BE49-F238E27FC236}">
                <a16:creationId xmlns:a16="http://schemas.microsoft.com/office/drawing/2014/main" id="{097AC383-3CB0-C869-868E-4928CD73D8ED}"/>
              </a:ext>
            </a:extLst>
          </p:cNvPr>
          <p:cNvSpPr txBox="1"/>
          <p:nvPr userDrawn="1"/>
        </p:nvSpPr>
        <p:spPr>
          <a:xfrm>
            <a:off x="11309503" y="6642556"/>
            <a:ext cx="720330" cy="215444"/>
          </a:xfrm>
          <a:prstGeom prst="rect">
            <a:avLst/>
          </a:prstGeom>
        </p:spPr>
        <p:txBody>
          <a:bodyPr wrap="square" rtlCol="0">
            <a:spAutoFit/>
          </a:bodyPr>
          <a:lstStyle/>
          <a:p>
            <a:pPr marL="0" indent="0" algn="r">
              <a:spcAft>
                <a:spcPts val="600"/>
              </a:spcAft>
            </a:pPr>
            <a:fld id="{C93CFA9F-785A-46C6-8775-7EA6F2DEFFDC}" type="slidenum">
              <a:rPr lang="en-GB" sz="800" kern="0" smtClean="0">
                <a:solidFill>
                  <a:srgbClr val="5F5F5F"/>
                </a:solidFill>
              </a:rPr>
              <a:pPr marL="0" indent="0" algn="r">
                <a:spcAft>
                  <a:spcPts val="600"/>
                </a:spcAft>
              </a:pPr>
              <a:t>‹#›</a:t>
            </a:fld>
            <a:endParaRPr lang="en-GB" sz="800" kern="0">
              <a:solidFill>
                <a:srgbClr val="5F5F5F"/>
              </a:solidFill>
            </a:endParaRPr>
          </a:p>
        </p:txBody>
      </p:sp>
      <p:sp>
        <p:nvSpPr>
          <p:cNvPr id="6" name="Rectangle 2">
            <a:extLst>
              <a:ext uri="{FF2B5EF4-FFF2-40B4-BE49-F238E27FC236}">
                <a16:creationId xmlns:a16="http://schemas.microsoft.com/office/drawing/2014/main" id="{D8D6F09F-FB4F-9557-97AB-B0D877FEC2AD}"/>
              </a:ext>
            </a:extLst>
          </p:cNvPr>
          <p:cNvSpPr>
            <a:spLocks/>
          </p:cNvSpPr>
          <p:nvPr userDrawn="1"/>
        </p:nvSpPr>
        <p:spPr bwMode="auto">
          <a:xfrm flipH="1">
            <a:off x="12029833" y="0"/>
            <a:ext cx="162166" cy="6858000"/>
          </a:xfrm>
          <a:prstGeom prst="rect">
            <a:avLst/>
          </a:prstGeom>
          <a:solidFill>
            <a:schemeClr val="bg1">
              <a:lumMod val="95000"/>
            </a:schemeClr>
          </a:solidFill>
          <a:ln>
            <a:noFill/>
          </a:ln>
        </p:spPr>
        <p:txBody>
          <a:bodyPr wrap="none" lIns="0" tIns="0" rIns="0" bIns="0"/>
          <a:lstStyle>
            <a:lvl1pPr eaLnBrk="0" hangingPunct="0">
              <a:defRPr sz="1400">
                <a:solidFill>
                  <a:schemeClr val="tx1"/>
                </a:solidFill>
                <a:latin typeface="Arial" panose="020B0604020202020204" pitchFamily="34" charset="0"/>
                <a:cs typeface="Arial" panose="020B0604020202020204" pitchFamily="34" charset="0"/>
              </a:defRPr>
            </a:lvl1pPr>
            <a:lvl2pPr marL="742950" indent="-285750" eaLnBrk="0" hangingPunct="0">
              <a:defRPr sz="1400">
                <a:solidFill>
                  <a:schemeClr val="tx1"/>
                </a:solidFill>
                <a:latin typeface="Arial" panose="020B0604020202020204" pitchFamily="34" charset="0"/>
                <a:cs typeface="Arial" panose="020B0604020202020204" pitchFamily="34" charset="0"/>
              </a:defRPr>
            </a:lvl2pPr>
            <a:lvl3pPr marL="1143000" indent="-228600" eaLnBrk="0" hangingPunct="0">
              <a:defRPr sz="1400">
                <a:solidFill>
                  <a:schemeClr val="tx1"/>
                </a:solidFill>
                <a:latin typeface="Arial" panose="020B0604020202020204" pitchFamily="34" charset="0"/>
                <a:cs typeface="Arial" panose="020B0604020202020204" pitchFamily="34" charset="0"/>
              </a:defRPr>
            </a:lvl3pPr>
            <a:lvl4pPr marL="1600200" indent="-228600" eaLnBrk="0" hangingPunct="0">
              <a:defRPr sz="1400">
                <a:solidFill>
                  <a:schemeClr val="tx1"/>
                </a:solidFill>
                <a:latin typeface="Arial" panose="020B0604020202020204" pitchFamily="34" charset="0"/>
                <a:cs typeface="Arial" panose="020B0604020202020204" pitchFamily="34" charset="0"/>
              </a:defRPr>
            </a:lvl4pPr>
            <a:lvl5pPr marL="2057400" indent="-228600" eaLnBrk="0" hangingPunct="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defRPr/>
            </a:pPr>
            <a:endParaRPr lang="en-US" altLang="it-IT" sz="1800">
              <a:solidFill>
                <a:srgbClr val="000000"/>
              </a:solidFill>
            </a:endParaRPr>
          </a:p>
        </p:txBody>
      </p:sp>
      <p:grpSp>
        <p:nvGrpSpPr>
          <p:cNvPr id="2" name="Gruppo 1">
            <a:extLst>
              <a:ext uri="{FF2B5EF4-FFF2-40B4-BE49-F238E27FC236}">
                <a16:creationId xmlns:a16="http://schemas.microsoft.com/office/drawing/2014/main" id="{8109826F-BAB8-0568-C2A1-7BE07CB53F57}"/>
              </a:ext>
            </a:extLst>
          </p:cNvPr>
          <p:cNvGrpSpPr/>
          <p:nvPr userDrawn="1"/>
        </p:nvGrpSpPr>
        <p:grpSpPr>
          <a:xfrm>
            <a:off x="10117641" y="169332"/>
            <a:ext cx="1888577" cy="618067"/>
            <a:chOff x="10117641" y="169332"/>
            <a:chExt cx="1888577" cy="618067"/>
          </a:xfrm>
        </p:grpSpPr>
        <p:pic>
          <p:nvPicPr>
            <p:cNvPr id="8" name="Picture 2" descr="Agenzia del demanio - Wikipedia">
              <a:extLst>
                <a:ext uri="{FF2B5EF4-FFF2-40B4-BE49-F238E27FC236}">
                  <a16:creationId xmlns:a16="http://schemas.microsoft.com/office/drawing/2014/main" id="{1DECE9EC-16EB-6254-0768-DC2128F0CAD8}"/>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7149" b="22000"/>
            <a:stretch>
              <a:fillRect/>
            </a:stretch>
          </p:blipFill>
          <p:spPr bwMode="auto">
            <a:xfrm>
              <a:off x="10117641" y="169332"/>
              <a:ext cx="1215476" cy="61806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a:extLst>
                <a:ext uri="{FF2B5EF4-FFF2-40B4-BE49-F238E27FC236}">
                  <a16:creationId xmlns:a16="http://schemas.microsoft.com/office/drawing/2014/main" id="{74A0EE23-4B16-8667-2A83-0F41AD0FC0D0}"/>
                </a:ext>
              </a:extLst>
            </p:cNvPr>
            <p:cNvPicPr>
              <a:picLocks noChangeAspect="1"/>
            </p:cNvPicPr>
            <p:nvPr userDrawn="1"/>
          </p:nvPicPr>
          <p:blipFill>
            <a:blip r:embed="rId3"/>
            <a:srcRect t="6369" b="11556"/>
            <a:stretch>
              <a:fillRect/>
            </a:stretch>
          </p:blipFill>
          <p:spPr>
            <a:xfrm>
              <a:off x="11333117" y="169332"/>
              <a:ext cx="673101" cy="552450"/>
            </a:xfrm>
            <a:prstGeom prst="rect">
              <a:avLst/>
            </a:prstGeom>
          </p:spPr>
        </p:pic>
      </p:grpSp>
    </p:spTree>
    <p:extLst>
      <p:ext uri="{BB962C8B-B14F-4D97-AF65-F5344CB8AC3E}">
        <p14:creationId xmlns:p14="http://schemas.microsoft.com/office/powerpoint/2010/main" val="897683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MPL Sinloc Grazi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57174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1" name="Text Box 15"/>
          <p:cNvSpPr txBox="1">
            <a:spLocks noChangeArrowheads="1"/>
          </p:cNvSpPr>
          <p:nvPr/>
        </p:nvSpPr>
        <p:spPr bwMode="auto">
          <a:xfrm>
            <a:off x="435746" y="6657863"/>
            <a:ext cx="3393831" cy="107722"/>
          </a:xfrm>
          <a:prstGeom prst="rect">
            <a:avLst/>
          </a:prstGeom>
          <a:noFill/>
          <a:ln>
            <a:noFill/>
          </a:ln>
          <a:effectLst/>
        </p:spPr>
        <p:txBody>
          <a:bodyPr lIns="0" tIns="0" rIns="0" bIns="0">
            <a:spAutoFit/>
          </a:bodyPr>
          <a:lstStyle>
            <a:lvl1pPr eaLnBrk="0" hangingPunct="0">
              <a:defRPr sz="1400">
                <a:solidFill>
                  <a:schemeClr val="tx1"/>
                </a:solidFill>
                <a:latin typeface="Arial" charset="0"/>
                <a:cs typeface="Arial" charset="0"/>
              </a:defRPr>
            </a:lvl1pPr>
            <a:lvl2pPr marL="37931725" indent="-37474525" eaLnBrk="0" hangingPunct="0">
              <a:defRPr sz="1400">
                <a:solidFill>
                  <a:schemeClr val="tx1"/>
                </a:solidFill>
                <a:latin typeface="Arial" charset="0"/>
                <a:cs typeface="Arial" charset="0"/>
              </a:defRPr>
            </a:lvl2pPr>
            <a:lvl3pPr eaLnBrk="0" hangingPunct="0">
              <a:defRPr sz="1400">
                <a:solidFill>
                  <a:schemeClr val="tx1"/>
                </a:solidFill>
                <a:latin typeface="Arial" charset="0"/>
                <a:cs typeface="Arial" charset="0"/>
              </a:defRPr>
            </a:lvl3pPr>
            <a:lvl4pPr eaLnBrk="0" hangingPunct="0">
              <a:defRPr sz="1400">
                <a:solidFill>
                  <a:schemeClr val="tx1"/>
                </a:solidFill>
                <a:latin typeface="Arial" charset="0"/>
                <a:cs typeface="Arial" charset="0"/>
              </a:defRPr>
            </a:lvl4pPr>
            <a:lvl5pPr eaLnBrk="0" hangingPunct="0">
              <a:defRPr sz="1400">
                <a:solidFill>
                  <a:schemeClr val="tx1"/>
                </a:solidFill>
                <a:latin typeface="Arial" charset="0"/>
                <a:cs typeface="Arial" charset="0"/>
              </a:defRPr>
            </a:lvl5pPr>
            <a:lvl6pPr marL="457200" eaLnBrk="0" fontAlgn="base" hangingPunct="0">
              <a:spcBef>
                <a:spcPct val="0"/>
              </a:spcBef>
              <a:spcAft>
                <a:spcPct val="0"/>
              </a:spcAft>
              <a:defRPr sz="1400">
                <a:solidFill>
                  <a:schemeClr val="tx1"/>
                </a:solidFill>
                <a:latin typeface="Arial" charset="0"/>
                <a:cs typeface="Arial" charset="0"/>
              </a:defRPr>
            </a:lvl6pPr>
            <a:lvl7pPr marL="914400" eaLnBrk="0" fontAlgn="base" hangingPunct="0">
              <a:spcBef>
                <a:spcPct val="0"/>
              </a:spcBef>
              <a:spcAft>
                <a:spcPct val="0"/>
              </a:spcAft>
              <a:defRPr sz="1400">
                <a:solidFill>
                  <a:schemeClr val="tx1"/>
                </a:solidFill>
                <a:latin typeface="Arial" charset="0"/>
                <a:cs typeface="Arial" charset="0"/>
              </a:defRPr>
            </a:lvl7pPr>
            <a:lvl8pPr marL="1371600" eaLnBrk="0" fontAlgn="base" hangingPunct="0">
              <a:spcBef>
                <a:spcPct val="0"/>
              </a:spcBef>
              <a:spcAft>
                <a:spcPct val="0"/>
              </a:spcAft>
              <a:defRPr sz="1400">
                <a:solidFill>
                  <a:schemeClr val="tx1"/>
                </a:solidFill>
                <a:latin typeface="Arial" charset="0"/>
                <a:cs typeface="Arial" charset="0"/>
              </a:defRPr>
            </a:lvl8pPr>
            <a:lvl9pPr marL="1828800" eaLnBrk="0" fontAlgn="base" hangingPunct="0">
              <a:spcBef>
                <a:spcPct val="0"/>
              </a:spcBef>
              <a:spcAft>
                <a:spcPct val="0"/>
              </a:spcAft>
              <a:defRPr sz="1400">
                <a:solidFill>
                  <a:schemeClr val="tx1"/>
                </a:solidFill>
                <a:latin typeface="Arial" charset="0"/>
                <a:cs typeface="Arial" charset="0"/>
              </a:defRPr>
            </a:lvl9pPr>
          </a:lstStyle>
          <a:p>
            <a:pPr eaLnBrk="1" fontAlgn="base" hangingPunct="1">
              <a:spcBef>
                <a:spcPct val="0"/>
              </a:spcBef>
              <a:spcAft>
                <a:spcPct val="0"/>
              </a:spcAft>
              <a:defRPr/>
            </a:pPr>
            <a:r>
              <a:rPr lang="it-IT" sz="700" b="0">
                <a:solidFill>
                  <a:srgbClr val="5F5F5F"/>
                </a:solidFill>
                <a:latin typeface="Montserrat" panose="00000500000000000000" pitchFamily="2" charset="0"/>
              </a:rPr>
              <a:t>Copyright 2025 • Sinloc Sistema Iniziative Locali </a:t>
            </a:r>
            <a:r>
              <a:rPr lang="it-IT" sz="700" b="0" err="1">
                <a:solidFill>
                  <a:srgbClr val="5F5F5F"/>
                </a:solidFill>
                <a:latin typeface="Montserrat" panose="00000500000000000000" pitchFamily="2" charset="0"/>
              </a:rPr>
              <a:t>SpA</a:t>
            </a:r>
            <a:endParaRPr lang="it-IT" sz="700" b="0">
              <a:solidFill>
                <a:srgbClr val="5F5F5F"/>
              </a:solidFill>
              <a:latin typeface="Montserrat" panose="00000500000000000000" pitchFamily="2" charset="0"/>
            </a:endParaRPr>
          </a:p>
        </p:txBody>
      </p:sp>
    </p:spTree>
    <p:extLst>
      <p:ext uri="{BB962C8B-B14F-4D97-AF65-F5344CB8AC3E}">
        <p14:creationId xmlns:p14="http://schemas.microsoft.com/office/powerpoint/2010/main" val="3444736192"/>
      </p:ext>
    </p:extLst>
  </p:cSld>
  <p:clrMap bg1="lt1" tx1="dk1" bg2="lt2" tx2="dk2" accent1="accent1" accent2="accent2" accent3="accent3" accent4="accent4" accent5="accent5" accent6="accent6" hlink="hlink" folHlink="folHlink"/>
  <p:sldLayoutIdLst>
    <p:sldLayoutId id="2147483655" r:id="rId1"/>
    <p:sldLayoutId id="2147483654" r:id="rId2"/>
    <p:sldLayoutId id="2147483650" r:id="rId3"/>
    <p:sldLayoutId id="2147483651" r:id="rId4"/>
    <p:sldLayoutId id="2147483656" r:id="rId5"/>
  </p:sldLayoutIdLst>
  <p:hf sldNum="0" hdr="0" ftr="0" dt="0"/>
  <p:txStyles>
    <p:titleStyle>
      <a:lvl1pPr algn="l" rtl="0" eaLnBrk="0" fontAlgn="base" hangingPunct="0">
        <a:spcBef>
          <a:spcPct val="0"/>
        </a:spcBef>
        <a:spcAft>
          <a:spcPct val="0"/>
        </a:spcAft>
        <a:defRPr b="1">
          <a:solidFill>
            <a:schemeClr val="tx2"/>
          </a:solidFill>
          <a:latin typeface="+mj-lt"/>
          <a:ea typeface="Arial" pitchFamily="-104" charset="0"/>
          <a:cs typeface="+mj-cs"/>
        </a:defRPr>
      </a:lvl1pPr>
      <a:lvl2pPr algn="l" rtl="0" eaLnBrk="0" fontAlgn="base" hangingPunct="0">
        <a:spcBef>
          <a:spcPct val="0"/>
        </a:spcBef>
        <a:spcAft>
          <a:spcPct val="0"/>
        </a:spcAft>
        <a:defRPr b="1">
          <a:solidFill>
            <a:schemeClr val="tx2"/>
          </a:solidFill>
          <a:latin typeface="Verdana" pitchFamily="34" charset="0"/>
          <a:ea typeface="Arial" pitchFamily="-104" charset="0"/>
          <a:cs typeface="Arial" charset="0"/>
        </a:defRPr>
      </a:lvl2pPr>
      <a:lvl3pPr algn="l" rtl="0" eaLnBrk="0" fontAlgn="base" hangingPunct="0">
        <a:spcBef>
          <a:spcPct val="0"/>
        </a:spcBef>
        <a:spcAft>
          <a:spcPct val="0"/>
        </a:spcAft>
        <a:defRPr b="1">
          <a:solidFill>
            <a:schemeClr val="tx2"/>
          </a:solidFill>
          <a:latin typeface="Verdana" pitchFamily="34" charset="0"/>
          <a:ea typeface="Arial" pitchFamily="-104" charset="0"/>
          <a:cs typeface="Arial" charset="0"/>
        </a:defRPr>
      </a:lvl3pPr>
      <a:lvl4pPr algn="l" rtl="0" eaLnBrk="0" fontAlgn="base" hangingPunct="0">
        <a:spcBef>
          <a:spcPct val="0"/>
        </a:spcBef>
        <a:spcAft>
          <a:spcPct val="0"/>
        </a:spcAft>
        <a:defRPr b="1">
          <a:solidFill>
            <a:schemeClr val="tx2"/>
          </a:solidFill>
          <a:latin typeface="Verdana" pitchFamily="34" charset="0"/>
          <a:ea typeface="Arial" pitchFamily="-104" charset="0"/>
          <a:cs typeface="Arial" charset="0"/>
        </a:defRPr>
      </a:lvl4pPr>
      <a:lvl5pPr algn="l" rtl="0" eaLnBrk="0" fontAlgn="base" hangingPunct="0">
        <a:spcBef>
          <a:spcPct val="0"/>
        </a:spcBef>
        <a:spcAft>
          <a:spcPct val="0"/>
        </a:spcAft>
        <a:defRPr b="1">
          <a:solidFill>
            <a:schemeClr val="tx2"/>
          </a:solidFill>
          <a:latin typeface="Verdana" pitchFamily="34" charset="0"/>
          <a:ea typeface="Arial" pitchFamily="-104" charset="0"/>
          <a:cs typeface="Arial" charset="0"/>
        </a:defRPr>
      </a:lvl5pPr>
      <a:lvl6pPr marL="457200" algn="l" rtl="0" eaLnBrk="0" fontAlgn="base" hangingPunct="0">
        <a:spcBef>
          <a:spcPct val="0"/>
        </a:spcBef>
        <a:spcAft>
          <a:spcPct val="0"/>
        </a:spcAft>
        <a:defRPr b="1">
          <a:solidFill>
            <a:schemeClr val="tx2"/>
          </a:solidFill>
          <a:latin typeface="Verdana" pitchFamily="34" charset="0"/>
          <a:cs typeface="Arial" charset="0"/>
        </a:defRPr>
      </a:lvl6pPr>
      <a:lvl7pPr marL="914400" algn="l" rtl="0" eaLnBrk="0" fontAlgn="base" hangingPunct="0">
        <a:spcBef>
          <a:spcPct val="0"/>
        </a:spcBef>
        <a:spcAft>
          <a:spcPct val="0"/>
        </a:spcAft>
        <a:defRPr b="1">
          <a:solidFill>
            <a:schemeClr val="tx2"/>
          </a:solidFill>
          <a:latin typeface="Verdana" pitchFamily="34" charset="0"/>
          <a:cs typeface="Arial" charset="0"/>
        </a:defRPr>
      </a:lvl7pPr>
      <a:lvl8pPr marL="1371600" algn="l" rtl="0" eaLnBrk="0" fontAlgn="base" hangingPunct="0">
        <a:spcBef>
          <a:spcPct val="0"/>
        </a:spcBef>
        <a:spcAft>
          <a:spcPct val="0"/>
        </a:spcAft>
        <a:defRPr b="1">
          <a:solidFill>
            <a:schemeClr val="tx2"/>
          </a:solidFill>
          <a:latin typeface="Verdana" pitchFamily="34" charset="0"/>
          <a:cs typeface="Arial" charset="0"/>
        </a:defRPr>
      </a:lvl8pPr>
      <a:lvl9pPr marL="1828799" algn="l" rtl="0" eaLnBrk="0" fontAlgn="base" hangingPunct="0">
        <a:spcBef>
          <a:spcPct val="0"/>
        </a:spcBef>
        <a:spcAft>
          <a:spcPct val="0"/>
        </a:spcAft>
        <a:defRPr b="1">
          <a:solidFill>
            <a:schemeClr val="tx2"/>
          </a:solidFill>
          <a:latin typeface="Verdana" pitchFamily="34" charset="0"/>
          <a:cs typeface="Arial" charset="0"/>
        </a:defRPr>
      </a:lvl9pPr>
    </p:titleStyle>
    <p:bodyStyle>
      <a:lvl1pPr marL="342899" indent="-342899" algn="just" rtl="0" eaLnBrk="0" fontAlgn="base" hangingPunct="0">
        <a:spcBef>
          <a:spcPct val="20000"/>
        </a:spcBef>
        <a:spcAft>
          <a:spcPct val="0"/>
        </a:spcAft>
        <a:defRPr sz="1600">
          <a:solidFill>
            <a:schemeClr val="accent1">
              <a:lumMod val="50000"/>
            </a:schemeClr>
          </a:solidFill>
          <a:latin typeface="+mn-lt"/>
          <a:ea typeface="MS PGothic" pitchFamily="34" charset="-128"/>
          <a:cs typeface="+mn-cs"/>
        </a:defRPr>
      </a:lvl1pPr>
      <a:lvl2pPr marL="742951" indent="-285751" algn="l" rtl="0" eaLnBrk="0" fontAlgn="base" hangingPunct="0">
        <a:spcBef>
          <a:spcPct val="20000"/>
        </a:spcBef>
        <a:spcAft>
          <a:spcPct val="0"/>
        </a:spcAft>
        <a:buChar char="–"/>
        <a:defRPr sz="2800">
          <a:solidFill>
            <a:schemeClr val="tx1"/>
          </a:solidFill>
          <a:latin typeface="Arial" charset="0"/>
          <a:ea typeface="MS PGothic" pitchFamily="34" charset="-128"/>
        </a:defRPr>
      </a:lvl2pPr>
      <a:lvl3pPr marL="1143000" indent="-228599" algn="l" rtl="0" eaLnBrk="0" fontAlgn="base" hangingPunct="0">
        <a:spcBef>
          <a:spcPct val="20000"/>
        </a:spcBef>
        <a:spcAft>
          <a:spcPct val="0"/>
        </a:spcAft>
        <a:buChar char="•"/>
        <a:defRPr sz="2400">
          <a:solidFill>
            <a:schemeClr val="tx1"/>
          </a:solidFill>
          <a:latin typeface="Arial" charset="0"/>
          <a:ea typeface="MS PGothic" pitchFamily="34" charset="-128"/>
        </a:defRPr>
      </a:lvl3pPr>
      <a:lvl4pPr marL="1600200" indent="-228599" algn="l" rtl="0" eaLnBrk="0" fontAlgn="base" hangingPunct="0">
        <a:spcBef>
          <a:spcPct val="20000"/>
        </a:spcBef>
        <a:spcAft>
          <a:spcPct val="0"/>
        </a:spcAft>
        <a:buChar char="–"/>
        <a:defRPr sz="2000">
          <a:solidFill>
            <a:schemeClr val="tx1"/>
          </a:solidFill>
          <a:latin typeface="Arial" charset="0"/>
          <a:ea typeface="MS PGothic" pitchFamily="34" charset="-128"/>
        </a:defRPr>
      </a:lvl4pPr>
      <a:lvl5pPr marL="2057400" indent="-228599" algn="l" rtl="0" eaLnBrk="0" fontAlgn="base" hangingPunct="0">
        <a:spcBef>
          <a:spcPct val="20000"/>
        </a:spcBef>
        <a:spcAft>
          <a:spcPct val="0"/>
        </a:spcAft>
        <a:buChar char="»"/>
        <a:defRPr sz="2000">
          <a:solidFill>
            <a:schemeClr val="tx1"/>
          </a:solidFill>
          <a:latin typeface="Arial" charset="0"/>
          <a:ea typeface="MS PGothic" pitchFamily="34" charset="-128"/>
        </a:defRPr>
      </a:lvl5pPr>
      <a:lvl6pPr marL="2514600" indent="-228599" algn="l" rtl="0" fontAlgn="base">
        <a:spcBef>
          <a:spcPct val="20000"/>
        </a:spcBef>
        <a:spcAft>
          <a:spcPct val="0"/>
        </a:spcAft>
        <a:buChar char="»"/>
        <a:defRPr sz="2000">
          <a:solidFill>
            <a:schemeClr val="tx1"/>
          </a:solidFill>
          <a:latin typeface="Arial" charset="0"/>
        </a:defRPr>
      </a:lvl6pPr>
      <a:lvl7pPr marL="2971800" indent="-228599" algn="l" rtl="0" fontAlgn="base">
        <a:spcBef>
          <a:spcPct val="20000"/>
        </a:spcBef>
        <a:spcAft>
          <a:spcPct val="0"/>
        </a:spcAft>
        <a:buChar char="»"/>
        <a:defRPr sz="2000">
          <a:solidFill>
            <a:schemeClr val="tx1"/>
          </a:solidFill>
          <a:latin typeface="Arial" charset="0"/>
        </a:defRPr>
      </a:lvl7pPr>
      <a:lvl8pPr marL="3428999" indent="-228599" algn="l" rtl="0" fontAlgn="base">
        <a:spcBef>
          <a:spcPct val="20000"/>
        </a:spcBef>
        <a:spcAft>
          <a:spcPct val="0"/>
        </a:spcAft>
        <a:buChar char="»"/>
        <a:defRPr sz="2000">
          <a:solidFill>
            <a:schemeClr val="tx1"/>
          </a:solidFill>
          <a:latin typeface="Arial" charset="0"/>
        </a:defRPr>
      </a:lvl8pPr>
      <a:lvl9pPr marL="3886201" indent="-228599" algn="l" rtl="0" fontAlgn="base">
        <a:spcBef>
          <a:spcPct val="20000"/>
        </a:spcBef>
        <a:spcAft>
          <a:spcPct val="0"/>
        </a:spcAft>
        <a:buChar char="»"/>
        <a:defRPr sz="2000">
          <a:solidFill>
            <a:schemeClr val="tx1"/>
          </a:solidFill>
          <a:latin typeface="Arial" charset="0"/>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799"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 Id="rId9" Type="http://schemas.openxmlformats.org/officeDocument/2006/relationships/image" Target="../media/image2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4.png"/><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2D25D9E9-18C1-EBB2-4D9D-DB3966427F39}"/>
              </a:ext>
            </a:extLst>
          </p:cNvPr>
          <p:cNvSpPr txBox="1">
            <a:spLocks noChangeArrowheads="1"/>
          </p:cNvSpPr>
          <p:nvPr/>
        </p:nvSpPr>
        <p:spPr>
          <a:xfrm>
            <a:off x="459285" y="4393359"/>
            <a:ext cx="11421078" cy="923330"/>
          </a:xfrm>
          <a:prstGeom prst="rect">
            <a:avLst/>
          </a:prstGeom>
        </p:spPr>
        <p:txBody>
          <a:bodyPr wrap="square" lIns="0" tIns="0" rIns="0" bIns="0" anchor="t">
            <a:spAutoFit/>
          </a:bodyPr>
          <a:lstStyle>
            <a:lvl1pPr algn="l" rtl="0" eaLnBrk="0" fontAlgn="base" hangingPunct="0">
              <a:spcBef>
                <a:spcPct val="0"/>
              </a:spcBef>
              <a:spcAft>
                <a:spcPct val="0"/>
              </a:spcAft>
              <a:defRPr b="1">
                <a:solidFill>
                  <a:schemeClr val="tx2"/>
                </a:solidFill>
                <a:latin typeface="+mj-lt"/>
                <a:ea typeface="Arial" pitchFamily="-104" charset="0"/>
                <a:cs typeface="+mj-cs"/>
              </a:defRPr>
            </a:lvl1pPr>
            <a:lvl2pPr algn="l" rtl="0" eaLnBrk="0" fontAlgn="base" hangingPunct="0">
              <a:spcBef>
                <a:spcPct val="0"/>
              </a:spcBef>
              <a:spcAft>
                <a:spcPct val="0"/>
              </a:spcAft>
              <a:defRPr b="1">
                <a:solidFill>
                  <a:schemeClr val="tx2"/>
                </a:solidFill>
                <a:latin typeface="Verdana" pitchFamily="34" charset="0"/>
                <a:ea typeface="Arial" pitchFamily="-104" charset="0"/>
                <a:cs typeface="Arial" charset="0"/>
              </a:defRPr>
            </a:lvl2pPr>
            <a:lvl3pPr algn="l" rtl="0" eaLnBrk="0" fontAlgn="base" hangingPunct="0">
              <a:spcBef>
                <a:spcPct val="0"/>
              </a:spcBef>
              <a:spcAft>
                <a:spcPct val="0"/>
              </a:spcAft>
              <a:defRPr b="1">
                <a:solidFill>
                  <a:schemeClr val="tx2"/>
                </a:solidFill>
                <a:latin typeface="Verdana" pitchFamily="34" charset="0"/>
                <a:ea typeface="Arial" pitchFamily="-104" charset="0"/>
                <a:cs typeface="Arial" charset="0"/>
              </a:defRPr>
            </a:lvl3pPr>
            <a:lvl4pPr algn="l" rtl="0" eaLnBrk="0" fontAlgn="base" hangingPunct="0">
              <a:spcBef>
                <a:spcPct val="0"/>
              </a:spcBef>
              <a:spcAft>
                <a:spcPct val="0"/>
              </a:spcAft>
              <a:defRPr b="1">
                <a:solidFill>
                  <a:schemeClr val="tx2"/>
                </a:solidFill>
                <a:latin typeface="Verdana" pitchFamily="34" charset="0"/>
                <a:ea typeface="Arial" pitchFamily="-104" charset="0"/>
                <a:cs typeface="Arial" charset="0"/>
              </a:defRPr>
            </a:lvl4pPr>
            <a:lvl5pPr algn="l" rtl="0" eaLnBrk="0" fontAlgn="base" hangingPunct="0">
              <a:spcBef>
                <a:spcPct val="0"/>
              </a:spcBef>
              <a:spcAft>
                <a:spcPct val="0"/>
              </a:spcAft>
              <a:defRPr b="1">
                <a:solidFill>
                  <a:schemeClr val="tx2"/>
                </a:solidFill>
                <a:latin typeface="Verdana" pitchFamily="34" charset="0"/>
                <a:ea typeface="Arial" pitchFamily="-104" charset="0"/>
                <a:cs typeface="Arial" charset="0"/>
              </a:defRPr>
            </a:lvl5pPr>
            <a:lvl6pPr marL="457200" algn="l" rtl="0" eaLnBrk="0" fontAlgn="base" hangingPunct="0">
              <a:spcBef>
                <a:spcPct val="0"/>
              </a:spcBef>
              <a:spcAft>
                <a:spcPct val="0"/>
              </a:spcAft>
              <a:defRPr b="1">
                <a:solidFill>
                  <a:schemeClr val="tx2"/>
                </a:solidFill>
                <a:latin typeface="Verdana" pitchFamily="34" charset="0"/>
                <a:cs typeface="Arial" charset="0"/>
              </a:defRPr>
            </a:lvl6pPr>
            <a:lvl7pPr marL="914400" algn="l" rtl="0" eaLnBrk="0" fontAlgn="base" hangingPunct="0">
              <a:spcBef>
                <a:spcPct val="0"/>
              </a:spcBef>
              <a:spcAft>
                <a:spcPct val="0"/>
              </a:spcAft>
              <a:defRPr b="1">
                <a:solidFill>
                  <a:schemeClr val="tx2"/>
                </a:solidFill>
                <a:latin typeface="Verdana" pitchFamily="34" charset="0"/>
                <a:cs typeface="Arial" charset="0"/>
              </a:defRPr>
            </a:lvl7pPr>
            <a:lvl8pPr marL="1371600" algn="l" rtl="0" eaLnBrk="0" fontAlgn="base" hangingPunct="0">
              <a:spcBef>
                <a:spcPct val="0"/>
              </a:spcBef>
              <a:spcAft>
                <a:spcPct val="0"/>
              </a:spcAft>
              <a:defRPr b="1">
                <a:solidFill>
                  <a:schemeClr val="tx2"/>
                </a:solidFill>
                <a:latin typeface="Verdana" pitchFamily="34" charset="0"/>
                <a:cs typeface="Arial" charset="0"/>
              </a:defRPr>
            </a:lvl8pPr>
            <a:lvl9pPr marL="1828800" algn="l" rtl="0" eaLnBrk="0" fontAlgn="base" hangingPunct="0">
              <a:spcBef>
                <a:spcPct val="0"/>
              </a:spcBef>
              <a:spcAft>
                <a:spcPct val="0"/>
              </a:spcAft>
              <a:defRPr b="1">
                <a:solidFill>
                  <a:schemeClr val="tx2"/>
                </a:solidFill>
                <a:latin typeface="Verdana" pitchFamily="34" charset="0"/>
                <a:cs typeface="Arial" charset="0"/>
              </a:defRPr>
            </a:lvl9pPr>
          </a:lstStyle>
          <a:p>
            <a:pPr>
              <a:spcAft>
                <a:spcPts val="600"/>
              </a:spcAft>
              <a:defRPr/>
            </a:pPr>
            <a:br>
              <a:rPr lang="it-IT" sz="2000" b="0" kern="0" cap="small"/>
            </a:br>
            <a:br>
              <a:rPr lang="it-IT" sz="2000" b="0" kern="0" cap="small"/>
            </a:br>
            <a:endParaRPr lang="it-IT" sz="2000" b="0" kern="0" cap="small">
              <a:solidFill>
                <a:srgbClr val="007F3C"/>
              </a:solidFill>
            </a:endParaRPr>
          </a:p>
        </p:txBody>
      </p:sp>
      <p:sp>
        <p:nvSpPr>
          <p:cNvPr id="5" name="Rectangle 4">
            <a:extLst>
              <a:ext uri="{FF2B5EF4-FFF2-40B4-BE49-F238E27FC236}">
                <a16:creationId xmlns:a16="http://schemas.microsoft.com/office/drawing/2014/main" id="{71DBEE1E-DDE0-E5DA-FAA3-E1B7D2D7EC11}"/>
              </a:ext>
            </a:extLst>
          </p:cNvPr>
          <p:cNvSpPr txBox="1">
            <a:spLocks noChangeArrowheads="1"/>
          </p:cNvSpPr>
          <p:nvPr/>
        </p:nvSpPr>
        <p:spPr>
          <a:xfrm>
            <a:off x="224764" y="4422710"/>
            <a:ext cx="8230922" cy="738664"/>
          </a:xfrm>
          <a:prstGeom prst="rect">
            <a:avLst/>
          </a:prstGeom>
        </p:spPr>
        <p:txBody>
          <a:bodyPr wrap="square" lIns="0" tIns="0" rIns="0" bIns="0" anchor="t">
            <a:spAutoFit/>
          </a:bodyPr>
          <a:lstStyle>
            <a:lvl1pPr algn="l" rtl="0" eaLnBrk="0" fontAlgn="base" hangingPunct="0">
              <a:spcBef>
                <a:spcPct val="0"/>
              </a:spcBef>
              <a:spcAft>
                <a:spcPct val="0"/>
              </a:spcAft>
              <a:defRPr b="1">
                <a:solidFill>
                  <a:schemeClr val="tx2"/>
                </a:solidFill>
                <a:latin typeface="+mj-lt"/>
                <a:ea typeface="Arial" pitchFamily="-104" charset="0"/>
                <a:cs typeface="+mj-cs"/>
              </a:defRPr>
            </a:lvl1pPr>
            <a:lvl2pPr algn="l" rtl="0" eaLnBrk="0" fontAlgn="base" hangingPunct="0">
              <a:spcBef>
                <a:spcPct val="0"/>
              </a:spcBef>
              <a:spcAft>
                <a:spcPct val="0"/>
              </a:spcAft>
              <a:defRPr b="1">
                <a:solidFill>
                  <a:schemeClr val="tx2"/>
                </a:solidFill>
                <a:latin typeface="Verdana" pitchFamily="34" charset="0"/>
                <a:ea typeface="Arial" pitchFamily="-104" charset="0"/>
                <a:cs typeface="Arial" charset="0"/>
              </a:defRPr>
            </a:lvl2pPr>
            <a:lvl3pPr algn="l" rtl="0" eaLnBrk="0" fontAlgn="base" hangingPunct="0">
              <a:spcBef>
                <a:spcPct val="0"/>
              </a:spcBef>
              <a:spcAft>
                <a:spcPct val="0"/>
              </a:spcAft>
              <a:defRPr b="1">
                <a:solidFill>
                  <a:schemeClr val="tx2"/>
                </a:solidFill>
                <a:latin typeface="Verdana" pitchFamily="34" charset="0"/>
                <a:ea typeface="Arial" pitchFamily="-104" charset="0"/>
                <a:cs typeface="Arial" charset="0"/>
              </a:defRPr>
            </a:lvl3pPr>
            <a:lvl4pPr algn="l" rtl="0" eaLnBrk="0" fontAlgn="base" hangingPunct="0">
              <a:spcBef>
                <a:spcPct val="0"/>
              </a:spcBef>
              <a:spcAft>
                <a:spcPct val="0"/>
              </a:spcAft>
              <a:defRPr b="1">
                <a:solidFill>
                  <a:schemeClr val="tx2"/>
                </a:solidFill>
                <a:latin typeface="Verdana" pitchFamily="34" charset="0"/>
                <a:ea typeface="Arial" pitchFamily="-104" charset="0"/>
                <a:cs typeface="Arial" charset="0"/>
              </a:defRPr>
            </a:lvl4pPr>
            <a:lvl5pPr algn="l" rtl="0" eaLnBrk="0" fontAlgn="base" hangingPunct="0">
              <a:spcBef>
                <a:spcPct val="0"/>
              </a:spcBef>
              <a:spcAft>
                <a:spcPct val="0"/>
              </a:spcAft>
              <a:defRPr b="1">
                <a:solidFill>
                  <a:schemeClr val="tx2"/>
                </a:solidFill>
                <a:latin typeface="Verdana" pitchFamily="34" charset="0"/>
                <a:ea typeface="Arial" pitchFamily="-104" charset="0"/>
                <a:cs typeface="Arial" charset="0"/>
              </a:defRPr>
            </a:lvl5pPr>
            <a:lvl6pPr marL="457200" algn="l" rtl="0" eaLnBrk="0" fontAlgn="base" hangingPunct="0">
              <a:spcBef>
                <a:spcPct val="0"/>
              </a:spcBef>
              <a:spcAft>
                <a:spcPct val="0"/>
              </a:spcAft>
              <a:defRPr b="1">
                <a:solidFill>
                  <a:schemeClr val="tx2"/>
                </a:solidFill>
                <a:latin typeface="Verdana" pitchFamily="34" charset="0"/>
                <a:cs typeface="Arial" charset="0"/>
              </a:defRPr>
            </a:lvl6pPr>
            <a:lvl7pPr marL="914400" algn="l" rtl="0" eaLnBrk="0" fontAlgn="base" hangingPunct="0">
              <a:spcBef>
                <a:spcPct val="0"/>
              </a:spcBef>
              <a:spcAft>
                <a:spcPct val="0"/>
              </a:spcAft>
              <a:defRPr b="1">
                <a:solidFill>
                  <a:schemeClr val="tx2"/>
                </a:solidFill>
                <a:latin typeface="Verdana" pitchFamily="34" charset="0"/>
                <a:cs typeface="Arial" charset="0"/>
              </a:defRPr>
            </a:lvl7pPr>
            <a:lvl8pPr marL="1371600" algn="l" rtl="0" eaLnBrk="0" fontAlgn="base" hangingPunct="0">
              <a:spcBef>
                <a:spcPct val="0"/>
              </a:spcBef>
              <a:spcAft>
                <a:spcPct val="0"/>
              </a:spcAft>
              <a:defRPr b="1">
                <a:solidFill>
                  <a:schemeClr val="tx2"/>
                </a:solidFill>
                <a:latin typeface="Verdana" pitchFamily="34" charset="0"/>
                <a:cs typeface="Arial" charset="0"/>
              </a:defRPr>
            </a:lvl8pPr>
            <a:lvl9pPr marL="1828800" algn="l" rtl="0" eaLnBrk="0" fontAlgn="base" hangingPunct="0">
              <a:spcBef>
                <a:spcPct val="0"/>
              </a:spcBef>
              <a:spcAft>
                <a:spcPct val="0"/>
              </a:spcAft>
              <a:defRPr b="1">
                <a:solidFill>
                  <a:schemeClr val="tx2"/>
                </a:solidFill>
                <a:latin typeface="Verdana" pitchFamily="34" charset="0"/>
                <a:cs typeface="Arial" charset="0"/>
              </a:defRPr>
            </a:lvl9pPr>
          </a:lstStyle>
          <a:p>
            <a:pPr>
              <a:spcAft>
                <a:spcPts val="600"/>
              </a:spcAft>
              <a:defRPr/>
            </a:pPr>
            <a:r>
              <a:rPr lang="it-IT" sz="2400" kern="0" cap="small">
                <a:solidFill>
                  <a:srgbClr val="007F3C"/>
                </a:solidFill>
                <a:latin typeface="Montserrat" panose="00000500000000000000" pitchFamily="2" charset="0"/>
              </a:rPr>
              <a:t>EX CASERMA DE AMICIS – SULMONA (AQUILA)</a:t>
            </a:r>
            <a:br>
              <a:rPr lang="it-IT" sz="2400" kern="0" cap="small">
                <a:solidFill>
                  <a:srgbClr val="007F3C"/>
                </a:solidFill>
                <a:latin typeface="Montserrat" panose="00000500000000000000" pitchFamily="2" charset="0"/>
              </a:rPr>
            </a:br>
            <a:endParaRPr lang="it-IT" sz="2400" kern="0" cap="small">
              <a:solidFill>
                <a:srgbClr val="007F3C"/>
              </a:solidFill>
              <a:latin typeface="Montserrat" panose="00000500000000000000" pitchFamily="2" charset="0"/>
            </a:endParaRPr>
          </a:p>
        </p:txBody>
      </p:sp>
      <p:sp>
        <p:nvSpPr>
          <p:cNvPr id="13" name="Rectangle 4">
            <a:extLst>
              <a:ext uri="{FF2B5EF4-FFF2-40B4-BE49-F238E27FC236}">
                <a16:creationId xmlns:a16="http://schemas.microsoft.com/office/drawing/2014/main" id="{DE4E81D1-24E2-25D9-0D11-1DC29BD9FD78}"/>
              </a:ext>
            </a:extLst>
          </p:cNvPr>
          <p:cNvSpPr txBox="1">
            <a:spLocks noChangeArrowheads="1"/>
          </p:cNvSpPr>
          <p:nvPr/>
        </p:nvSpPr>
        <p:spPr>
          <a:xfrm>
            <a:off x="326364" y="5089503"/>
            <a:ext cx="7658966" cy="584775"/>
          </a:xfrm>
          <a:prstGeom prst="rect">
            <a:avLst/>
          </a:prstGeom>
        </p:spPr>
        <p:txBody>
          <a:bodyPr lIns="0" tIns="0" rIns="0" bIns="0" anchor="t">
            <a:spAutoFit/>
          </a:bodyPr>
          <a:lstStyle>
            <a:lvl1pPr algn="l" rtl="0" eaLnBrk="0" fontAlgn="base" hangingPunct="0">
              <a:spcBef>
                <a:spcPct val="0"/>
              </a:spcBef>
              <a:spcAft>
                <a:spcPct val="0"/>
              </a:spcAft>
              <a:defRPr b="1">
                <a:solidFill>
                  <a:schemeClr val="tx2"/>
                </a:solidFill>
                <a:latin typeface="+mj-lt"/>
                <a:ea typeface="Arial" pitchFamily="-104" charset="0"/>
                <a:cs typeface="+mj-cs"/>
              </a:defRPr>
            </a:lvl1pPr>
            <a:lvl2pPr algn="l" rtl="0" eaLnBrk="0" fontAlgn="base" hangingPunct="0">
              <a:spcBef>
                <a:spcPct val="0"/>
              </a:spcBef>
              <a:spcAft>
                <a:spcPct val="0"/>
              </a:spcAft>
              <a:defRPr b="1">
                <a:solidFill>
                  <a:schemeClr val="tx2"/>
                </a:solidFill>
                <a:latin typeface="Verdana" pitchFamily="34" charset="0"/>
                <a:ea typeface="Arial" pitchFamily="-104" charset="0"/>
                <a:cs typeface="Arial" charset="0"/>
              </a:defRPr>
            </a:lvl2pPr>
            <a:lvl3pPr algn="l" rtl="0" eaLnBrk="0" fontAlgn="base" hangingPunct="0">
              <a:spcBef>
                <a:spcPct val="0"/>
              </a:spcBef>
              <a:spcAft>
                <a:spcPct val="0"/>
              </a:spcAft>
              <a:defRPr b="1">
                <a:solidFill>
                  <a:schemeClr val="tx2"/>
                </a:solidFill>
                <a:latin typeface="Verdana" pitchFamily="34" charset="0"/>
                <a:ea typeface="Arial" pitchFamily="-104" charset="0"/>
                <a:cs typeface="Arial" charset="0"/>
              </a:defRPr>
            </a:lvl3pPr>
            <a:lvl4pPr algn="l" rtl="0" eaLnBrk="0" fontAlgn="base" hangingPunct="0">
              <a:spcBef>
                <a:spcPct val="0"/>
              </a:spcBef>
              <a:spcAft>
                <a:spcPct val="0"/>
              </a:spcAft>
              <a:defRPr b="1">
                <a:solidFill>
                  <a:schemeClr val="tx2"/>
                </a:solidFill>
                <a:latin typeface="Verdana" pitchFamily="34" charset="0"/>
                <a:ea typeface="Arial" pitchFamily="-104" charset="0"/>
                <a:cs typeface="Arial" charset="0"/>
              </a:defRPr>
            </a:lvl4pPr>
            <a:lvl5pPr algn="l" rtl="0" eaLnBrk="0" fontAlgn="base" hangingPunct="0">
              <a:spcBef>
                <a:spcPct val="0"/>
              </a:spcBef>
              <a:spcAft>
                <a:spcPct val="0"/>
              </a:spcAft>
              <a:defRPr b="1">
                <a:solidFill>
                  <a:schemeClr val="tx2"/>
                </a:solidFill>
                <a:latin typeface="Verdana" pitchFamily="34" charset="0"/>
                <a:ea typeface="Arial" pitchFamily="-104" charset="0"/>
                <a:cs typeface="Arial" charset="0"/>
              </a:defRPr>
            </a:lvl5pPr>
            <a:lvl6pPr marL="457200" algn="l" rtl="0" eaLnBrk="0" fontAlgn="base" hangingPunct="0">
              <a:spcBef>
                <a:spcPct val="0"/>
              </a:spcBef>
              <a:spcAft>
                <a:spcPct val="0"/>
              </a:spcAft>
              <a:defRPr b="1">
                <a:solidFill>
                  <a:schemeClr val="tx2"/>
                </a:solidFill>
                <a:latin typeface="Verdana" pitchFamily="34" charset="0"/>
                <a:cs typeface="Arial" charset="0"/>
              </a:defRPr>
            </a:lvl6pPr>
            <a:lvl7pPr marL="914400" algn="l" rtl="0" eaLnBrk="0" fontAlgn="base" hangingPunct="0">
              <a:spcBef>
                <a:spcPct val="0"/>
              </a:spcBef>
              <a:spcAft>
                <a:spcPct val="0"/>
              </a:spcAft>
              <a:defRPr b="1">
                <a:solidFill>
                  <a:schemeClr val="tx2"/>
                </a:solidFill>
                <a:latin typeface="Verdana" pitchFamily="34" charset="0"/>
                <a:cs typeface="Arial" charset="0"/>
              </a:defRPr>
            </a:lvl7pPr>
            <a:lvl8pPr marL="1371600" algn="l" rtl="0" eaLnBrk="0" fontAlgn="base" hangingPunct="0">
              <a:spcBef>
                <a:spcPct val="0"/>
              </a:spcBef>
              <a:spcAft>
                <a:spcPct val="0"/>
              </a:spcAft>
              <a:defRPr b="1">
                <a:solidFill>
                  <a:schemeClr val="tx2"/>
                </a:solidFill>
                <a:latin typeface="Verdana" pitchFamily="34" charset="0"/>
                <a:cs typeface="Arial" charset="0"/>
              </a:defRPr>
            </a:lvl8pPr>
            <a:lvl9pPr marL="1828800" algn="l" rtl="0" eaLnBrk="0" fontAlgn="base" hangingPunct="0">
              <a:spcBef>
                <a:spcPct val="0"/>
              </a:spcBef>
              <a:spcAft>
                <a:spcPct val="0"/>
              </a:spcAft>
              <a:defRPr b="1">
                <a:solidFill>
                  <a:schemeClr val="tx2"/>
                </a:solidFill>
                <a:latin typeface="Verdana" pitchFamily="34" charset="0"/>
                <a:cs typeface="Arial" charset="0"/>
              </a:defRPr>
            </a:lvl9pPr>
          </a:lstStyle>
          <a:p>
            <a:r>
              <a:rPr lang="it-IT" sz="2400">
                <a:solidFill>
                  <a:schemeClr val="tx1"/>
                </a:solidFill>
                <a:latin typeface="Montserrat"/>
              </a:rPr>
              <a:t>Information memorandum</a:t>
            </a:r>
            <a:br>
              <a:rPr lang="it-IT" sz="1600" i="1">
                <a:latin typeface="Montserrat" panose="00000500000000000000" pitchFamily="2" charset="0"/>
              </a:rPr>
            </a:br>
            <a:endParaRPr lang="it-IT" sz="1400" b="0">
              <a:solidFill>
                <a:schemeClr val="tx1"/>
              </a:solidFill>
              <a:latin typeface="Montserrat" panose="00000500000000000000" pitchFamily="2" charset="0"/>
              <a:ea typeface="MS PGothic"/>
              <a:cs typeface="Arial"/>
            </a:endParaRPr>
          </a:p>
        </p:txBody>
      </p:sp>
      <p:pic>
        <p:nvPicPr>
          <p:cNvPr id="4" name="Immagine 3">
            <a:extLst>
              <a:ext uri="{FF2B5EF4-FFF2-40B4-BE49-F238E27FC236}">
                <a16:creationId xmlns:a16="http://schemas.microsoft.com/office/drawing/2014/main" id="{F96C92C7-45D6-B622-B237-E97A2751FB06}"/>
              </a:ext>
            </a:extLst>
          </p:cNvPr>
          <p:cNvPicPr>
            <a:picLocks noChangeAspect="1"/>
          </p:cNvPicPr>
          <p:nvPr/>
        </p:nvPicPr>
        <p:blipFill>
          <a:blip r:embed="rId2">
            <a:extLst>
              <a:ext uri="{28A0092B-C50C-407E-A947-70E740481C1C}">
                <a14:useLocalDpi xmlns:a14="http://schemas.microsoft.com/office/drawing/2010/main" val="0"/>
              </a:ext>
            </a:extLst>
          </a:blip>
          <a:srcRect t="24822" b="24822"/>
          <a:stretch/>
        </p:blipFill>
        <p:spPr>
          <a:xfrm>
            <a:off x="0" y="-83566"/>
            <a:ext cx="12192000" cy="4075370"/>
          </a:xfrm>
          <a:prstGeom prst="rect">
            <a:avLst/>
          </a:prstGeom>
        </p:spPr>
      </p:pic>
      <p:grpSp>
        <p:nvGrpSpPr>
          <p:cNvPr id="2" name="Gruppo 1">
            <a:extLst>
              <a:ext uri="{FF2B5EF4-FFF2-40B4-BE49-F238E27FC236}">
                <a16:creationId xmlns:a16="http://schemas.microsoft.com/office/drawing/2014/main" id="{0AC998CD-3C3C-9E97-563B-96044FBDCDE1}"/>
              </a:ext>
            </a:extLst>
          </p:cNvPr>
          <p:cNvGrpSpPr/>
          <p:nvPr/>
        </p:nvGrpSpPr>
        <p:grpSpPr>
          <a:xfrm>
            <a:off x="8348527" y="4235432"/>
            <a:ext cx="3531836" cy="684114"/>
            <a:chOff x="8348527" y="4235432"/>
            <a:chExt cx="3531836" cy="684114"/>
          </a:xfrm>
        </p:grpSpPr>
        <p:pic>
          <p:nvPicPr>
            <p:cNvPr id="3" name="Picture 2" descr="Agenzia del demanio - Wikipedia">
              <a:extLst>
                <a:ext uri="{FF2B5EF4-FFF2-40B4-BE49-F238E27FC236}">
                  <a16:creationId xmlns:a16="http://schemas.microsoft.com/office/drawing/2014/main" id="{0A25A585-E62C-578F-BF72-D91DA506FB1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9333" b="22000"/>
            <a:stretch/>
          </p:blipFill>
          <p:spPr bwMode="auto">
            <a:xfrm>
              <a:off x="8348527" y="4235432"/>
              <a:ext cx="1166104" cy="68411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25D56F99-5BAF-D09B-772A-1788C666F0DB}"/>
                </a:ext>
              </a:extLst>
            </p:cNvPr>
            <p:cNvPicPr>
              <a:picLocks noChangeAspect="1"/>
            </p:cNvPicPr>
            <p:nvPr/>
          </p:nvPicPr>
          <p:blipFill>
            <a:blip r:embed="rId4"/>
            <a:srcRect l="13111" t="74037" r="14110" b="10166"/>
            <a:stretch>
              <a:fillRect/>
            </a:stretch>
          </p:blipFill>
          <p:spPr>
            <a:xfrm>
              <a:off x="9645945" y="4272083"/>
              <a:ext cx="2234418" cy="484969"/>
            </a:xfrm>
            <a:prstGeom prst="rect">
              <a:avLst/>
            </a:prstGeom>
          </p:spPr>
        </p:pic>
      </p:grpSp>
    </p:spTree>
    <p:extLst>
      <p:ext uri="{BB962C8B-B14F-4D97-AF65-F5344CB8AC3E}">
        <p14:creationId xmlns:p14="http://schemas.microsoft.com/office/powerpoint/2010/main" val="36439815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54C79-3147-4EA7-2A83-F688A0267609}"/>
            </a:ext>
          </a:extLst>
        </p:cNvPr>
        <p:cNvGrpSpPr/>
        <p:nvPr/>
      </p:nvGrpSpPr>
      <p:grpSpPr>
        <a:xfrm>
          <a:off x="0" y="0"/>
          <a:ext cx="0" cy="0"/>
          <a:chOff x="0" y="0"/>
          <a:chExt cx="0" cy="0"/>
        </a:xfrm>
      </p:grpSpPr>
      <p:sp>
        <p:nvSpPr>
          <p:cNvPr id="6" name="Segnaposto testo 2">
            <a:extLst>
              <a:ext uri="{FF2B5EF4-FFF2-40B4-BE49-F238E27FC236}">
                <a16:creationId xmlns:a16="http://schemas.microsoft.com/office/drawing/2014/main" id="{9FCD81B2-59AB-5F53-FEE0-4202A9E4336C}"/>
              </a:ext>
            </a:extLst>
          </p:cNvPr>
          <p:cNvSpPr>
            <a:spLocks noGrp="1"/>
          </p:cNvSpPr>
          <p:nvPr>
            <p:ph type="body" sz="quarter" idx="14"/>
          </p:nvPr>
        </p:nvSpPr>
        <p:spPr>
          <a:xfrm>
            <a:off x="493592" y="947738"/>
            <a:ext cx="8705272" cy="5014150"/>
          </a:xfrm>
        </p:spPr>
        <p:txBody>
          <a:bodyPr anchor="ctr"/>
          <a:lstStyle/>
          <a:p>
            <a:r>
              <a:rPr lang="it-IT" sz="1800" b="0">
                <a:latin typeface="Montserrat"/>
                <a:ea typeface="MS PGothic"/>
              </a:rPr>
              <a:t>PREMESSE E OBIETTIVI DEL PROGETTO</a:t>
            </a:r>
          </a:p>
          <a:p>
            <a:r>
              <a:rPr lang="it-IT" sz="1800">
                <a:latin typeface="Montserrat"/>
                <a:ea typeface="MS PGothic"/>
              </a:rPr>
              <a:t>INFOMEMO </a:t>
            </a:r>
            <a:r>
              <a:rPr lang="it-IT" sz="1800"/>
              <a:t>– EX CASERMA DE AMICIS – SULMONA </a:t>
            </a:r>
            <a:endParaRPr lang="it-IT" sz="1800">
              <a:latin typeface="Montserrat" panose="00000500000000000000" pitchFamily="2" charset="0"/>
            </a:endParaRPr>
          </a:p>
          <a:p>
            <a:r>
              <a:rPr lang="it-IT" sz="1800">
                <a:latin typeface="Montserrat"/>
                <a:ea typeface="MS PGothic"/>
              </a:rPr>
              <a:t>   PRINCIPI</a:t>
            </a:r>
            <a:endParaRPr lang="it-IT" sz="1800">
              <a:latin typeface="Montserrat" panose="00000500000000000000" pitchFamily="2" charset="0"/>
            </a:endParaRPr>
          </a:p>
          <a:p>
            <a:r>
              <a:rPr lang="it-IT" sz="1800" b="0">
                <a:latin typeface="Montserrat"/>
                <a:ea typeface="MS PGothic"/>
              </a:rPr>
              <a:t>   INQUADRAMENTO TERRITORIALE</a:t>
            </a:r>
          </a:p>
          <a:p>
            <a:r>
              <a:rPr lang="it-IT" sz="1800" b="0">
                <a:latin typeface="Montserrat"/>
                <a:ea typeface="MS PGothic"/>
              </a:rPr>
              <a:t>   IMMOBILE</a:t>
            </a:r>
          </a:p>
          <a:p>
            <a:r>
              <a:rPr lang="it-IT" sz="1800"/>
              <a:t>   </a:t>
            </a:r>
            <a:r>
              <a:rPr lang="it-IT" sz="1800" b="0"/>
              <a:t>VINCOLI</a:t>
            </a:r>
          </a:p>
          <a:p>
            <a:r>
              <a:rPr lang="it-IT" sz="1800" b="0">
                <a:latin typeface="Montserrat"/>
                <a:ea typeface="MS PGothic"/>
              </a:rPr>
              <a:t>   ITER DI VALORIZZAZIONE E STRUMENTI</a:t>
            </a:r>
          </a:p>
          <a:p>
            <a:r>
              <a:rPr lang="it-IT" sz="1800" b="0">
                <a:latin typeface="Montserrat"/>
                <a:ea typeface="MS PGothic"/>
              </a:rPr>
              <a:t>   APPENDICE</a:t>
            </a:r>
          </a:p>
        </p:txBody>
      </p:sp>
    </p:spTree>
    <p:extLst>
      <p:ext uri="{BB962C8B-B14F-4D97-AF65-F5344CB8AC3E}">
        <p14:creationId xmlns:p14="http://schemas.microsoft.com/office/powerpoint/2010/main" val="23520325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testo 2">
            <a:extLst>
              <a:ext uri="{FF2B5EF4-FFF2-40B4-BE49-F238E27FC236}">
                <a16:creationId xmlns:a16="http://schemas.microsoft.com/office/drawing/2014/main" id="{B6E98AEB-B907-FEC7-6442-27412632A450}"/>
              </a:ext>
            </a:extLst>
          </p:cNvPr>
          <p:cNvSpPr>
            <a:spLocks noGrp="1"/>
          </p:cNvSpPr>
          <p:nvPr>
            <p:ph type="body" sz="quarter" idx="11"/>
          </p:nvPr>
        </p:nvSpPr>
        <p:spPr/>
        <p:txBody>
          <a:bodyPr/>
          <a:lstStyle/>
          <a:p>
            <a:r>
              <a:rPr lang="it-IT"/>
              <a:t>ITER DI VALORIZZAZIONE E STRUMENTI</a:t>
            </a:r>
          </a:p>
        </p:txBody>
      </p:sp>
      <p:sp>
        <p:nvSpPr>
          <p:cNvPr id="4" name="Segnaposto testo 3">
            <a:extLst>
              <a:ext uri="{FF2B5EF4-FFF2-40B4-BE49-F238E27FC236}">
                <a16:creationId xmlns:a16="http://schemas.microsoft.com/office/drawing/2014/main" id="{C975D99F-EEB0-BF6B-C142-638FB5DE487F}"/>
              </a:ext>
            </a:extLst>
          </p:cNvPr>
          <p:cNvSpPr>
            <a:spLocks noGrp="1"/>
          </p:cNvSpPr>
          <p:nvPr>
            <p:ph type="body" sz="quarter" idx="12"/>
          </p:nvPr>
        </p:nvSpPr>
        <p:spPr/>
        <p:txBody>
          <a:bodyPr/>
          <a:lstStyle/>
          <a:p>
            <a:r>
              <a:rPr lang="it-IT"/>
              <a:t>PROPOSTA DI TRASFORMAZIONE</a:t>
            </a:r>
          </a:p>
        </p:txBody>
      </p:sp>
      <p:sp>
        <p:nvSpPr>
          <p:cNvPr id="5" name="Segnaposto testo 4">
            <a:extLst>
              <a:ext uri="{FF2B5EF4-FFF2-40B4-BE49-F238E27FC236}">
                <a16:creationId xmlns:a16="http://schemas.microsoft.com/office/drawing/2014/main" id="{26A8A51C-FE21-9E49-8923-95607BD3B52A}"/>
              </a:ext>
            </a:extLst>
          </p:cNvPr>
          <p:cNvSpPr>
            <a:spLocks noGrp="1"/>
          </p:cNvSpPr>
          <p:nvPr>
            <p:ph type="body" sz="quarter" idx="13"/>
          </p:nvPr>
        </p:nvSpPr>
        <p:spPr/>
        <p:txBody>
          <a:bodyPr/>
          <a:lstStyle/>
          <a:p>
            <a:r>
              <a:rPr lang="it-IT"/>
              <a:t>Per la riqualificazione della struttura, </a:t>
            </a:r>
            <a:r>
              <a:rPr lang="it-IT" b="1" u="sng"/>
              <a:t>a titolo esemplificativo</a:t>
            </a:r>
            <a:r>
              <a:rPr lang="it-IT"/>
              <a:t>, possono essere considerate</a:t>
            </a:r>
            <a:r>
              <a:rPr lang="it-IT" b="1"/>
              <a:t> </a:t>
            </a:r>
            <a:r>
              <a:rPr lang="it-IT"/>
              <a:t>le seguenti funzioni o un mix di esse.</a:t>
            </a:r>
            <a:endParaRPr lang="it-IT" b="1"/>
          </a:p>
        </p:txBody>
      </p:sp>
      <p:graphicFrame>
        <p:nvGraphicFramePr>
          <p:cNvPr id="8" name="Tabella 7">
            <a:extLst>
              <a:ext uri="{FF2B5EF4-FFF2-40B4-BE49-F238E27FC236}">
                <a16:creationId xmlns:a16="http://schemas.microsoft.com/office/drawing/2014/main" id="{4A36F8ED-06F8-2E44-B50A-85D96EE6E5FB}"/>
              </a:ext>
            </a:extLst>
          </p:cNvPr>
          <p:cNvGraphicFramePr>
            <a:graphicFrameLocks noGrp="1"/>
          </p:cNvGraphicFramePr>
          <p:nvPr>
            <p:extLst>
              <p:ext uri="{D42A27DB-BD31-4B8C-83A1-F6EECF244321}">
                <p14:modId xmlns:p14="http://schemas.microsoft.com/office/powerpoint/2010/main" val="1452731155"/>
              </p:ext>
            </p:extLst>
          </p:nvPr>
        </p:nvGraphicFramePr>
        <p:xfrm>
          <a:off x="2755786" y="2096852"/>
          <a:ext cx="6680428" cy="2088778"/>
        </p:xfrm>
        <a:graphic>
          <a:graphicData uri="http://schemas.openxmlformats.org/drawingml/2006/table">
            <a:tbl>
              <a:tblPr firstRow="1" bandRow="1">
                <a:tableStyleId>{5C22544A-7EE6-4342-B048-85BDC9FD1C3A}</a:tableStyleId>
              </a:tblPr>
              <a:tblGrid>
                <a:gridCol w="2091206">
                  <a:extLst>
                    <a:ext uri="{9D8B030D-6E8A-4147-A177-3AD203B41FA5}">
                      <a16:colId xmlns:a16="http://schemas.microsoft.com/office/drawing/2014/main" val="882283630"/>
                    </a:ext>
                  </a:extLst>
                </a:gridCol>
                <a:gridCol w="4589222">
                  <a:extLst>
                    <a:ext uri="{9D8B030D-6E8A-4147-A177-3AD203B41FA5}">
                      <a16:colId xmlns:a16="http://schemas.microsoft.com/office/drawing/2014/main" val="633296426"/>
                    </a:ext>
                  </a:extLst>
                </a:gridCol>
              </a:tblGrid>
              <a:tr h="150135">
                <a:tc>
                  <a:txBody>
                    <a:bodyPr/>
                    <a:lstStyle/>
                    <a:p>
                      <a:endParaRPr lang="it-IT" sz="1100"/>
                    </a:p>
                  </a:txBody>
                  <a:tcPr>
                    <a:noFill/>
                  </a:tcPr>
                </a:tc>
                <a:tc>
                  <a:txBody>
                    <a:bodyPr/>
                    <a:lstStyle/>
                    <a:p>
                      <a:r>
                        <a:rPr lang="it-IT" sz="1200">
                          <a:solidFill>
                            <a:schemeClr val="bg1"/>
                          </a:solidFill>
                        </a:rPr>
                        <a:t>STRUTTURE ACCESSIBILI</a:t>
                      </a:r>
                    </a:p>
                  </a:txBody>
                  <a:tcPr>
                    <a:solidFill>
                      <a:srgbClr val="007F3C"/>
                    </a:solidFill>
                  </a:tcPr>
                </a:tc>
                <a:extLst>
                  <a:ext uri="{0D108BD9-81ED-4DB2-BD59-A6C34878D82A}">
                    <a16:rowId xmlns:a16="http://schemas.microsoft.com/office/drawing/2014/main" val="3520898593"/>
                  </a:ext>
                </a:extLst>
              </a:tr>
              <a:tr h="417042">
                <a:tc>
                  <a:txBody>
                    <a:bodyPr/>
                    <a:lstStyle/>
                    <a:p>
                      <a:endParaRPr lang="it-IT" sz="1100"/>
                    </a:p>
                  </a:txBody>
                  <a:tcPr>
                    <a:lnB w="9525" cap="flat" cmpd="sng" algn="ctr">
                      <a:solidFill>
                        <a:schemeClr val="bg1">
                          <a:lumMod val="5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100" b="1">
                          <a:solidFill>
                            <a:srgbClr val="007F3C"/>
                          </a:solidFill>
                        </a:rPr>
                        <a:t>Realizzazione di un hotel</a:t>
                      </a:r>
                      <a:r>
                        <a:rPr lang="it-IT" sz="1100">
                          <a:solidFill>
                            <a:srgbClr val="007F3C"/>
                          </a:solidFill>
                        </a:rPr>
                        <a:t> </a:t>
                      </a:r>
                      <a:r>
                        <a:rPr lang="it-IT" sz="1100" b="1" kern="1200">
                          <a:solidFill>
                            <a:srgbClr val="007F3C"/>
                          </a:solidFill>
                          <a:latin typeface="+mn-lt"/>
                          <a:ea typeface="+mn-ea"/>
                          <a:cs typeface="+mn-cs"/>
                        </a:rPr>
                        <a:t>nell’edificio principale, sul modello delle strutture accessibili</a:t>
                      </a:r>
                    </a:p>
                  </a:txBody>
                  <a:tcPr>
                    <a:lnB w="952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2701733232"/>
                  </a:ext>
                </a:extLst>
              </a:tr>
              <a:tr h="13877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100" b="1" kern="1200">
                          <a:solidFill>
                            <a:schemeClr val="tx1"/>
                          </a:solidFill>
                          <a:latin typeface="+mn-lt"/>
                          <a:ea typeface="+mn-ea"/>
                          <a:cs typeface="+mn-cs"/>
                        </a:rPr>
                        <a:t>Suggerimenti progettuali ed esempi di servizi da attuarsi nella struttura</a:t>
                      </a:r>
                    </a:p>
                    <a:p>
                      <a:endParaRPr lang="it-IT" sz="1100"/>
                    </a:p>
                  </a:txBody>
                  <a:tcP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171450" indent="-171450" algn="l">
                        <a:spcAft>
                          <a:spcPts val="0"/>
                        </a:spcAft>
                        <a:buFont typeface="Wingdings" panose="05000000000000000000" pitchFamily="2" charset="2"/>
                        <a:buChar char="§"/>
                      </a:pPr>
                      <a:r>
                        <a:rPr lang="it-IT" sz="1050" b="0">
                          <a:solidFill>
                            <a:schemeClr val="tx1"/>
                          </a:solidFill>
                        </a:rPr>
                        <a:t>Creazione di </a:t>
                      </a:r>
                      <a:r>
                        <a:rPr lang="it-IT" sz="1050" b="1">
                          <a:solidFill>
                            <a:schemeClr val="tx1"/>
                          </a:solidFill>
                        </a:rPr>
                        <a:t>uno spazio di aggregazione nelle aree del chiostro</a:t>
                      </a:r>
                    </a:p>
                    <a:p>
                      <a:pPr marL="171450" indent="-171450" algn="l">
                        <a:spcAft>
                          <a:spcPts val="0"/>
                        </a:spcAft>
                        <a:buFont typeface="Wingdings" panose="05000000000000000000" pitchFamily="2" charset="2"/>
                        <a:buChar char="§"/>
                      </a:pPr>
                      <a:r>
                        <a:rPr lang="it-IT" sz="1050" b="0">
                          <a:solidFill>
                            <a:schemeClr val="tx1"/>
                          </a:solidFill>
                        </a:rPr>
                        <a:t>Disponibilità di </a:t>
                      </a:r>
                      <a:r>
                        <a:rPr lang="it-IT" sz="1050" b="1">
                          <a:solidFill>
                            <a:schemeClr val="tx1"/>
                          </a:solidFill>
                        </a:rPr>
                        <a:t>spazi per eventuali esigenze di uffici</a:t>
                      </a:r>
                    </a:p>
                    <a:p>
                      <a:pPr marL="171450" indent="-171450" algn="l">
                        <a:spcAft>
                          <a:spcPts val="0"/>
                        </a:spcAft>
                        <a:buFont typeface="Wingdings" panose="05000000000000000000" pitchFamily="2" charset="2"/>
                        <a:buChar char="§"/>
                      </a:pPr>
                      <a:r>
                        <a:rPr lang="it-IT" sz="1050" b="1">
                          <a:solidFill>
                            <a:schemeClr val="tx1"/>
                          </a:solidFill>
                        </a:rPr>
                        <a:t>Valorizzazione di un edificio di pregio </a:t>
                      </a:r>
                      <a:r>
                        <a:rPr lang="it-IT" sz="1050" b="0">
                          <a:solidFill>
                            <a:schemeClr val="tx1"/>
                          </a:solidFill>
                        </a:rPr>
                        <a:t>e</a:t>
                      </a:r>
                      <a:r>
                        <a:rPr lang="it-IT" sz="1050" b="1">
                          <a:solidFill>
                            <a:schemeClr val="tx1"/>
                          </a:solidFill>
                        </a:rPr>
                        <a:t> nessun consumo di nuovo suolo</a:t>
                      </a:r>
                      <a:endParaRPr lang="it-IT" sz="1050"/>
                    </a:p>
                  </a:txBody>
                  <a:tcP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2737847346"/>
                  </a:ext>
                </a:extLst>
              </a:tr>
            </a:tbl>
          </a:graphicData>
        </a:graphic>
      </p:graphicFrame>
    </p:spTree>
    <p:extLst>
      <p:ext uri="{BB962C8B-B14F-4D97-AF65-F5344CB8AC3E}">
        <p14:creationId xmlns:p14="http://schemas.microsoft.com/office/powerpoint/2010/main" val="30187705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C5B0AD-B3B0-E561-0DA4-43B185EF02A5}"/>
            </a:ext>
          </a:extLst>
        </p:cNvPr>
        <p:cNvGrpSpPr/>
        <p:nvPr/>
      </p:nvGrpSpPr>
      <p:grpSpPr>
        <a:xfrm>
          <a:off x="0" y="0"/>
          <a:ext cx="0" cy="0"/>
          <a:chOff x="0" y="0"/>
          <a:chExt cx="0" cy="0"/>
        </a:xfrm>
      </p:grpSpPr>
      <p:sp>
        <p:nvSpPr>
          <p:cNvPr id="2" name="Segnaposto testo 1">
            <a:extLst>
              <a:ext uri="{FF2B5EF4-FFF2-40B4-BE49-F238E27FC236}">
                <a16:creationId xmlns:a16="http://schemas.microsoft.com/office/drawing/2014/main" id="{5E1F2A98-6868-DFF3-38D0-26724E67FFEC}"/>
              </a:ext>
            </a:extLst>
          </p:cNvPr>
          <p:cNvSpPr>
            <a:spLocks noGrp="1"/>
          </p:cNvSpPr>
          <p:nvPr>
            <p:ph type="body" sz="quarter" idx="11"/>
          </p:nvPr>
        </p:nvSpPr>
        <p:spPr>
          <a:xfrm>
            <a:off x="415927" y="227831"/>
            <a:ext cx="9572228" cy="184666"/>
          </a:xfrm>
        </p:spPr>
        <p:txBody>
          <a:bodyPr/>
          <a:lstStyle/>
          <a:p>
            <a:r>
              <a:rPr lang="it-IT">
                <a:latin typeface="Montserrat"/>
                <a:ea typeface="MS PGothic"/>
              </a:rPr>
              <a:t>PRINCIPI</a:t>
            </a:r>
            <a:endParaRPr lang="it-IT"/>
          </a:p>
        </p:txBody>
      </p:sp>
      <p:sp>
        <p:nvSpPr>
          <p:cNvPr id="6" name="Segnaposto testo 5">
            <a:extLst>
              <a:ext uri="{FF2B5EF4-FFF2-40B4-BE49-F238E27FC236}">
                <a16:creationId xmlns:a16="http://schemas.microsoft.com/office/drawing/2014/main" id="{181E789E-231F-AA8C-9056-ADB7C9AE56B8}"/>
              </a:ext>
            </a:extLst>
          </p:cNvPr>
          <p:cNvSpPr>
            <a:spLocks noGrp="1"/>
          </p:cNvSpPr>
          <p:nvPr>
            <p:ph type="body" sz="quarter" idx="12"/>
          </p:nvPr>
        </p:nvSpPr>
        <p:spPr/>
        <p:txBody>
          <a:bodyPr/>
          <a:lstStyle/>
          <a:p>
            <a:r>
              <a:rPr lang="it-IT"/>
              <a:t>FILOSOFIA DEL PROGETTO</a:t>
            </a:r>
          </a:p>
        </p:txBody>
      </p:sp>
      <p:sp>
        <p:nvSpPr>
          <p:cNvPr id="7" name="Segnaposto testo 6">
            <a:extLst>
              <a:ext uri="{FF2B5EF4-FFF2-40B4-BE49-F238E27FC236}">
                <a16:creationId xmlns:a16="http://schemas.microsoft.com/office/drawing/2014/main" id="{1352587F-A386-D715-5B57-F703B8CC009B}"/>
              </a:ext>
            </a:extLst>
          </p:cNvPr>
          <p:cNvSpPr>
            <a:spLocks noGrp="1"/>
          </p:cNvSpPr>
          <p:nvPr>
            <p:ph type="body" sz="quarter" idx="13"/>
          </p:nvPr>
        </p:nvSpPr>
        <p:spPr/>
        <p:txBody>
          <a:bodyPr/>
          <a:lstStyle/>
          <a:p>
            <a:r>
              <a:rPr lang="it-IT"/>
              <a:t>Il progetto si sviluppa attorno ad alcuni principi generali che dovranno essere presi in considerazione al momento della formulazione della proposta </a:t>
            </a:r>
          </a:p>
          <a:p>
            <a:endParaRPr lang="it-IT"/>
          </a:p>
        </p:txBody>
      </p:sp>
      <p:sp>
        <p:nvSpPr>
          <p:cNvPr id="4" name="CasellaDiTesto 3">
            <a:extLst>
              <a:ext uri="{FF2B5EF4-FFF2-40B4-BE49-F238E27FC236}">
                <a16:creationId xmlns:a16="http://schemas.microsoft.com/office/drawing/2014/main" id="{52BF6334-D09C-6A90-D371-CB8E452ACE9F}"/>
              </a:ext>
            </a:extLst>
          </p:cNvPr>
          <p:cNvSpPr txBox="1"/>
          <p:nvPr/>
        </p:nvSpPr>
        <p:spPr>
          <a:xfrm>
            <a:off x="3099817" y="1644189"/>
            <a:ext cx="8833104" cy="4985980"/>
          </a:xfrm>
          <a:prstGeom prst="rect">
            <a:avLst/>
          </a:prstGeom>
        </p:spPr>
        <p:txBody>
          <a:bodyPr wrap="square" rtlCol="0">
            <a:spAutoFit/>
          </a:bodyPr>
          <a:lstStyle/>
          <a:p>
            <a:pPr algn="just">
              <a:spcAft>
                <a:spcPts val="600"/>
              </a:spcAft>
            </a:pPr>
            <a:r>
              <a:rPr lang="it-IT" sz="1200">
                <a:latin typeface="+mj-lt"/>
              </a:rPr>
              <a:t>L’Agenzia del Demanio promuove iniziative di </a:t>
            </a:r>
            <a:r>
              <a:rPr lang="it-IT" sz="1200" b="1">
                <a:latin typeface="+mj-lt"/>
              </a:rPr>
              <a:t>rigenerazione del patrimonio immobiliare pubblico</a:t>
            </a:r>
            <a:r>
              <a:rPr lang="it-IT" sz="1200">
                <a:latin typeface="+mj-lt"/>
              </a:rPr>
              <a:t>, coniugando </a:t>
            </a:r>
            <a:r>
              <a:rPr lang="it-IT" sz="1200" b="1">
                <a:latin typeface="+mj-lt"/>
              </a:rPr>
              <a:t>sviluppo economico </a:t>
            </a:r>
            <a:r>
              <a:rPr lang="it-IT" sz="1200">
                <a:latin typeface="+mj-lt"/>
              </a:rPr>
              <a:t>e impatti positivi di natura </a:t>
            </a:r>
            <a:r>
              <a:rPr lang="it-IT" sz="1200" b="1">
                <a:latin typeface="+mj-lt"/>
              </a:rPr>
              <a:t>sociale, culturale e ambientale</a:t>
            </a:r>
            <a:r>
              <a:rPr lang="it-IT" sz="1200" b="1" kern="0">
                <a:latin typeface="+mj-lt"/>
              </a:rPr>
              <a:t>.</a:t>
            </a:r>
            <a:r>
              <a:rPr lang="it-IT" sz="1200" kern="0">
                <a:latin typeface="+mj-lt"/>
              </a:rPr>
              <a:t> Attraverso le collaborazioni pubblico-private, si promuovono processi di innovazione sociale e culturale e </a:t>
            </a:r>
            <a:r>
              <a:rPr lang="it-IT" sz="1200" b="1" kern="0">
                <a:latin typeface="+mj-lt"/>
              </a:rPr>
              <a:t>nuovi modelli di gestione degli spazi </a:t>
            </a:r>
            <a:r>
              <a:rPr lang="it-IT" sz="1200" kern="0">
                <a:latin typeface="+mj-lt"/>
              </a:rPr>
              <a:t>da dedicare ad iniziative partecipative, creando opportunità di investimento anche in un sistema a rete. </a:t>
            </a:r>
            <a:r>
              <a:rPr lang="it-IT" sz="1200">
                <a:latin typeface="+mj-lt"/>
              </a:rPr>
              <a:t>In tale ambito nasce il progetto nazionale “</a:t>
            </a:r>
            <a:r>
              <a:rPr lang="it-IT" sz="1200" b="1">
                <a:latin typeface="+mj-lt"/>
              </a:rPr>
              <a:t>Turismo accessibile – per tutti, 4all</a:t>
            </a:r>
            <a:r>
              <a:rPr lang="it-IT" sz="1200">
                <a:latin typeface="+mj-lt"/>
              </a:rPr>
              <a:t>” per il </a:t>
            </a:r>
            <a:r>
              <a:rPr lang="it-IT" sz="1200" b="1">
                <a:latin typeface="+mj-lt"/>
              </a:rPr>
              <a:t>recupero e la valorizzazione </a:t>
            </a:r>
            <a:r>
              <a:rPr lang="it-IT" sz="1200">
                <a:latin typeface="+mj-lt"/>
              </a:rPr>
              <a:t>dei </a:t>
            </a:r>
            <a:r>
              <a:rPr lang="it-IT" sz="1200" b="1">
                <a:latin typeface="+mj-lt"/>
              </a:rPr>
              <a:t>beni pubblici </a:t>
            </a:r>
            <a:r>
              <a:rPr lang="it-IT" sz="1200">
                <a:latin typeface="+mj-lt"/>
              </a:rPr>
              <a:t>attraverso la realizzazione di </a:t>
            </a:r>
            <a:r>
              <a:rPr lang="it-IT" sz="1200" b="1">
                <a:latin typeface="+mj-lt"/>
              </a:rPr>
              <a:t>strutture ricettive inclusive e accessibili</a:t>
            </a:r>
            <a:r>
              <a:rPr lang="it-IT" sz="1200">
                <a:latin typeface="+mj-lt"/>
              </a:rPr>
              <a:t>, offrendo alle persone con esigenze specifiche - in particolare </a:t>
            </a:r>
            <a:r>
              <a:rPr lang="it-IT" sz="1200" b="1">
                <a:latin typeface="+mj-lt"/>
              </a:rPr>
              <a:t>senior</a:t>
            </a:r>
            <a:r>
              <a:rPr lang="it-IT" sz="1200">
                <a:latin typeface="+mj-lt"/>
              </a:rPr>
              <a:t> - opportunità di soggiorno, viaggio, esperienze culturali, assicurando una gestione responsabile e sostenibile</a:t>
            </a:r>
          </a:p>
          <a:p>
            <a:pPr algn="just">
              <a:spcAft>
                <a:spcPts val="600"/>
              </a:spcAft>
            </a:pPr>
            <a:endParaRPr lang="it-IT" sz="1200" u="sng" kern="0">
              <a:solidFill>
                <a:srgbClr val="D13438"/>
              </a:solidFill>
              <a:latin typeface="Arial" panose="020B0604020202020204" pitchFamily="34" charset="0"/>
            </a:endParaRPr>
          </a:p>
          <a:p>
            <a:pPr algn="just">
              <a:spcAft>
                <a:spcPts val="600"/>
              </a:spcAft>
            </a:pPr>
            <a:r>
              <a:rPr lang="it-IT" sz="1200">
                <a:latin typeface="+mj-lt"/>
              </a:rPr>
              <a:t>Il progetto si fonda sui </a:t>
            </a:r>
            <a:r>
              <a:rPr lang="it-IT" sz="1200" b="1">
                <a:latin typeface="+mj-lt"/>
              </a:rPr>
              <a:t>principali riferimenti normativi e programmatici in materia di inclusione</a:t>
            </a:r>
            <a:r>
              <a:rPr lang="it-IT" sz="1200">
                <a:latin typeface="+mj-lt"/>
              </a:rPr>
              <a:t>: l’Art. 3 della Costituzione Italiana contro le le barriere che causano una </a:t>
            </a:r>
            <a:r>
              <a:rPr lang="it-IT" sz="1200" b="1">
                <a:latin typeface="+mj-lt"/>
              </a:rPr>
              <a:t>diseguale partecipazione dei cittadini </a:t>
            </a:r>
            <a:r>
              <a:rPr lang="it-IT" sz="1200">
                <a:latin typeface="+mj-lt"/>
              </a:rPr>
              <a:t>alla vita politica, economica e sociale; la L. Quadro 104 che definisce i diritti delle persone con disabilità e le responsabilità degli enti locali in tema di </a:t>
            </a:r>
            <a:r>
              <a:rPr lang="it-IT" sz="1200" b="1">
                <a:latin typeface="+mj-lt"/>
              </a:rPr>
              <a:t>abbattimento delle barriere architettoniche</a:t>
            </a:r>
            <a:r>
              <a:rPr lang="it-IT" sz="1200">
                <a:latin typeface="+mj-lt"/>
              </a:rPr>
              <a:t>; l’Art. 30 della Convenzione ONU sui </a:t>
            </a:r>
            <a:r>
              <a:rPr lang="it-IT" sz="1200" b="1">
                <a:latin typeface="+mj-lt"/>
              </a:rPr>
              <a:t>diritti</a:t>
            </a:r>
            <a:r>
              <a:rPr lang="it-IT" sz="1200">
                <a:latin typeface="+mj-lt"/>
              </a:rPr>
              <a:t> civili, sociali ed economici delle </a:t>
            </a:r>
            <a:r>
              <a:rPr lang="it-IT" sz="1200" b="1">
                <a:latin typeface="+mj-lt"/>
              </a:rPr>
              <a:t>persone con disabilità</a:t>
            </a:r>
            <a:r>
              <a:rPr lang="it-IT" sz="1200">
                <a:latin typeface="+mj-lt"/>
              </a:rPr>
              <a:t>; Il Manifesto per il Turismo Accessibile per un approccio inclusivo e sostenibile al </a:t>
            </a:r>
            <a:r>
              <a:rPr lang="it-IT" sz="1200" b="1">
                <a:latin typeface="+mj-lt"/>
              </a:rPr>
              <a:t>turismo</a:t>
            </a:r>
            <a:r>
              <a:rPr lang="it-IT" sz="1200">
                <a:latin typeface="+mj-lt"/>
              </a:rPr>
              <a:t>; Il Libro Bianco sul Turismo per Tutti attuato sotto la Pres. del Consiglio dei Ministri, sull'importanza di politiche pubbliche e iniziative private per </a:t>
            </a:r>
            <a:r>
              <a:rPr lang="it-IT" sz="1200" b="1">
                <a:latin typeface="+mj-lt"/>
              </a:rPr>
              <a:t>superare le barriere delle persone con disabilità</a:t>
            </a:r>
          </a:p>
          <a:p>
            <a:pPr algn="just">
              <a:spcAft>
                <a:spcPts val="600"/>
              </a:spcAft>
            </a:pPr>
            <a:endParaRPr lang="it-IT" sz="1200" b="1">
              <a:latin typeface="+mj-lt"/>
            </a:endParaRPr>
          </a:p>
          <a:p>
            <a:pPr algn="just">
              <a:spcAft>
                <a:spcPts val="600"/>
              </a:spcAft>
            </a:pPr>
            <a:r>
              <a:rPr lang="it-IT" sz="1200" kern="0">
                <a:latin typeface="+mj-lt"/>
              </a:rPr>
              <a:t>I </a:t>
            </a:r>
            <a:r>
              <a:rPr lang="it-IT" sz="1200" b="1" kern="0">
                <a:latin typeface="+mj-lt"/>
              </a:rPr>
              <a:t>beni</a:t>
            </a:r>
            <a:r>
              <a:rPr lang="it-IT" sz="1200" kern="0">
                <a:latin typeface="+mj-lt"/>
              </a:rPr>
              <a:t> interessati al progetto sono caratterizzarti dal grande </a:t>
            </a:r>
            <a:r>
              <a:rPr lang="it-IT" sz="1200" b="1" kern="0">
                <a:latin typeface="+mj-lt"/>
              </a:rPr>
              <a:t>pregio storico-artistico, paesaggistico, ambientale ed identitario</a:t>
            </a:r>
            <a:r>
              <a:rPr lang="it-IT" sz="1200" kern="0">
                <a:latin typeface="+mj-lt"/>
              </a:rPr>
              <a:t>. L’intervento di valorizzazione dovrà garantire la massima tutela e salvaguardia del patrimonio culturale e naturale, mantenendo l’unitarietà dell’edificio e dei suoi elementi costitutivi</a:t>
            </a:r>
          </a:p>
          <a:p>
            <a:pPr algn="just">
              <a:spcAft>
                <a:spcPts val="600"/>
              </a:spcAft>
            </a:pPr>
            <a:endParaRPr lang="it-IT" sz="1200" u="sng" kern="0">
              <a:latin typeface="+mj-lt"/>
            </a:endParaRPr>
          </a:p>
          <a:p>
            <a:pPr algn="just">
              <a:spcAft>
                <a:spcPts val="600"/>
              </a:spcAft>
            </a:pPr>
            <a:r>
              <a:rPr lang="it-IT" sz="1200" kern="0">
                <a:latin typeface="+mj-lt"/>
              </a:rPr>
              <a:t>Attraverso </a:t>
            </a:r>
            <a:r>
              <a:rPr lang="it-IT" sz="1200" b="1" kern="0">
                <a:latin typeface="+mj-lt"/>
              </a:rPr>
              <a:t>diverse forme di partecipazione </a:t>
            </a:r>
            <a:r>
              <a:rPr lang="it-IT" sz="1200" kern="0">
                <a:latin typeface="+mj-lt"/>
              </a:rPr>
              <a:t>(incontri pubblici, giorni di apertura dei beni..) si garantisce la massima </a:t>
            </a:r>
            <a:r>
              <a:rPr lang="it-IT" sz="1200" b="1" kern="0">
                <a:latin typeface="+mj-lt"/>
              </a:rPr>
              <a:t>divulgazione e condivisione </a:t>
            </a:r>
            <a:r>
              <a:rPr lang="it-IT" sz="1200" kern="0">
                <a:latin typeface="+mj-lt"/>
              </a:rPr>
              <a:t>del progetto con il pubblico</a:t>
            </a:r>
          </a:p>
        </p:txBody>
      </p:sp>
      <p:sp>
        <p:nvSpPr>
          <p:cNvPr id="3" name="CasellaDiTesto 2">
            <a:extLst>
              <a:ext uri="{FF2B5EF4-FFF2-40B4-BE49-F238E27FC236}">
                <a16:creationId xmlns:a16="http://schemas.microsoft.com/office/drawing/2014/main" id="{BA5F5FE9-7E16-08CD-CAAE-BE6A817B1007}"/>
              </a:ext>
            </a:extLst>
          </p:cNvPr>
          <p:cNvSpPr txBox="1"/>
          <p:nvPr/>
        </p:nvSpPr>
        <p:spPr>
          <a:xfrm>
            <a:off x="259079" y="1656576"/>
            <a:ext cx="2646046" cy="5201424"/>
          </a:xfrm>
          <a:prstGeom prst="rect">
            <a:avLst/>
          </a:prstGeom>
        </p:spPr>
        <p:txBody>
          <a:bodyPr wrap="square" rtlCol="0">
            <a:spAutoFit/>
          </a:bodyPr>
          <a:lstStyle/>
          <a:p>
            <a:pPr algn="r">
              <a:spcAft>
                <a:spcPts val="600"/>
              </a:spcAft>
            </a:pPr>
            <a:r>
              <a:rPr lang="it-IT" sz="1200" b="1" u="sng" kern="0">
                <a:latin typeface="Montserrat" panose="00000500000000000000" pitchFamily="2" charset="0"/>
              </a:rPr>
              <a:t>Recupero e riuso del patrimonio pubblico di pregio</a:t>
            </a:r>
          </a:p>
          <a:p>
            <a:pPr algn="r">
              <a:spcAft>
                <a:spcPts val="600"/>
              </a:spcAft>
            </a:pPr>
            <a:endParaRPr lang="it-IT" sz="1200" b="1" u="sng" kern="0">
              <a:latin typeface="Montserrat" panose="00000500000000000000" pitchFamily="2" charset="0"/>
            </a:endParaRPr>
          </a:p>
          <a:p>
            <a:pPr algn="r">
              <a:spcAft>
                <a:spcPts val="600"/>
              </a:spcAft>
            </a:pPr>
            <a:endParaRPr lang="it-IT" sz="1200" b="1" u="sng" kern="0">
              <a:latin typeface="Montserrat" panose="00000500000000000000" pitchFamily="2" charset="0"/>
            </a:endParaRPr>
          </a:p>
          <a:p>
            <a:pPr algn="r">
              <a:spcAft>
                <a:spcPts val="600"/>
              </a:spcAft>
            </a:pPr>
            <a:endParaRPr lang="it-IT" sz="1200" b="1" u="sng" kern="0">
              <a:latin typeface="Montserrat" panose="00000500000000000000" pitchFamily="2" charset="0"/>
            </a:endParaRPr>
          </a:p>
          <a:p>
            <a:pPr algn="r">
              <a:spcAft>
                <a:spcPts val="600"/>
              </a:spcAft>
            </a:pPr>
            <a:endParaRPr lang="it-IT" sz="1200" b="1" u="sng" kern="0">
              <a:latin typeface="Montserrat" panose="00000500000000000000" pitchFamily="2" charset="0"/>
            </a:endParaRPr>
          </a:p>
          <a:p>
            <a:pPr algn="r">
              <a:spcAft>
                <a:spcPts val="600"/>
              </a:spcAft>
            </a:pPr>
            <a:endParaRPr lang="it-IT" sz="1200" b="1" u="sng" kern="0">
              <a:latin typeface="Montserrat" panose="00000500000000000000" pitchFamily="2" charset="0"/>
            </a:endParaRPr>
          </a:p>
          <a:p>
            <a:pPr algn="r">
              <a:spcAft>
                <a:spcPts val="600"/>
              </a:spcAft>
            </a:pPr>
            <a:r>
              <a:rPr lang="it-IT" sz="1200" b="1" u="sng" kern="0">
                <a:latin typeface="Montserrat" panose="00000500000000000000" pitchFamily="2" charset="0"/>
              </a:rPr>
              <a:t>Turismo accessibile</a:t>
            </a:r>
          </a:p>
          <a:p>
            <a:pPr algn="r">
              <a:spcAft>
                <a:spcPts val="600"/>
              </a:spcAft>
            </a:pPr>
            <a:endParaRPr lang="it-IT" sz="1200" b="1" u="sng" kern="0">
              <a:latin typeface="Montserrat" panose="00000500000000000000" pitchFamily="2" charset="0"/>
            </a:endParaRPr>
          </a:p>
          <a:p>
            <a:pPr algn="r">
              <a:spcAft>
                <a:spcPts val="600"/>
              </a:spcAft>
            </a:pPr>
            <a:br>
              <a:rPr lang="it-IT" sz="1200" b="1" kern="0">
                <a:latin typeface="Montserrat" panose="00000500000000000000" pitchFamily="2" charset="0"/>
              </a:rPr>
            </a:br>
            <a:endParaRPr lang="it-IT" sz="1200" b="1" kern="0">
              <a:latin typeface="Montserrat" panose="00000500000000000000" pitchFamily="2" charset="0"/>
            </a:endParaRPr>
          </a:p>
          <a:p>
            <a:pPr algn="r">
              <a:spcAft>
                <a:spcPts val="600"/>
              </a:spcAft>
            </a:pPr>
            <a:endParaRPr lang="it-IT" sz="1200" b="1" kern="0">
              <a:latin typeface="Montserrat" panose="00000500000000000000" pitchFamily="2" charset="0"/>
            </a:endParaRPr>
          </a:p>
          <a:p>
            <a:pPr algn="r">
              <a:spcAft>
                <a:spcPts val="600"/>
              </a:spcAft>
            </a:pPr>
            <a:endParaRPr lang="it-IT" sz="1200" b="1" kern="0">
              <a:latin typeface="Montserrat" panose="00000500000000000000" pitchFamily="2" charset="0"/>
            </a:endParaRPr>
          </a:p>
          <a:p>
            <a:pPr algn="r">
              <a:spcAft>
                <a:spcPts val="600"/>
              </a:spcAft>
            </a:pPr>
            <a:endParaRPr lang="it-IT" sz="1200" b="1" kern="0">
              <a:latin typeface="Montserrat" panose="00000500000000000000" pitchFamily="2" charset="0"/>
            </a:endParaRPr>
          </a:p>
          <a:p>
            <a:pPr algn="r">
              <a:spcAft>
                <a:spcPts val="600"/>
              </a:spcAft>
            </a:pPr>
            <a:br>
              <a:rPr lang="it-IT" sz="1200" b="1" kern="0">
                <a:latin typeface="Montserrat" panose="00000500000000000000" pitchFamily="2" charset="0"/>
              </a:rPr>
            </a:br>
            <a:r>
              <a:rPr lang="it-IT" sz="1200" b="1" u="sng" kern="0">
                <a:latin typeface="Montserrat" panose="00000500000000000000" pitchFamily="2" charset="0"/>
              </a:rPr>
              <a:t>Tutela</a:t>
            </a:r>
          </a:p>
          <a:p>
            <a:pPr algn="r">
              <a:spcAft>
                <a:spcPts val="600"/>
              </a:spcAft>
            </a:pPr>
            <a:endParaRPr lang="it-IT" sz="1200" b="1" u="sng" kern="0">
              <a:latin typeface="Montserrat" panose="00000500000000000000" pitchFamily="2" charset="0"/>
            </a:endParaRPr>
          </a:p>
          <a:p>
            <a:pPr algn="r">
              <a:spcAft>
                <a:spcPts val="600"/>
              </a:spcAft>
            </a:pPr>
            <a:endParaRPr lang="it-IT" sz="1200" b="1" u="sng" kern="0">
              <a:latin typeface="Montserrat" panose="00000500000000000000" pitchFamily="2" charset="0"/>
            </a:endParaRPr>
          </a:p>
          <a:p>
            <a:pPr algn="r">
              <a:spcAft>
                <a:spcPts val="600"/>
              </a:spcAft>
            </a:pPr>
            <a:r>
              <a:rPr lang="it-IT" sz="1200" b="1" u="sng" kern="0">
                <a:latin typeface="Montserrat" panose="00000500000000000000" pitchFamily="2" charset="0"/>
              </a:rPr>
              <a:t>Partecipazione e apertura a diversi soggetti</a:t>
            </a:r>
            <a:endParaRPr lang="it-IT" sz="1200" b="1" kern="0">
              <a:latin typeface="Montserrat" panose="00000500000000000000" pitchFamily="2" charset="0"/>
            </a:endParaRPr>
          </a:p>
          <a:p>
            <a:pPr algn="r">
              <a:spcAft>
                <a:spcPts val="600"/>
              </a:spcAft>
            </a:pPr>
            <a:endParaRPr lang="it-IT" sz="1200" b="1" kern="0"/>
          </a:p>
        </p:txBody>
      </p:sp>
    </p:spTree>
    <p:extLst>
      <p:ext uri="{BB962C8B-B14F-4D97-AF65-F5344CB8AC3E}">
        <p14:creationId xmlns:p14="http://schemas.microsoft.com/office/powerpoint/2010/main" val="13813101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E23842-8519-7F94-BCD3-280AE4780778}"/>
            </a:ext>
          </a:extLst>
        </p:cNvPr>
        <p:cNvGrpSpPr/>
        <p:nvPr/>
      </p:nvGrpSpPr>
      <p:grpSpPr>
        <a:xfrm>
          <a:off x="0" y="0"/>
          <a:ext cx="0" cy="0"/>
          <a:chOff x="0" y="0"/>
          <a:chExt cx="0" cy="0"/>
        </a:xfrm>
      </p:grpSpPr>
      <p:sp>
        <p:nvSpPr>
          <p:cNvPr id="2" name="Segnaposto testo 1">
            <a:extLst>
              <a:ext uri="{FF2B5EF4-FFF2-40B4-BE49-F238E27FC236}">
                <a16:creationId xmlns:a16="http://schemas.microsoft.com/office/drawing/2014/main" id="{9AE1DD1E-FC20-83B7-6D0B-ABA513B3647A}"/>
              </a:ext>
            </a:extLst>
          </p:cNvPr>
          <p:cNvSpPr>
            <a:spLocks noGrp="1"/>
          </p:cNvSpPr>
          <p:nvPr>
            <p:ph type="body" sz="quarter" idx="11"/>
          </p:nvPr>
        </p:nvSpPr>
        <p:spPr/>
        <p:txBody>
          <a:bodyPr/>
          <a:lstStyle/>
          <a:p>
            <a:r>
              <a:rPr lang="it-IT" altLang="it-IT"/>
              <a:t>PRINCIPI</a:t>
            </a:r>
            <a:endParaRPr lang="it-IT"/>
          </a:p>
        </p:txBody>
      </p:sp>
      <p:sp>
        <p:nvSpPr>
          <p:cNvPr id="6" name="Segnaposto testo 5">
            <a:extLst>
              <a:ext uri="{FF2B5EF4-FFF2-40B4-BE49-F238E27FC236}">
                <a16:creationId xmlns:a16="http://schemas.microsoft.com/office/drawing/2014/main" id="{7B7FA622-396D-0718-C332-496A1B19CFBC}"/>
              </a:ext>
            </a:extLst>
          </p:cNvPr>
          <p:cNvSpPr>
            <a:spLocks noGrp="1"/>
          </p:cNvSpPr>
          <p:nvPr>
            <p:ph type="body" sz="quarter" idx="12"/>
          </p:nvPr>
        </p:nvSpPr>
        <p:spPr/>
        <p:txBody>
          <a:bodyPr/>
          <a:lstStyle/>
          <a:p>
            <a:r>
              <a:rPr lang="it-IT"/>
              <a:t>ELEMENTI </a:t>
            </a:r>
            <a:r>
              <a:rPr lang="it-IT" err="1"/>
              <a:t>QUAlitativi</a:t>
            </a:r>
            <a:r>
              <a:rPr lang="it-IT"/>
              <a:t> di valutazione della proposta</a:t>
            </a:r>
          </a:p>
        </p:txBody>
      </p:sp>
      <p:sp>
        <p:nvSpPr>
          <p:cNvPr id="7" name="Segnaposto testo 6">
            <a:extLst>
              <a:ext uri="{FF2B5EF4-FFF2-40B4-BE49-F238E27FC236}">
                <a16:creationId xmlns:a16="http://schemas.microsoft.com/office/drawing/2014/main" id="{5B65D694-DCE6-918B-9FE5-D63A8F030269}"/>
              </a:ext>
            </a:extLst>
          </p:cNvPr>
          <p:cNvSpPr>
            <a:spLocks noGrp="1"/>
          </p:cNvSpPr>
          <p:nvPr>
            <p:ph type="body" sz="quarter" idx="13"/>
          </p:nvPr>
        </p:nvSpPr>
        <p:spPr/>
        <p:txBody>
          <a:bodyPr/>
          <a:lstStyle/>
          <a:p>
            <a:r>
              <a:rPr lang="it-IT"/>
              <a:t>A partire dai principi generali sono stati definiti gli elementi qualitativi di valutazione dell’offerta a cui verrà attribuito un punteggio</a:t>
            </a:r>
          </a:p>
          <a:p>
            <a:endParaRPr lang="it-IT"/>
          </a:p>
        </p:txBody>
      </p:sp>
      <p:sp>
        <p:nvSpPr>
          <p:cNvPr id="3" name="CasellaDiTesto 2">
            <a:extLst>
              <a:ext uri="{FF2B5EF4-FFF2-40B4-BE49-F238E27FC236}">
                <a16:creationId xmlns:a16="http://schemas.microsoft.com/office/drawing/2014/main" id="{8B08A818-D26B-A0AB-0890-7E450AC8FD13}"/>
              </a:ext>
            </a:extLst>
          </p:cNvPr>
          <p:cNvSpPr txBox="1"/>
          <p:nvPr/>
        </p:nvSpPr>
        <p:spPr>
          <a:xfrm>
            <a:off x="520996" y="1484492"/>
            <a:ext cx="10784072" cy="4893647"/>
          </a:xfrm>
          <a:prstGeom prst="rect">
            <a:avLst/>
          </a:prstGeom>
        </p:spPr>
        <p:txBody>
          <a:bodyPr wrap="square" rtlCol="0">
            <a:spAutoFit/>
          </a:bodyPr>
          <a:lstStyle/>
          <a:p>
            <a:r>
              <a:rPr lang="it-IT" sz="1200" b="1" u="sng" kern="0">
                <a:latin typeface="Montserrat" panose="00000500000000000000" pitchFamily="2" charset="0"/>
              </a:rPr>
              <a:t>Ipotesi di recupero e riuso</a:t>
            </a:r>
          </a:p>
          <a:p>
            <a:r>
              <a:rPr lang="it-IT" sz="1200">
                <a:latin typeface="Montserrat" panose="00000500000000000000" pitchFamily="2" charset="0"/>
              </a:rPr>
              <a:t>La proposta dovrà illustrare l’ipotesi di recupero e riuso dell’immobile, finalizzata alla realizzazione di una struttura ricettiva inclusiva, con particolare attenzione agli anziani autosufficienti. La struttura dovrà rispettare i criteri di conservazione e valorizzazione del patrimonio pubblico, tenendo conto della natura e dei vincoli storico-artistici, architettonici e paesaggistici del bene. Allo stesso tempo, il modello di intervento dovrà promuovere una nuova funzione sociale e territoriale, orientata al benessere e alla qualità della vita degli ospiti, inclusi quelli con fragilità, offrendo una soluzione utile sia alla comunità locale sia ai visitatori provenienti da altri territori (ad esempio, turisti). In questo modo, il progetto contribuirà a rafforzare il legame con il territorio e a consolidare il posizionamento dell’area come luogo accogliente e accessibile anche per i visitatori esterni. La proposta dovrà associare funzioni connesse all’accoglienza inclusiva con una gamma di servizi pensati per soggetti con particolari esigenze, legate all’accoglienza e all’accessibilità, quali senior autosufficienti e non.</a:t>
            </a:r>
          </a:p>
          <a:p>
            <a:endParaRPr lang="it-IT" sz="1200">
              <a:latin typeface="Montserrat" panose="00000500000000000000" pitchFamily="2" charset="0"/>
            </a:endParaRPr>
          </a:p>
          <a:p>
            <a:r>
              <a:rPr lang="it-IT" sz="1200" b="1" u="sng" kern="0">
                <a:latin typeface="Montserrat" panose="00000500000000000000" pitchFamily="2" charset="0"/>
              </a:rPr>
              <a:t>Ritorno per il territorio</a:t>
            </a:r>
          </a:p>
          <a:p>
            <a:pPr algn="just"/>
            <a:r>
              <a:rPr lang="it-IT" sz="1200">
                <a:latin typeface="Montserrat" panose="00000500000000000000" pitchFamily="2" charset="0"/>
              </a:rPr>
              <a:t>Gli interventi candidati dovranno contribuire alla valorizzazione del bene pubblico, generando benefici economici e sociali, per il territorio di riferimento e la comunità locale. Le iniziative dovranno promuovere un modello di intervento innovativo, capace di conciliare le esigenze degli ospiti di una vita autonoma e dinamica, anche attraverso l’impiego di tecnologie socioassistenziali, sistemi di domotica e dello staff adeguatamente formato, finalizzati al miglioramento della qualità della vita e della sicurezza, così come l’impiego dello staff formato, anche in un’ottica di contrasto allo spopolamento del territorio.</a:t>
            </a:r>
          </a:p>
          <a:p>
            <a:pPr algn="just"/>
            <a:r>
              <a:rPr lang="it-IT" sz="1200">
                <a:latin typeface="Montserrat" panose="00000500000000000000" pitchFamily="2" charset="0"/>
              </a:rPr>
              <a:t>Inoltre, le iniziative saranno orientate alla creazione di spazi e servizi accessibili non solo agli ospiti della struttura, ma anche alla cittadinanza, promuovendo apertura, inclusione e integrazione con il contesto locale. </a:t>
            </a:r>
          </a:p>
          <a:p>
            <a:endParaRPr lang="it-IT" sz="1200">
              <a:latin typeface="Montserrat" panose="00000500000000000000" pitchFamily="2" charset="0"/>
            </a:endParaRPr>
          </a:p>
          <a:p>
            <a:pPr algn="just"/>
            <a:r>
              <a:rPr lang="it-IT" sz="1200" b="1" u="sng" kern="0">
                <a:latin typeface="Montserrat" panose="00000500000000000000" pitchFamily="2" charset="0"/>
              </a:rPr>
              <a:t>Sostenibilità ambientale ed efficienza energetica </a:t>
            </a:r>
          </a:p>
          <a:p>
            <a:pPr algn="just"/>
            <a:r>
              <a:rPr lang="it-IT" sz="1200">
                <a:latin typeface="Montserrat" panose="00000500000000000000" pitchFamily="2" charset="0"/>
              </a:rPr>
              <a:t>La proposta dovrà illustrare in modo puntuale gli interventi e le soluzioni progettuali orientati alla sostenibilità ambientale, all’efficienza energetica e alla tutela del paesaggio, in coerenza con i principi del Green Deal europeo, del PNRR e con le politiche nazionali sulla transizione ecologica.</a:t>
            </a:r>
          </a:p>
          <a:p>
            <a:pPr algn="just"/>
            <a:r>
              <a:rPr lang="it-IT" sz="1200">
                <a:latin typeface="Montserrat" panose="00000500000000000000" pitchFamily="2" charset="0"/>
              </a:rPr>
              <a:t>Gli interventi dovranno coniugare benessere abitativo e sostenibilità, promuovendo un modello di ospitalità capace di migliorare la qualità ambientale, favorire la vivibilità del territorio e contribuire alla salvaguardia delle risorse naturali e alla riduzione dei consumi, generando benefici durevoli per la comunità</a:t>
            </a:r>
          </a:p>
        </p:txBody>
      </p:sp>
    </p:spTree>
    <p:extLst>
      <p:ext uri="{BB962C8B-B14F-4D97-AF65-F5344CB8AC3E}">
        <p14:creationId xmlns:p14="http://schemas.microsoft.com/office/powerpoint/2010/main" val="35584132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AF259-D250-841B-C57E-023E1170FE69}"/>
            </a:ext>
          </a:extLst>
        </p:cNvPr>
        <p:cNvGrpSpPr/>
        <p:nvPr/>
      </p:nvGrpSpPr>
      <p:grpSpPr>
        <a:xfrm>
          <a:off x="0" y="0"/>
          <a:ext cx="0" cy="0"/>
          <a:chOff x="0" y="0"/>
          <a:chExt cx="0" cy="0"/>
        </a:xfrm>
      </p:grpSpPr>
      <p:sp>
        <p:nvSpPr>
          <p:cNvPr id="5" name="Segnaposto testo 2">
            <a:extLst>
              <a:ext uri="{FF2B5EF4-FFF2-40B4-BE49-F238E27FC236}">
                <a16:creationId xmlns:a16="http://schemas.microsoft.com/office/drawing/2014/main" id="{B3D6B96E-9EE3-AB4C-F3A2-9EB637332817}"/>
              </a:ext>
            </a:extLst>
          </p:cNvPr>
          <p:cNvSpPr>
            <a:spLocks noGrp="1"/>
          </p:cNvSpPr>
          <p:nvPr>
            <p:ph type="body" sz="quarter" idx="14"/>
          </p:nvPr>
        </p:nvSpPr>
        <p:spPr>
          <a:xfrm>
            <a:off x="493592" y="947738"/>
            <a:ext cx="8705272" cy="5014150"/>
          </a:xfrm>
        </p:spPr>
        <p:txBody>
          <a:bodyPr anchor="ctr"/>
          <a:lstStyle/>
          <a:p>
            <a:r>
              <a:rPr lang="it-IT" sz="1800" b="0">
                <a:latin typeface="Montserrat"/>
                <a:ea typeface="MS PGothic"/>
              </a:rPr>
              <a:t>PREMESSE E OBIETTIVI DEL PROGETTO</a:t>
            </a:r>
          </a:p>
          <a:p>
            <a:r>
              <a:rPr lang="it-IT" sz="1800">
                <a:latin typeface="Montserrat"/>
                <a:ea typeface="MS PGothic"/>
              </a:rPr>
              <a:t>INFOMEMO </a:t>
            </a:r>
            <a:r>
              <a:rPr lang="it-IT" sz="1800"/>
              <a:t>– EX CASERMA DE AMICIS – SULMONA </a:t>
            </a:r>
            <a:endParaRPr lang="it-IT" sz="1800">
              <a:latin typeface="Montserrat" panose="00000500000000000000" pitchFamily="2" charset="0"/>
            </a:endParaRPr>
          </a:p>
          <a:p>
            <a:r>
              <a:rPr lang="it-IT" sz="1800" b="0">
                <a:latin typeface="Montserrat"/>
                <a:ea typeface="MS PGothic"/>
              </a:rPr>
              <a:t>   PRINCIPI</a:t>
            </a:r>
            <a:endParaRPr lang="it-IT" sz="1800" b="0">
              <a:latin typeface="Montserrat" panose="00000500000000000000" pitchFamily="2" charset="0"/>
            </a:endParaRPr>
          </a:p>
          <a:p>
            <a:r>
              <a:rPr lang="it-IT" sz="1800">
                <a:latin typeface="Montserrat"/>
                <a:ea typeface="MS PGothic"/>
              </a:rPr>
              <a:t>   INQUADRAMENTO TERRITORIALE</a:t>
            </a:r>
          </a:p>
          <a:p>
            <a:r>
              <a:rPr lang="it-IT" sz="1800" b="0">
                <a:latin typeface="Montserrat"/>
                <a:ea typeface="MS PGothic"/>
              </a:rPr>
              <a:t>   IMMOBILE</a:t>
            </a:r>
          </a:p>
          <a:p>
            <a:r>
              <a:rPr lang="it-IT" sz="1800"/>
              <a:t>   </a:t>
            </a:r>
            <a:r>
              <a:rPr lang="it-IT" sz="1800" b="0"/>
              <a:t>VINCOLI</a:t>
            </a:r>
          </a:p>
          <a:p>
            <a:r>
              <a:rPr lang="it-IT" sz="1800" b="0">
                <a:latin typeface="Montserrat"/>
                <a:ea typeface="MS PGothic"/>
              </a:rPr>
              <a:t>   ITER DI VALORIZZAZIONE E STRUMENTI</a:t>
            </a:r>
          </a:p>
          <a:p>
            <a:r>
              <a:rPr lang="it-IT" sz="1800" b="0">
                <a:latin typeface="Montserrat"/>
                <a:ea typeface="MS PGothic"/>
              </a:rPr>
              <a:t>   APPENDICE</a:t>
            </a:r>
          </a:p>
        </p:txBody>
      </p:sp>
    </p:spTree>
    <p:extLst>
      <p:ext uri="{BB962C8B-B14F-4D97-AF65-F5344CB8AC3E}">
        <p14:creationId xmlns:p14="http://schemas.microsoft.com/office/powerpoint/2010/main" val="40527930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magine 19" descr="Immagine che contiene mappa&#10;&#10;Il contenuto generato dall'IA potrebbe non essere corretto.">
            <a:extLst>
              <a:ext uri="{FF2B5EF4-FFF2-40B4-BE49-F238E27FC236}">
                <a16:creationId xmlns:a16="http://schemas.microsoft.com/office/drawing/2014/main" id="{792A5B9C-8E47-FD86-B43E-303E4D199EC1}"/>
              </a:ext>
            </a:extLst>
          </p:cNvPr>
          <p:cNvPicPr>
            <a:picLocks noChangeAspect="1"/>
          </p:cNvPicPr>
          <p:nvPr/>
        </p:nvPicPr>
        <p:blipFill>
          <a:blip r:embed="rId2" cstate="print">
            <a:alphaModFix amt="5000"/>
            <a:extLst>
              <a:ext uri="{28A0092B-C50C-407E-A947-70E740481C1C}">
                <a14:useLocalDpi xmlns:a14="http://schemas.microsoft.com/office/drawing/2010/main" val="0"/>
              </a:ext>
            </a:extLst>
          </a:blip>
          <a:stretch>
            <a:fillRect/>
          </a:stretch>
        </p:blipFill>
        <p:spPr>
          <a:xfrm>
            <a:off x="558916" y="1836945"/>
            <a:ext cx="6465510" cy="3182400"/>
          </a:xfrm>
          <a:prstGeom prst="rect">
            <a:avLst/>
          </a:prstGeom>
        </p:spPr>
      </p:pic>
      <p:pic>
        <p:nvPicPr>
          <p:cNvPr id="91" name="Immagine 90">
            <a:extLst>
              <a:ext uri="{FF2B5EF4-FFF2-40B4-BE49-F238E27FC236}">
                <a16:creationId xmlns:a16="http://schemas.microsoft.com/office/drawing/2014/main" id="{0B92F209-8623-74E3-9717-53A121595324}"/>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rcRect/>
          <a:stretch/>
        </p:blipFill>
        <p:spPr>
          <a:xfrm>
            <a:off x="562520" y="1838655"/>
            <a:ext cx="6461906" cy="3180690"/>
          </a:xfrm>
          <a:prstGeom prst="rect">
            <a:avLst/>
          </a:prstGeom>
        </p:spPr>
      </p:pic>
      <p:sp>
        <p:nvSpPr>
          <p:cNvPr id="2" name="Segnaposto testo 1">
            <a:extLst>
              <a:ext uri="{FF2B5EF4-FFF2-40B4-BE49-F238E27FC236}">
                <a16:creationId xmlns:a16="http://schemas.microsoft.com/office/drawing/2014/main" id="{763C7475-017A-48FB-9AF1-524F1C77EE4D}"/>
              </a:ext>
            </a:extLst>
          </p:cNvPr>
          <p:cNvSpPr>
            <a:spLocks noGrp="1"/>
          </p:cNvSpPr>
          <p:nvPr>
            <p:ph type="body" sz="quarter" idx="11"/>
          </p:nvPr>
        </p:nvSpPr>
        <p:spPr/>
        <p:txBody>
          <a:bodyPr/>
          <a:lstStyle/>
          <a:p>
            <a:r>
              <a:rPr lang="it-IT"/>
              <a:t>INQUADRAMENTO TERRITORIALE</a:t>
            </a:r>
          </a:p>
        </p:txBody>
      </p:sp>
      <p:sp>
        <p:nvSpPr>
          <p:cNvPr id="4" name="Segnaposto testo 3">
            <a:extLst>
              <a:ext uri="{FF2B5EF4-FFF2-40B4-BE49-F238E27FC236}">
                <a16:creationId xmlns:a16="http://schemas.microsoft.com/office/drawing/2014/main" id="{EAB2D1CC-8D2B-28FB-F0FE-B4C12D7E4B81}"/>
              </a:ext>
            </a:extLst>
          </p:cNvPr>
          <p:cNvSpPr>
            <a:spLocks noGrp="1"/>
          </p:cNvSpPr>
          <p:nvPr>
            <p:ph type="body" sz="quarter" idx="12"/>
          </p:nvPr>
        </p:nvSpPr>
        <p:spPr/>
        <p:txBody>
          <a:bodyPr/>
          <a:lstStyle/>
          <a:p>
            <a:r>
              <a:rPr lang="it-IT"/>
              <a:t>CONTESTO GEOGRAFICO</a:t>
            </a:r>
          </a:p>
        </p:txBody>
      </p:sp>
      <p:graphicFrame>
        <p:nvGraphicFramePr>
          <p:cNvPr id="8" name="Tabella 7">
            <a:extLst>
              <a:ext uri="{FF2B5EF4-FFF2-40B4-BE49-F238E27FC236}">
                <a16:creationId xmlns:a16="http://schemas.microsoft.com/office/drawing/2014/main" id="{31B7D1E3-786A-BD8B-612C-63C62AF4729F}"/>
              </a:ext>
            </a:extLst>
          </p:cNvPr>
          <p:cNvGraphicFramePr>
            <a:graphicFrameLocks noGrp="1"/>
          </p:cNvGraphicFramePr>
          <p:nvPr>
            <p:extLst>
              <p:ext uri="{D42A27DB-BD31-4B8C-83A1-F6EECF244321}">
                <p14:modId xmlns:p14="http://schemas.microsoft.com/office/powerpoint/2010/main" val="1498519307"/>
              </p:ext>
            </p:extLst>
          </p:nvPr>
        </p:nvGraphicFramePr>
        <p:xfrm>
          <a:off x="7663828" y="1502898"/>
          <a:ext cx="2952357" cy="3322179"/>
        </p:xfrm>
        <a:graphic>
          <a:graphicData uri="http://schemas.openxmlformats.org/drawingml/2006/table">
            <a:tbl>
              <a:tblPr firstRow="1" bandRow="1">
                <a:tableStyleId>{5C22544A-7EE6-4342-B048-85BDC9FD1C3A}</a:tableStyleId>
              </a:tblPr>
              <a:tblGrid>
                <a:gridCol w="1437674">
                  <a:extLst>
                    <a:ext uri="{9D8B030D-6E8A-4147-A177-3AD203B41FA5}">
                      <a16:colId xmlns:a16="http://schemas.microsoft.com/office/drawing/2014/main" val="274183953"/>
                    </a:ext>
                  </a:extLst>
                </a:gridCol>
                <a:gridCol w="515809">
                  <a:extLst>
                    <a:ext uri="{9D8B030D-6E8A-4147-A177-3AD203B41FA5}">
                      <a16:colId xmlns:a16="http://schemas.microsoft.com/office/drawing/2014/main" val="677487979"/>
                    </a:ext>
                  </a:extLst>
                </a:gridCol>
                <a:gridCol w="493980">
                  <a:extLst>
                    <a:ext uri="{9D8B030D-6E8A-4147-A177-3AD203B41FA5}">
                      <a16:colId xmlns:a16="http://schemas.microsoft.com/office/drawing/2014/main" val="2298681370"/>
                    </a:ext>
                  </a:extLst>
                </a:gridCol>
                <a:gridCol w="504894">
                  <a:extLst>
                    <a:ext uri="{9D8B030D-6E8A-4147-A177-3AD203B41FA5}">
                      <a16:colId xmlns:a16="http://schemas.microsoft.com/office/drawing/2014/main" val="57297784"/>
                    </a:ext>
                  </a:extLst>
                </a:gridCol>
              </a:tblGrid>
              <a:tr h="1074491">
                <a:tc>
                  <a:txBody>
                    <a:bodyPr/>
                    <a:lstStyle/>
                    <a:p>
                      <a:endParaRPr lang="it-IT" sz="1100">
                        <a:latin typeface="Montserrat" panose="00000500000000000000" pitchFamily="2" charset="0"/>
                      </a:endParaRPr>
                    </a:p>
                  </a:txBody>
                  <a:tcPr>
                    <a:lnB w="9525" cap="flat" cmpd="sng" algn="ctr">
                      <a:solidFill>
                        <a:schemeClr val="bg1">
                          <a:lumMod val="50000"/>
                        </a:schemeClr>
                      </a:solidFill>
                      <a:prstDash val="solid"/>
                      <a:round/>
                      <a:headEnd type="none" w="med" len="med"/>
                      <a:tailEnd type="none" w="med" len="med"/>
                    </a:lnB>
                    <a:noFill/>
                  </a:tcPr>
                </a:tc>
                <a:tc>
                  <a:txBody>
                    <a:bodyPr/>
                    <a:lstStyle/>
                    <a:p>
                      <a:r>
                        <a:rPr lang="it-IT" sz="1100">
                          <a:solidFill>
                            <a:srgbClr val="007F45"/>
                          </a:solidFill>
                          <a:latin typeface="Montserrat" panose="00000500000000000000" pitchFamily="2" charset="0"/>
                        </a:rPr>
                        <a:t>Auto</a:t>
                      </a:r>
                    </a:p>
                  </a:txBody>
                  <a:tcPr vert="vert270">
                    <a:lnB w="9525" cap="flat" cmpd="sng" algn="ctr">
                      <a:solidFill>
                        <a:schemeClr val="bg1">
                          <a:lumMod val="50000"/>
                        </a:schemeClr>
                      </a:solidFill>
                      <a:prstDash val="solid"/>
                      <a:round/>
                      <a:headEnd type="none" w="med" len="med"/>
                      <a:tailEnd type="none" w="med" len="med"/>
                    </a:lnB>
                    <a:noFill/>
                  </a:tcPr>
                </a:tc>
                <a:tc>
                  <a:txBody>
                    <a:bodyPr/>
                    <a:lstStyle/>
                    <a:p>
                      <a:r>
                        <a:rPr lang="it-IT" sz="1100">
                          <a:solidFill>
                            <a:srgbClr val="007F45"/>
                          </a:solidFill>
                          <a:latin typeface="Montserrat" panose="00000500000000000000" pitchFamily="2" charset="0"/>
                        </a:rPr>
                        <a:t>Piedi</a:t>
                      </a:r>
                    </a:p>
                  </a:txBody>
                  <a:tcPr vert="vert270">
                    <a:lnB w="9525" cap="flat" cmpd="sng" algn="ctr">
                      <a:solidFill>
                        <a:schemeClr val="bg1">
                          <a:lumMod val="50000"/>
                        </a:schemeClr>
                      </a:solidFill>
                      <a:prstDash val="solid"/>
                      <a:round/>
                      <a:headEnd type="none" w="med" len="med"/>
                      <a:tailEnd type="none" w="med" len="med"/>
                    </a:lnB>
                    <a:noFill/>
                  </a:tcPr>
                </a:tc>
                <a:tc>
                  <a:txBody>
                    <a:bodyPr/>
                    <a:lstStyle/>
                    <a:p>
                      <a:r>
                        <a:rPr lang="it-IT" sz="1100">
                          <a:solidFill>
                            <a:srgbClr val="007F45"/>
                          </a:solidFill>
                          <a:latin typeface="Montserrat" panose="00000500000000000000" pitchFamily="2" charset="0"/>
                        </a:rPr>
                        <a:t>TPL (Metro)</a:t>
                      </a:r>
                    </a:p>
                  </a:txBody>
                  <a:tcPr vert="vert270">
                    <a:lnB w="952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762172596"/>
                  </a:ext>
                </a:extLst>
              </a:tr>
              <a:tr h="390863">
                <a:tc>
                  <a:txBody>
                    <a:bodyPr/>
                    <a:lstStyle/>
                    <a:p>
                      <a:r>
                        <a:rPr lang="it-IT" sz="1100" b="1">
                          <a:latin typeface="Montserrat" panose="00000500000000000000" pitchFamily="2" charset="0"/>
                        </a:rPr>
                        <a:t>Centro</a:t>
                      </a: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r>
                        <a:rPr lang="it-IT" sz="1100">
                          <a:solidFill>
                            <a:srgbClr val="007F45"/>
                          </a:solidFill>
                          <a:latin typeface="Montserrat" panose="00000500000000000000" pitchFamily="2" charset="0"/>
                        </a:rPr>
                        <a:t>3’</a:t>
                      </a: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100">
                          <a:solidFill>
                            <a:srgbClr val="007F45"/>
                          </a:solidFill>
                          <a:latin typeface="Montserrat" panose="00000500000000000000" pitchFamily="2" charset="0"/>
                        </a:rPr>
                        <a:t>5’</a:t>
                      </a: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100" kern="1200" err="1">
                          <a:solidFill>
                            <a:schemeClr val="bg1">
                              <a:lumMod val="50000"/>
                            </a:schemeClr>
                          </a:solidFill>
                          <a:latin typeface="Montserrat" panose="00000500000000000000" pitchFamily="2" charset="0"/>
                          <a:ea typeface="+mn-ea"/>
                          <a:cs typeface="+mn-cs"/>
                        </a:rPr>
                        <a:t>n.d.</a:t>
                      </a:r>
                      <a:endParaRPr lang="it-IT" sz="1100" kern="1200">
                        <a:solidFill>
                          <a:schemeClr val="bg1">
                            <a:lumMod val="50000"/>
                          </a:schemeClr>
                        </a:solidFill>
                        <a:latin typeface="Montserrat" panose="00000500000000000000" pitchFamily="2" charset="0"/>
                        <a:ea typeface="+mn-ea"/>
                        <a:cs typeface="+mn-cs"/>
                      </a:endParaRP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941320877"/>
                  </a:ext>
                </a:extLst>
              </a:tr>
              <a:tr h="369020">
                <a:tc>
                  <a:txBody>
                    <a:bodyPr/>
                    <a:lstStyle/>
                    <a:p>
                      <a:r>
                        <a:rPr lang="it-IT" sz="1100" b="1">
                          <a:latin typeface="Montserrat" panose="00000500000000000000" pitchFamily="2" charset="0"/>
                        </a:rPr>
                        <a:t>Casello</a:t>
                      </a: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it-IT" sz="1100">
                        <a:solidFill>
                          <a:srgbClr val="007F45"/>
                        </a:solidFill>
                        <a:latin typeface="Montserrat" panose="00000500000000000000" pitchFamily="2" charset="0"/>
                      </a:endParaRP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endParaRPr lang="it-IT" sz="1100" kern="1200">
                        <a:solidFill>
                          <a:schemeClr val="bg1">
                            <a:lumMod val="50000"/>
                          </a:schemeClr>
                        </a:solidFill>
                        <a:latin typeface="Montserrat" panose="00000500000000000000" pitchFamily="2" charset="0"/>
                        <a:ea typeface="+mn-ea"/>
                        <a:cs typeface="+mn-cs"/>
                      </a:endParaRP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it-IT" sz="1100">
                        <a:solidFill>
                          <a:srgbClr val="C00000"/>
                        </a:solidFill>
                        <a:latin typeface="Montserrat" panose="00000500000000000000" pitchFamily="2" charset="0"/>
                      </a:endParaRP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2688082366"/>
                  </a:ext>
                </a:extLst>
              </a:tr>
              <a:tr h="438150">
                <a:tc>
                  <a:txBody>
                    <a:bodyPr/>
                    <a:lstStyle/>
                    <a:p>
                      <a:r>
                        <a:rPr lang="it-IT" sz="1100" b="1">
                          <a:latin typeface="Montserrat" panose="00000500000000000000" pitchFamily="2" charset="0"/>
                        </a:rPr>
                        <a:t>PS/Ospedale</a:t>
                      </a:r>
                    </a:p>
                    <a:p>
                      <a:r>
                        <a:rPr lang="it-IT" sz="1100" b="1">
                          <a:latin typeface="Montserrat" panose="00000500000000000000" pitchFamily="2" charset="0"/>
                        </a:rPr>
                        <a:t>(Sulmona)</a:t>
                      </a: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100">
                          <a:solidFill>
                            <a:srgbClr val="007F45"/>
                          </a:solidFill>
                          <a:latin typeface="Montserrat" panose="00000500000000000000" pitchFamily="2" charset="0"/>
                        </a:rPr>
                        <a:t>6’</a:t>
                      </a: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100">
                          <a:solidFill>
                            <a:srgbClr val="007F45"/>
                          </a:solidFill>
                          <a:latin typeface="Montserrat" panose="00000500000000000000" pitchFamily="2" charset="0"/>
                        </a:rPr>
                        <a:t>24’</a:t>
                      </a: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100">
                          <a:solidFill>
                            <a:srgbClr val="007F45"/>
                          </a:solidFill>
                          <a:latin typeface="Montserrat" panose="00000500000000000000" pitchFamily="2" charset="0"/>
                        </a:rPr>
                        <a:t>28’</a:t>
                      </a: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300447903"/>
                  </a:ext>
                </a:extLst>
              </a:tr>
              <a:tr h="438150">
                <a:tc>
                  <a:txBody>
                    <a:bodyPr/>
                    <a:lstStyle/>
                    <a:p>
                      <a:r>
                        <a:rPr lang="it-IT" sz="1100" b="1">
                          <a:latin typeface="Montserrat" panose="00000500000000000000" pitchFamily="2" charset="0"/>
                        </a:rPr>
                        <a:t>Aeroporto</a:t>
                      </a:r>
                    </a:p>
                    <a:p>
                      <a:r>
                        <a:rPr lang="it-IT" sz="1100" b="1">
                          <a:latin typeface="Montserrat" panose="00000500000000000000" pitchFamily="2" charset="0"/>
                        </a:rPr>
                        <a:t>(Pescara)</a:t>
                      </a: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100">
                          <a:solidFill>
                            <a:srgbClr val="C00000"/>
                          </a:solidFill>
                          <a:latin typeface="Montserrat" panose="00000500000000000000" pitchFamily="2" charset="0"/>
                        </a:rPr>
                        <a:t>53’</a:t>
                      </a: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100" kern="1200" err="1">
                          <a:solidFill>
                            <a:schemeClr val="bg1">
                              <a:lumMod val="50000"/>
                            </a:schemeClr>
                          </a:solidFill>
                          <a:latin typeface="Montserrat" panose="00000500000000000000" pitchFamily="2" charset="0"/>
                          <a:ea typeface="+mn-ea"/>
                          <a:cs typeface="+mn-cs"/>
                        </a:rPr>
                        <a:t>n.d.</a:t>
                      </a:r>
                      <a:endParaRPr lang="it-IT" sz="1100" kern="1200">
                        <a:solidFill>
                          <a:schemeClr val="bg1">
                            <a:lumMod val="50000"/>
                          </a:schemeClr>
                        </a:solidFill>
                        <a:latin typeface="Montserrat" panose="00000500000000000000" pitchFamily="2" charset="0"/>
                        <a:ea typeface="+mn-ea"/>
                        <a:cs typeface="+mn-cs"/>
                      </a:endParaRP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100">
                          <a:solidFill>
                            <a:srgbClr val="C00000"/>
                          </a:solidFill>
                          <a:latin typeface="Montserrat" panose="00000500000000000000" pitchFamily="2" charset="0"/>
                        </a:rPr>
                        <a:t>74’</a:t>
                      </a: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3303728483"/>
                  </a:ext>
                </a:extLst>
              </a:tr>
              <a:tr h="611505">
                <a:tc>
                  <a:txBody>
                    <a:bodyPr/>
                    <a:lstStyle/>
                    <a:p>
                      <a:r>
                        <a:rPr lang="it-IT" sz="1100" b="1">
                          <a:latin typeface="Montserrat" panose="00000500000000000000" pitchFamily="2" charset="0"/>
                        </a:rPr>
                        <a:t>Stazione ferroviaria</a:t>
                      </a:r>
                    </a:p>
                    <a:p>
                      <a:r>
                        <a:rPr lang="it-IT" sz="1100" b="1">
                          <a:latin typeface="Montserrat" panose="00000500000000000000" pitchFamily="2" charset="0"/>
                        </a:rPr>
                        <a:t>(Sulmona)</a:t>
                      </a: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100">
                          <a:solidFill>
                            <a:srgbClr val="007F45"/>
                          </a:solidFill>
                          <a:latin typeface="Montserrat" panose="00000500000000000000" pitchFamily="2" charset="0"/>
                        </a:rPr>
                        <a:t>6’</a:t>
                      </a: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100">
                          <a:solidFill>
                            <a:srgbClr val="007F45"/>
                          </a:solidFill>
                          <a:latin typeface="Montserrat" panose="00000500000000000000" pitchFamily="2" charset="0"/>
                        </a:rPr>
                        <a:t>35’</a:t>
                      </a: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100">
                          <a:solidFill>
                            <a:srgbClr val="007F45"/>
                          </a:solidFill>
                          <a:latin typeface="Montserrat" panose="00000500000000000000" pitchFamily="2" charset="0"/>
                        </a:rPr>
                        <a:t>15’</a:t>
                      </a:r>
                    </a:p>
                  </a:txBody>
                  <a:tcPr anchor="ct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3910493614"/>
                  </a:ext>
                </a:extLst>
              </a:tr>
            </a:tbl>
          </a:graphicData>
        </a:graphic>
      </p:graphicFrame>
      <p:grpSp>
        <p:nvGrpSpPr>
          <p:cNvPr id="9" name="Gruppo 8">
            <a:extLst>
              <a:ext uri="{FF2B5EF4-FFF2-40B4-BE49-F238E27FC236}">
                <a16:creationId xmlns:a16="http://schemas.microsoft.com/office/drawing/2014/main" id="{FD4C9633-6F52-7106-CEDF-73D09A7F368B}"/>
              </a:ext>
            </a:extLst>
          </p:cNvPr>
          <p:cNvGrpSpPr/>
          <p:nvPr/>
        </p:nvGrpSpPr>
        <p:grpSpPr>
          <a:xfrm>
            <a:off x="7663828" y="5263605"/>
            <a:ext cx="2015533" cy="1220562"/>
            <a:chOff x="314562" y="5120383"/>
            <a:chExt cx="2015533" cy="1220562"/>
          </a:xfrm>
        </p:grpSpPr>
        <p:grpSp>
          <p:nvGrpSpPr>
            <p:cNvPr id="10" name="Gruppo 9">
              <a:extLst>
                <a:ext uri="{FF2B5EF4-FFF2-40B4-BE49-F238E27FC236}">
                  <a16:creationId xmlns:a16="http://schemas.microsoft.com/office/drawing/2014/main" id="{84A83A29-C549-D355-4CD9-614F5389EFDC}"/>
                </a:ext>
              </a:extLst>
            </p:cNvPr>
            <p:cNvGrpSpPr/>
            <p:nvPr/>
          </p:nvGrpSpPr>
          <p:grpSpPr>
            <a:xfrm>
              <a:off x="314562" y="5120383"/>
              <a:ext cx="1816656" cy="526662"/>
              <a:chOff x="9244347" y="3731266"/>
              <a:chExt cx="1816656" cy="526662"/>
            </a:xfrm>
          </p:grpSpPr>
          <p:sp>
            <p:nvSpPr>
              <p:cNvPr id="15" name="CasellaDiTesto 14">
                <a:extLst>
                  <a:ext uri="{FF2B5EF4-FFF2-40B4-BE49-F238E27FC236}">
                    <a16:creationId xmlns:a16="http://schemas.microsoft.com/office/drawing/2014/main" id="{3F39B37F-D3BB-74B2-4AAB-66919D985200}"/>
                  </a:ext>
                </a:extLst>
              </p:cNvPr>
              <p:cNvSpPr txBox="1"/>
              <p:nvPr/>
            </p:nvSpPr>
            <p:spPr>
              <a:xfrm>
                <a:off x="9775279" y="4053961"/>
                <a:ext cx="1285724" cy="203967"/>
              </a:xfrm>
              <a:prstGeom prst="rect">
                <a:avLst/>
              </a:prstGeom>
            </p:spPr>
            <p:txBody>
              <a:bodyPr wrap="square" rtlCol="0">
                <a:spAutoFit/>
              </a:bodyPr>
              <a:lstStyle/>
              <a:p>
                <a:pPr>
                  <a:lnSpc>
                    <a:spcPct val="80000"/>
                  </a:lnSpc>
                </a:pPr>
                <a:endParaRPr lang="it-IT" sz="900" kern="0">
                  <a:latin typeface="Montserrat" panose="00000500000000000000" pitchFamily="2" charset="0"/>
                </a:endParaRPr>
              </a:p>
            </p:txBody>
          </p:sp>
          <p:sp>
            <p:nvSpPr>
              <p:cNvPr id="16" name="CasellaDiTesto 15">
                <a:extLst>
                  <a:ext uri="{FF2B5EF4-FFF2-40B4-BE49-F238E27FC236}">
                    <a16:creationId xmlns:a16="http://schemas.microsoft.com/office/drawing/2014/main" id="{58CBEC0D-7C46-497B-032F-4D44769D9EAC}"/>
                  </a:ext>
                </a:extLst>
              </p:cNvPr>
              <p:cNvSpPr txBox="1"/>
              <p:nvPr/>
            </p:nvSpPr>
            <p:spPr>
              <a:xfrm>
                <a:off x="9244347" y="3731266"/>
                <a:ext cx="1225550" cy="203967"/>
              </a:xfrm>
              <a:prstGeom prst="rect">
                <a:avLst/>
              </a:prstGeom>
            </p:spPr>
            <p:txBody>
              <a:bodyPr wrap="square" rtlCol="0">
                <a:spAutoFit/>
              </a:bodyPr>
              <a:lstStyle/>
              <a:p>
                <a:pPr>
                  <a:lnSpc>
                    <a:spcPct val="80000"/>
                  </a:lnSpc>
                </a:pPr>
                <a:r>
                  <a:rPr lang="it-IT" sz="900" b="1" kern="0">
                    <a:latin typeface="Montserrat" panose="00000500000000000000" pitchFamily="2" charset="0"/>
                  </a:rPr>
                  <a:t>Legenda</a:t>
                </a:r>
              </a:p>
            </p:txBody>
          </p:sp>
        </p:grpSp>
        <p:grpSp>
          <p:nvGrpSpPr>
            <p:cNvPr id="11" name="Gruppo 10">
              <a:extLst>
                <a:ext uri="{FF2B5EF4-FFF2-40B4-BE49-F238E27FC236}">
                  <a16:creationId xmlns:a16="http://schemas.microsoft.com/office/drawing/2014/main" id="{C72C142F-AB98-FC57-B93A-003174F6ED42}"/>
                </a:ext>
              </a:extLst>
            </p:cNvPr>
            <p:cNvGrpSpPr/>
            <p:nvPr/>
          </p:nvGrpSpPr>
          <p:grpSpPr>
            <a:xfrm>
              <a:off x="402433" y="5455100"/>
              <a:ext cx="1927662" cy="885845"/>
              <a:chOff x="7654875" y="4858786"/>
              <a:chExt cx="1927662" cy="885845"/>
            </a:xfrm>
          </p:grpSpPr>
          <p:cxnSp>
            <p:nvCxnSpPr>
              <p:cNvPr id="12" name="Connettore diritto 11">
                <a:extLst>
                  <a:ext uri="{FF2B5EF4-FFF2-40B4-BE49-F238E27FC236}">
                    <a16:creationId xmlns:a16="http://schemas.microsoft.com/office/drawing/2014/main" id="{6E67376B-AABA-E63B-A3D7-A77CD4738009}"/>
                  </a:ext>
                </a:extLst>
              </p:cNvPr>
              <p:cNvCxnSpPr>
                <a:cxnSpLocks/>
              </p:cNvCxnSpPr>
              <p:nvPr/>
            </p:nvCxnSpPr>
            <p:spPr bwMode="auto">
              <a:xfrm>
                <a:off x="7654875" y="4928035"/>
                <a:ext cx="468000" cy="0"/>
              </a:xfrm>
              <a:prstGeom prst="line">
                <a:avLst/>
              </a:prstGeom>
              <a:noFill/>
              <a:ln w="57150">
                <a:solidFill>
                  <a:srgbClr val="FFC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cxnSp>
          <p:sp>
            <p:nvSpPr>
              <p:cNvPr id="13" name="Segnaposto testo 3">
                <a:extLst>
                  <a:ext uri="{FF2B5EF4-FFF2-40B4-BE49-F238E27FC236}">
                    <a16:creationId xmlns:a16="http://schemas.microsoft.com/office/drawing/2014/main" id="{BC29449F-948D-8E2A-9AE9-95557555ADA0}"/>
                  </a:ext>
                </a:extLst>
              </p:cNvPr>
              <p:cNvSpPr txBox="1">
                <a:spLocks/>
              </p:cNvSpPr>
              <p:nvPr/>
            </p:nvSpPr>
            <p:spPr>
              <a:xfrm>
                <a:off x="8214266" y="4858786"/>
                <a:ext cx="751706" cy="138499"/>
              </a:xfrm>
              <a:prstGeom prst="rect">
                <a:avLst/>
              </a:prstGeom>
            </p:spPr>
            <p:txBody>
              <a:bodyPr wrap="square" lIns="0" tIns="0" rIns="0" bIns="0">
                <a:spAutoFit/>
              </a:bodyPr>
              <a:lstStyle>
                <a:defPPr>
                  <a:defRPr lang="it-IT"/>
                </a:defPPr>
                <a:lvl1pPr marL="0" indent="0" algn="just" defTabSz="914400" rtl="0" eaLnBrk="0" fontAlgn="base" latinLnBrk="0" hangingPunct="0">
                  <a:spcBef>
                    <a:spcPct val="20000"/>
                  </a:spcBef>
                  <a:spcAft>
                    <a:spcPct val="0"/>
                  </a:spcAft>
                  <a:defRPr sz="1600" b="0" kern="1200">
                    <a:solidFill>
                      <a:schemeClr val="tx1"/>
                    </a:solidFill>
                    <a:latin typeface="+mn-lt"/>
                    <a:ea typeface="MS PGothic" pitchFamily="34" charset="-128"/>
                    <a:cs typeface="+mn-cs"/>
                  </a:defRPr>
                </a:lvl1pPr>
                <a:lvl2pPr marL="457200" indent="0" algn="l" defTabSz="914400" rtl="0" eaLnBrk="0" fontAlgn="base" latinLnBrk="0" hangingPunct="0">
                  <a:spcBef>
                    <a:spcPct val="20000"/>
                  </a:spcBef>
                  <a:spcAft>
                    <a:spcPct val="0"/>
                  </a:spcAft>
                  <a:buNone/>
                  <a:defRPr sz="2800" kern="1200">
                    <a:solidFill>
                      <a:schemeClr val="tx1"/>
                    </a:solidFill>
                    <a:latin typeface="Arial" charset="0"/>
                    <a:ea typeface="MS PGothic" pitchFamily="34" charset="-128"/>
                    <a:cs typeface="+mn-cs"/>
                  </a:defRPr>
                </a:lvl2pPr>
                <a:lvl3pPr marL="1143000" indent="-228600" algn="l" defTabSz="914400" rtl="0" eaLnBrk="0" fontAlgn="base" latinLnBrk="0" hangingPunct="0">
                  <a:spcBef>
                    <a:spcPct val="20000"/>
                  </a:spcBef>
                  <a:spcAft>
                    <a:spcPct val="0"/>
                  </a:spcAft>
                  <a:buChar char="•"/>
                  <a:defRPr sz="2400" kern="1200">
                    <a:solidFill>
                      <a:schemeClr val="tx1"/>
                    </a:solidFill>
                    <a:latin typeface="Arial" charset="0"/>
                    <a:ea typeface="MS PGothic" pitchFamily="34" charset="-128"/>
                    <a:cs typeface="+mn-cs"/>
                  </a:defRPr>
                </a:lvl3pPr>
                <a:lvl4pPr marL="1600200" indent="-228600" algn="l" defTabSz="914400" rtl="0" eaLnBrk="0" fontAlgn="base" latinLnBrk="0" hangingPunct="0">
                  <a:spcBef>
                    <a:spcPct val="20000"/>
                  </a:spcBef>
                  <a:spcAft>
                    <a:spcPct val="0"/>
                  </a:spcAft>
                  <a:buChar char="–"/>
                  <a:defRPr sz="2000" kern="1200">
                    <a:solidFill>
                      <a:schemeClr val="tx1"/>
                    </a:solidFill>
                    <a:latin typeface="Arial" charset="0"/>
                    <a:ea typeface="MS PGothic" pitchFamily="34" charset="-128"/>
                    <a:cs typeface="+mn-cs"/>
                  </a:defRPr>
                </a:lvl4pPr>
                <a:lvl5pPr marL="2057400" indent="-228600" algn="l" defTabSz="914400" rtl="0" eaLnBrk="0" fontAlgn="base" latinLnBrk="0" hangingPunct="0">
                  <a:spcBef>
                    <a:spcPct val="20000"/>
                  </a:spcBef>
                  <a:spcAft>
                    <a:spcPct val="0"/>
                  </a:spcAft>
                  <a:buChar char="»"/>
                  <a:defRPr sz="2000" kern="1200">
                    <a:solidFill>
                      <a:schemeClr val="tx1"/>
                    </a:solidFill>
                    <a:latin typeface="Arial" charset="0"/>
                    <a:ea typeface="MS PGothic" pitchFamily="34" charset="-128"/>
                    <a:cs typeface="+mn-cs"/>
                  </a:defRPr>
                </a:lvl5pPr>
                <a:lvl6pPr marL="25146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6pPr>
                <a:lvl7pPr marL="29718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7pPr>
                <a:lvl8pPr marL="34290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8pPr>
                <a:lvl9pPr marL="38862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9pPr>
              </a:lstStyle>
              <a:p>
                <a:pPr algn="l"/>
                <a:r>
                  <a:rPr lang="it-IT" sz="900" kern="0">
                    <a:latin typeface="Montserrat" panose="00000500000000000000" pitchFamily="2" charset="0"/>
                  </a:rPr>
                  <a:t>Autostrade</a:t>
                </a:r>
              </a:p>
            </p:txBody>
          </p:sp>
          <p:sp>
            <p:nvSpPr>
              <p:cNvPr id="14" name="Segnaposto testo 3">
                <a:extLst>
                  <a:ext uri="{FF2B5EF4-FFF2-40B4-BE49-F238E27FC236}">
                    <a16:creationId xmlns:a16="http://schemas.microsoft.com/office/drawing/2014/main" id="{9E057F91-0D51-0D8C-4FE3-754BDBEC1B35}"/>
                  </a:ext>
                </a:extLst>
              </p:cNvPr>
              <p:cNvSpPr txBox="1">
                <a:spLocks/>
              </p:cNvSpPr>
              <p:nvPr/>
            </p:nvSpPr>
            <p:spPr>
              <a:xfrm>
                <a:off x="8207184" y="5606132"/>
                <a:ext cx="1375353" cy="138499"/>
              </a:xfrm>
              <a:prstGeom prst="rect">
                <a:avLst/>
              </a:prstGeom>
            </p:spPr>
            <p:txBody>
              <a:bodyPr wrap="square" lIns="0" tIns="0" rIns="0" bIns="0">
                <a:spAutoFit/>
              </a:bodyPr>
              <a:lstStyle>
                <a:defPPr>
                  <a:defRPr lang="it-IT"/>
                </a:defPPr>
                <a:lvl1pPr marL="0" indent="0" algn="just" defTabSz="914400" rtl="0" eaLnBrk="0" fontAlgn="base" latinLnBrk="0" hangingPunct="0">
                  <a:spcBef>
                    <a:spcPct val="20000"/>
                  </a:spcBef>
                  <a:spcAft>
                    <a:spcPct val="0"/>
                  </a:spcAft>
                  <a:defRPr sz="1600" b="0" kern="1200">
                    <a:solidFill>
                      <a:schemeClr val="tx1"/>
                    </a:solidFill>
                    <a:latin typeface="+mn-lt"/>
                    <a:ea typeface="MS PGothic" pitchFamily="34" charset="-128"/>
                    <a:cs typeface="+mn-cs"/>
                  </a:defRPr>
                </a:lvl1pPr>
                <a:lvl2pPr marL="457200" indent="0" algn="l" defTabSz="914400" rtl="0" eaLnBrk="0" fontAlgn="base" latinLnBrk="0" hangingPunct="0">
                  <a:spcBef>
                    <a:spcPct val="20000"/>
                  </a:spcBef>
                  <a:spcAft>
                    <a:spcPct val="0"/>
                  </a:spcAft>
                  <a:buNone/>
                  <a:defRPr sz="2800" kern="1200">
                    <a:solidFill>
                      <a:schemeClr val="tx1"/>
                    </a:solidFill>
                    <a:latin typeface="Arial" charset="0"/>
                    <a:ea typeface="MS PGothic" pitchFamily="34" charset="-128"/>
                    <a:cs typeface="+mn-cs"/>
                  </a:defRPr>
                </a:lvl2pPr>
                <a:lvl3pPr marL="1143000" indent="-228600" algn="l" defTabSz="914400" rtl="0" eaLnBrk="0" fontAlgn="base" latinLnBrk="0" hangingPunct="0">
                  <a:spcBef>
                    <a:spcPct val="20000"/>
                  </a:spcBef>
                  <a:spcAft>
                    <a:spcPct val="0"/>
                  </a:spcAft>
                  <a:buChar char="•"/>
                  <a:defRPr sz="2400" kern="1200">
                    <a:solidFill>
                      <a:schemeClr val="tx1"/>
                    </a:solidFill>
                    <a:latin typeface="Arial" charset="0"/>
                    <a:ea typeface="MS PGothic" pitchFamily="34" charset="-128"/>
                    <a:cs typeface="+mn-cs"/>
                  </a:defRPr>
                </a:lvl3pPr>
                <a:lvl4pPr marL="1600200" indent="-228600" algn="l" defTabSz="914400" rtl="0" eaLnBrk="0" fontAlgn="base" latinLnBrk="0" hangingPunct="0">
                  <a:spcBef>
                    <a:spcPct val="20000"/>
                  </a:spcBef>
                  <a:spcAft>
                    <a:spcPct val="0"/>
                  </a:spcAft>
                  <a:buChar char="–"/>
                  <a:defRPr sz="2000" kern="1200">
                    <a:solidFill>
                      <a:schemeClr val="tx1"/>
                    </a:solidFill>
                    <a:latin typeface="Arial" charset="0"/>
                    <a:ea typeface="MS PGothic" pitchFamily="34" charset="-128"/>
                    <a:cs typeface="+mn-cs"/>
                  </a:defRPr>
                </a:lvl4pPr>
                <a:lvl5pPr marL="2057400" indent="-228600" algn="l" defTabSz="914400" rtl="0" eaLnBrk="0" fontAlgn="base" latinLnBrk="0" hangingPunct="0">
                  <a:spcBef>
                    <a:spcPct val="20000"/>
                  </a:spcBef>
                  <a:spcAft>
                    <a:spcPct val="0"/>
                  </a:spcAft>
                  <a:buChar char="»"/>
                  <a:defRPr sz="2000" kern="1200">
                    <a:solidFill>
                      <a:schemeClr val="tx1"/>
                    </a:solidFill>
                    <a:latin typeface="Arial" charset="0"/>
                    <a:ea typeface="MS PGothic" pitchFamily="34" charset="-128"/>
                    <a:cs typeface="+mn-cs"/>
                  </a:defRPr>
                </a:lvl5pPr>
                <a:lvl6pPr marL="25146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6pPr>
                <a:lvl7pPr marL="29718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7pPr>
                <a:lvl8pPr marL="34290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8pPr>
                <a:lvl9pPr marL="38862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9pPr>
              </a:lstStyle>
              <a:p>
                <a:pPr algn="l"/>
                <a:endParaRPr lang="it-IT" sz="900" kern="0">
                  <a:latin typeface="Montserrat" panose="00000500000000000000" pitchFamily="2" charset="0"/>
                </a:endParaRPr>
              </a:p>
            </p:txBody>
          </p:sp>
        </p:grpSp>
      </p:grpSp>
      <p:grpSp>
        <p:nvGrpSpPr>
          <p:cNvPr id="27" name="Gruppo 26">
            <a:extLst>
              <a:ext uri="{FF2B5EF4-FFF2-40B4-BE49-F238E27FC236}">
                <a16:creationId xmlns:a16="http://schemas.microsoft.com/office/drawing/2014/main" id="{11869C20-9AC5-FF30-C1A0-E56D6AEB2007}"/>
              </a:ext>
            </a:extLst>
          </p:cNvPr>
          <p:cNvGrpSpPr/>
          <p:nvPr/>
        </p:nvGrpSpPr>
        <p:grpSpPr>
          <a:xfrm>
            <a:off x="7751695" y="6033461"/>
            <a:ext cx="236998" cy="236998"/>
            <a:chOff x="409581" y="5703156"/>
            <a:chExt cx="236998" cy="236998"/>
          </a:xfrm>
        </p:grpSpPr>
        <p:sp>
          <p:nvSpPr>
            <p:cNvPr id="28" name="Ovale 27">
              <a:extLst>
                <a:ext uri="{FF2B5EF4-FFF2-40B4-BE49-F238E27FC236}">
                  <a16:creationId xmlns:a16="http://schemas.microsoft.com/office/drawing/2014/main" id="{54A7328B-D29B-E90E-D793-E2745CD3A5C6}"/>
                </a:ext>
              </a:extLst>
            </p:cNvPr>
            <p:cNvSpPr/>
            <p:nvPr/>
          </p:nvSpPr>
          <p:spPr bwMode="auto">
            <a:xfrm>
              <a:off x="409581" y="5703156"/>
              <a:ext cx="236998" cy="236998"/>
            </a:xfrm>
            <a:prstGeom prst="ellipse">
              <a:avLst/>
            </a:prstGeom>
            <a:solidFill>
              <a:srgbClr val="007F4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endParaRPr>
            </a:p>
          </p:txBody>
        </p:sp>
        <p:pic>
          <p:nvPicPr>
            <p:cNvPr id="29" name="Elemento grafico 28" descr="Tram con riempimento a tinta unita">
              <a:extLst>
                <a:ext uri="{FF2B5EF4-FFF2-40B4-BE49-F238E27FC236}">
                  <a16:creationId xmlns:a16="http://schemas.microsoft.com/office/drawing/2014/main" id="{DC788B20-EE42-51B6-FC75-7BC10CE67B0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2000" y="5727089"/>
              <a:ext cx="180000" cy="180000"/>
            </a:xfrm>
            <a:prstGeom prst="rect">
              <a:avLst/>
            </a:prstGeom>
          </p:spPr>
        </p:pic>
      </p:grpSp>
      <p:grpSp>
        <p:nvGrpSpPr>
          <p:cNvPr id="55" name="Gruppo 54">
            <a:extLst>
              <a:ext uri="{FF2B5EF4-FFF2-40B4-BE49-F238E27FC236}">
                <a16:creationId xmlns:a16="http://schemas.microsoft.com/office/drawing/2014/main" id="{91EDB7AB-59A0-AD19-7CB4-0905095D5C88}"/>
              </a:ext>
            </a:extLst>
          </p:cNvPr>
          <p:cNvGrpSpPr/>
          <p:nvPr/>
        </p:nvGrpSpPr>
        <p:grpSpPr>
          <a:xfrm>
            <a:off x="7751695" y="6335642"/>
            <a:ext cx="236998" cy="236998"/>
            <a:chOff x="5967859" y="6083947"/>
            <a:chExt cx="236998" cy="236998"/>
          </a:xfrm>
        </p:grpSpPr>
        <p:sp>
          <p:nvSpPr>
            <p:cNvPr id="56" name="Ovale 55">
              <a:extLst>
                <a:ext uri="{FF2B5EF4-FFF2-40B4-BE49-F238E27FC236}">
                  <a16:creationId xmlns:a16="http://schemas.microsoft.com/office/drawing/2014/main" id="{53D11DA3-D30E-4AE6-A1CF-339D25D28641}"/>
                </a:ext>
              </a:extLst>
            </p:cNvPr>
            <p:cNvSpPr/>
            <p:nvPr/>
          </p:nvSpPr>
          <p:spPr bwMode="auto">
            <a:xfrm>
              <a:off x="5967859" y="6083947"/>
              <a:ext cx="236998" cy="236998"/>
            </a:xfrm>
            <a:prstGeom prst="ellipse">
              <a:avLst/>
            </a:prstGeom>
            <a:solidFill>
              <a:srgbClr val="007F4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endParaRPr>
            </a:p>
          </p:txBody>
        </p:sp>
        <p:pic>
          <p:nvPicPr>
            <p:cNvPr id="57" name="Picture 12" descr="aereo 1208479 PNG">
              <a:extLst>
                <a:ext uri="{FF2B5EF4-FFF2-40B4-BE49-F238E27FC236}">
                  <a16:creationId xmlns:a16="http://schemas.microsoft.com/office/drawing/2014/main" id="{5689F7F3-2AC2-E6E9-80EA-756AC49880F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990420" y="6113681"/>
              <a:ext cx="191875" cy="18000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58" name="Connettore diritto 57">
            <a:extLst>
              <a:ext uri="{FF2B5EF4-FFF2-40B4-BE49-F238E27FC236}">
                <a16:creationId xmlns:a16="http://schemas.microsoft.com/office/drawing/2014/main" id="{28BA2F23-6416-105D-FC87-496242C3519C}"/>
              </a:ext>
            </a:extLst>
          </p:cNvPr>
          <p:cNvCxnSpPr>
            <a:cxnSpLocks/>
          </p:cNvCxnSpPr>
          <p:nvPr/>
        </p:nvCxnSpPr>
        <p:spPr bwMode="auto">
          <a:xfrm>
            <a:off x="7751695" y="5894551"/>
            <a:ext cx="468000" cy="0"/>
          </a:xfrm>
          <a:prstGeom prst="line">
            <a:avLst/>
          </a:prstGeom>
          <a:noFill/>
          <a:ln w="57150">
            <a:solidFill>
              <a:srgbClr val="C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cxnSp>
      <p:sp>
        <p:nvSpPr>
          <p:cNvPr id="59" name="Segnaposto testo 3">
            <a:extLst>
              <a:ext uri="{FF2B5EF4-FFF2-40B4-BE49-F238E27FC236}">
                <a16:creationId xmlns:a16="http://schemas.microsoft.com/office/drawing/2014/main" id="{BCE6A56B-2ADC-04EB-FB5F-DFCD21CDF91A}"/>
              </a:ext>
            </a:extLst>
          </p:cNvPr>
          <p:cNvSpPr txBox="1">
            <a:spLocks/>
          </p:cNvSpPr>
          <p:nvPr/>
        </p:nvSpPr>
        <p:spPr>
          <a:xfrm>
            <a:off x="8304004" y="5825305"/>
            <a:ext cx="751706" cy="138499"/>
          </a:xfrm>
          <a:prstGeom prst="rect">
            <a:avLst/>
          </a:prstGeom>
        </p:spPr>
        <p:txBody>
          <a:bodyPr wrap="square" lIns="0" tIns="0" rIns="0" bIns="0">
            <a:spAutoFit/>
          </a:bodyPr>
          <a:lstStyle>
            <a:defPPr>
              <a:defRPr lang="it-IT"/>
            </a:defPPr>
            <a:lvl1pPr marL="0" indent="0" algn="just" defTabSz="914400" rtl="0" eaLnBrk="0" fontAlgn="base" latinLnBrk="0" hangingPunct="0">
              <a:spcBef>
                <a:spcPct val="20000"/>
              </a:spcBef>
              <a:spcAft>
                <a:spcPct val="0"/>
              </a:spcAft>
              <a:defRPr sz="1600" b="0" kern="1200">
                <a:solidFill>
                  <a:schemeClr val="tx1"/>
                </a:solidFill>
                <a:latin typeface="+mn-lt"/>
                <a:ea typeface="MS PGothic" pitchFamily="34" charset="-128"/>
                <a:cs typeface="+mn-cs"/>
              </a:defRPr>
            </a:lvl1pPr>
            <a:lvl2pPr marL="457200" indent="0" algn="l" defTabSz="914400" rtl="0" eaLnBrk="0" fontAlgn="base" latinLnBrk="0" hangingPunct="0">
              <a:spcBef>
                <a:spcPct val="20000"/>
              </a:spcBef>
              <a:spcAft>
                <a:spcPct val="0"/>
              </a:spcAft>
              <a:buNone/>
              <a:defRPr sz="2800" kern="1200">
                <a:solidFill>
                  <a:schemeClr val="tx1"/>
                </a:solidFill>
                <a:latin typeface="Arial" charset="0"/>
                <a:ea typeface="MS PGothic" pitchFamily="34" charset="-128"/>
                <a:cs typeface="+mn-cs"/>
              </a:defRPr>
            </a:lvl2pPr>
            <a:lvl3pPr marL="1143000" indent="-228600" algn="l" defTabSz="914400" rtl="0" eaLnBrk="0" fontAlgn="base" latinLnBrk="0" hangingPunct="0">
              <a:spcBef>
                <a:spcPct val="20000"/>
              </a:spcBef>
              <a:spcAft>
                <a:spcPct val="0"/>
              </a:spcAft>
              <a:buChar char="•"/>
              <a:defRPr sz="2400" kern="1200">
                <a:solidFill>
                  <a:schemeClr val="tx1"/>
                </a:solidFill>
                <a:latin typeface="Arial" charset="0"/>
                <a:ea typeface="MS PGothic" pitchFamily="34" charset="-128"/>
                <a:cs typeface="+mn-cs"/>
              </a:defRPr>
            </a:lvl3pPr>
            <a:lvl4pPr marL="1600200" indent="-228600" algn="l" defTabSz="914400" rtl="0" eaLnBrk="0" fontAlgn="base" latinLnBrk="0" hangingPunct="0">
              <a:spcBef>
                <a:spcPct val="20000"/>
              </a:spcBef>
              <a:spcAft>
                <a:spcPct val="0"/>
              </a:spcAft>
              <a:buChar char="–"/>
              <a:defRPr sz="2000" kern="1200">
                <a:solidFill>
                  <a:schemeClr val="tx1"/>
                </a:solidFill>
                <a:latin typeface="Arial" charset="0"/>
                <a:ea typeface="MS PGothic" pitchFamily="34" charset="-128"/>
                <a:cs typeface="+mn-cs"/>
              </a:defRPr>
            </a:lvl4pPr>
            <a:lvl5pPr marL="2057400" indent="-228600" algn="l" defTabSz="914400" rtl="0" eaLnBrk="0" fontAlgn="base" latinLnBrk="0" hangingPunct="0">
              <a:spcBef>
                <a:spcPct val="20000"/>
              </a:spcBef>
              <a:spcAft>
                <a:spcPct val="0"/>
              </a:spcAft>
              <a:buChar char="»"/>
              <a:defRPr sz="2000" kern="1200">
                <a:solidFill>
                  <a:schemeClr val="tx1"/>
                </a:solidFill>
                <a:latin typeface="Arial" charset="0"/>
                <a:ea typeface="MS PGothic" pitchFamily="34" charset="-128"/>
                <a:cs typeface="+mn-cs"/>
              </a:defRPr>
            </a:lvl5pPr>
            <a:lvl6pPr marL="25146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6pPr>
            <a:lvl7pPr marL="29718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7pPr>
            <a:lvl8pPr marL="34290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8pPr>
            <a:lvl9pPr marL="38862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9pPr>
          </a:lstStyle>
          <a:p>
            <a:pPr algn="l"/>
            <a:r>
              <a:rPr lang="it-IT" sz="900" kern="0">
                <a:latin typeface="Montserrat" panose="00000500000000000000" pitchFamily="2" charset="0"/>
              </a:rPr>
              <a:t>Statale</a:t>
            </a:r>
          </a:p>
        </p:txBody>
      </p:sp>
      <p:sp>
        <p:nvSpPr>
          <p:cNvPr id="60" name="Segnaposto testo 3">
            <a:extLst>
              <a:ext uri="{FF2B5EF4-FFF2-40B4-BE49-F238E27FC236}">
                <a16:creationId xmlns:a16="http://schemas.microsoft.com/office/drawing/2014/main" id="{83E3CBE9-7A87-39B0-9B00-450039EE82F4}"/>
              </a:ext>
            </a:extLst>
          </p:cNvPr>
          <p:cNvSpPr txBox="1">
            <a:spLocks/>
          </p:cNvSpPr>
          <p:nvPr/>
        </p:nvSpPr>
        <p:spPr>
          <a:xfrm>
            <a:off x="8298274" y="6090024"/>
            <a:ext cx="1182209" cy="138499"/>
          </a:xfrm>
          <a:prstGeom prst="rect">
            <a:avLst/>
          </a:prstGeom>
        </p:spPr>
        <p:txBody>
          <a:bodyPr wrap="square" lIns="0" tIns="0" rIns="0" bIns="0">
            <a:spAutoFit/>
          </a:bodyPr>
          <a:lstStyle>
            <a:defPPr>
              <a:defRPr lang="it-IT"/>
            </a:defPPr>
            <a:lvl1pPr marL="0" indent="0" algn="just" defTabSz="914400" rtl="0" eaLnBrk="0" fontAlgn="base" latinLnBrk="0" hangingPunct="0">
              <a:spcBef>
                <a:spcPct val="20000"/>
              </a:spcBef>
              <a:spcAft>
                <a:spcPct val="0"/>
              </a:spcAft>
              <a:defRPr sz="1600" b="0" kern="1200">
                <a:solidFill>
                  <a:schemeClr val="tx1"/>
                </a:solidFill>
                <a:latin typeface="+mn-lt"/>
                <a:ea typeface="MS PGothic" pitchFamily="34" charset="-128"/>
                <a:cs typeface="+mn-cs"/>
              </a:defRPr>
            </a:lvl1pPr>
            <a:lvl2pPr marL="457200" indent="0" algn="l" defTabSz="914400" rtl="0" eaLnBrk="0" fontAlgn="base" latinLnBrk="0" hangingPunct="0">
              <a:spcBef>
                <a:spcPct val="20000"/>
              </a:spcBef>
              <a:spcAft>
                <a:spcPct val="0"/>
              </a:spcAft>
              <a:buNone/>
              <a:defRPr sz="2800" kern="1200">
                <a:solidFill>
                  <a:schemeClr val="tx1"/>
                </a:solidFill>
                <a:latin typeface="Arial" charset="0"/>
                <a:ea typeface="MS PGothic" pitchFamily="34" charset="-128"/>
                <a:cs typeface="+mn-cs"/>
              </a:defRPr>
            </a:lvl2pPr>
            <a:lvl3pPr marL="1143000" indent="-228600" algn="l" defTabSz="914400" rtl="0" eaLnBrk="0" fontAlgn="base" latinLnBrk="0" hangingPunct="0">
              <a:spcBef>
                <a:spcPct val="20000"/>
              </a:spcBef>
              <a:spcAft>
                <a:spcPct val="0"/>
              </a:spcAft>
              <a:buChar char="•"/>
              <a:defRPr sz="2400" kern="1200">
                <a:solidFill>
                  <a:schemeClr val="tx1"/>
                </a:solidFill>
                <a:latin typeface="Arial" charset="0"/>
                <a:ea typeface="MS PGothic" pitchFamily="34" charset="-128"/>
                <a:cs typeface="+mn-cs"/>
              </a:defRPr>
            </a:lvl3pPr>
            <a:lvl4pPr marL="1600200" indent="-228600" algn="l" defTabSz="914400" rtl="0" eaLnBrk="0" fontAlgn="base" latinLnBrk="0" hangingPunct="0">
              <a:spcBef>
                <a:spcPct val="20000"/>
              </a:spcBef>
              <a:spcAft>
                <a:spcPct val="0"/>
              </a:spcAft>
              <a:buChar char="–"/>
              <a:defRPr sz="2000" kern="1200">
                <a:solidFill>
                  <a:schemeClr val="tx1"/>
                </a:solidFill>
                <a:latin typeface="Arial" charset="0"/>
                <a:ea typeface="MS PGothic" pitchFamily="34" charset="-128"/>
                <a:cs typeface="+mn-cs"/>
              </a:defRPr>
            </a:lvl4pPr>
            <a:lvl5pPr marL="2057400" indent="-228600" algn="l" defTabSz="914400" rtl="0" eaLnBrk="0" fontAlgn="base" latinLnBrk="0" hangingPunct="0">
              <a:spcBef>
                <a:spcPct val="20000"/>
              </a:spcBef>
              <a:spcAft>
                <a:spcPct val="0"/>
              </a:spcAft>
              <a:buChar char="»"/>
              <a:defRPr sz="2000" kern="1200">
                <a:solidFill>
                  <a:schemeClr val="tx1"/>
                </a:solidFill>
                <a:latin typeface="Arial" charset="0"/>
                <a:ea typeface="MS PGothic" pitchFamily="34" charset="-128"/>
                <a:cs typeface="+mn-cs"/>
              </a:defRPr>
            </a:lvl5pPr>
            <a:lvl6pPr marL="25146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6pPr>
            <a:lvl7pPr marL="29718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7pPr>
            <a:lvl8pPr marL="34290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8pPr>
            <a:lvl9pPr marL="38862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9pPr>
          </a:lstStyle>
          <a:p>
            <a:pPr algn="l"/>
            <a:r>
              <a:rPr lang="it-IT" sz="900" kern="0">
                <a:latin typeface="Montserrat" panose="00000500000000000000" pitchFamily="2" charset="0"/>
              </a:rPr>
              <a:t>Stazione ferroviaria</a:t>
            </a:r>
          </a:p>
        </p:txBody>
      </p:sp>
      <p:sp>
        <p:nvSpPr>
          <p:cNvPr id="61" name="Segnaposto testo 3">
            <a:extLst>
              <a:ext uri="{FF2B5EF4-FFF2-40B4-BE49-F238E27FC236}">
                <a16:creationId xmlns:a16="http://schemas.microsoft.com/office/drawing/2014/main" id="{590918A8-D017-005E-9203-B2E0D9B07150}"/>
              </a:ext>
            </a:extLst>
          </p:cNvPr>
          <p:cNvSpPr txBox="1">
            <a:spLocks/>
          </p:cNvSpPr>
          <p:nvPr/>
        </p:nvSpPr>
        <p:spPr>
          <a:xfrm>
            <a:off x="8298273" y="6384894"/>
            <a:ext cx="1182209" cy="138499"/>
          </a:xfrm>
          <a:prstGeom prst="rect">
            <a:avLst/>
          </a:prstGeom>
        </p:spPr>
        <p:txBody>
          <a:bodyPr wrap="square" lIns="0" tIns="0" rIns="0" bIns="0">
            <a:spAutoFit/>
          </a:bodyPr>
          <a:lstStyle>
            <a:defPPr>
              <a:defRPr lang="it-IT"/>
            </a:defPPr>
            <a:lvl1pPr marL="0" indent="0" algn="just" defTabSz="914400" rtl="0" eaLnBrk="0" fontAlgn="base" latinLnBrk="0" hangingPunct="0">
              <a:spcBef>
                <a:spcPct val="20000"/>
              </a:spcBef>
              <a:spcAft>
                <a:spcPct val="0"/>
              </a:spcAft>
              <a:defRPr sz="1600" b="0" kern="1200">
                <a:solidFill>
                  <a:schemeClr val="tx1"/>
                </a:solidFill>
                <a:latin typeface="+mn-lt"/>
                <a:ea typeface="MS PGothic" pitchFamily="34" charset="-128"/>
                <a:cs typeface="+mn-cs"/>
              </a:defRPr>
            </a:lvl1pPr>
            <a:lvl2pPr marL="457200" indent="0" algn="l" defTabSz="914400" rtl="0" eaLnBrk="0" fontAlgn="base" latinLnBrk="0" hangingPunct="0">
              <a:spcBef>
                <a:spcPct val="20000"/>
              </a:spcBef>
              <a:spcAft>
                <a:spcPct val="0"/>
              </a:spcAft>
              <a:buNone/>
              <a:defRPr sz="2800" kern="1200">
                <a:solidFill>
                  <a:schemeClr val="tx1"/>
                </a:solidFill>
                <a:latin typeface="Arial" charset="0"/>
                <a:ea typeface="MS PGothic" pitchFamily="34" charset="-128"/>
                <a:cs typeface="+mn-cs"/>
              </a:defRPr>
            </a:lvl2pPr>
            <a:lvl3pPr marL="1143000" indent="-228600" algn="l" defTabSz="914400" rtl="0" eaLnBrk="0" fontAlgn="base" latinLnBrk="0" hangingPunct="0">
              <a:spcBef>
                <a:spcPct val="20000"/>
              </a:spcBef>
              <a:spcAft>
                <a:spcPct val="0"/>
              </a:spcAft>
              <a:buChar char="•"/>
              <a:defRPr sz="2400" kern="1200">
                <a:solidFill>
                  <a:schemeClr val="tx1"/>
                </a:solidFill>
                <a:latin typeface="Arial" charset="0"/>
                <a:ea typeface="MS PGothic" pitchFamily="34" charset="-128"/>
                <a:cs typeface="+mn-cs"/>
              </a:defRPr>
            </a:lvl3pPr>
            <a:lvl4pPr marL="1600200" indent="-228600" algn="l" defTabSz="914400" rtl="0" eaLnBrk="0" fontAlgn="base" latinLnBrk="0" hangingPunct="0">
              <a:spcBef>
                <a:spcPct val="20000"/>
              </a:spcBef>
              <a:spcAft>
                <a:spcPct val="0"/>
              </a:spcAft>
              <a:buChar char="–"/>
              <a:defRPr sz="2000" kern="1200">
                <a:solidFill>
                  <a:schemeClr val="tx1"/>
                </a:solidFill>
                <a:latin typeface="Arial" charset="0"/>
                <a:ea typeface="MS PGothic" pitchFamily="34" charset="-128"/>
                <a:cs typeface="+mn-cs"/>
              </a:defRPr>
            </a:lvl4pPr>
            <a:lvl5pPr marL="2057400" indent="-228600" algn="l" defTabSz="914400" rtl="0" eaLnBrk="0" fontAlgn="base" latinLnBrk="0" hangingPunct="0">
              <a:spcBef>
                <a:spcPct val="20000"/>
              </a:spcBef>
              <a:spcAft>
                <a:spcPct val="0"/>
              </a:spcAft>
              <a:buChar char="»"/>
              <a:defRPr sz="2000" kern="1200">
                <a:solidFill>
                  <a:schemeClr val="tx1"/>
                </a:solidFill>
                <a:latin typeface="Arial" charset="0"/>
                <a:ea typeface="MS PGothic" pitchFamily="34" charset="-128"/>
                <a:cs typeface="+mn-cs"/>
              </a:defRPr>
            </a:lvl5pPr>
            <a:lvl6pPr marL="25146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6pPr>
            <a:lvl7pPr marL="29718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7pPr>
            <a:lvl8pPr marL="34290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8pPr>
            <a:lvl9pPr marL="3886200" indent="-228600" algn="l" defTabSz="914400" rtl="0" eaLnBrk="1" fontAlgn="base" latinLnBrk="0" hangingPunct="1">
              <a:spcBef>
                <a:spcPct val="20000"/>
              </a:spcBef>
              <a:spcAft>
                <a:spcPct val="0"/>
              </a:spcAft>
              <a:buChar char="»"/>
              <a:defRPr sz="2000" kern="1200">
                <a:solidFill>
                  <a:schemeClr val="tx1"/>
                </a:solidFill>
                <a:latin typeface="Arial" charset="0"/>
                <a:ea typeface="+mn-ea"/>
                <a:cs typeface="+mn-cs"/>
              </a:defRPr>
            </a:lvl9pPr>
          </a:lstStyle>
          <a:p>
            <a:pPr algn="l"/>
            <a:r>
              <a:rPr lang="it-IT" sz="900" kern="0">
                <a:latin typeface="Montserrat" panose="00000500000000000000" pitchFamily="2" charset="0"/>
              </a:rPr>
              <a:t>Aeroporto</a:t>
            </a:r>
          </a:p>
        </p:txBody>
      </p:sp>
      <p:grpSp>
        <p:nvGrpSpPr>
          <p:cNvPr id="21" name="Gruppo 20">
            <a:extLst>
              <a:ext uri="{FF2B5EF4-FFF2-40B4-BE49-F238E27FC236}">
                <a16:creationId xmlns:a16="http://schemas.microsoft.com/office/drawing/2014/main" id="{5236F9B2-34BC-1B25-35C7-2C87F07E9F53}"/>
              </a:ext>
            </a:extLst>
          </p:cNvPr>
          <p:cNvGrpSpPr/>
          <p:nvPr/>
        </p:nvGrpSpPr>
        <p:grpSpPr>
          <a:xfrm>
            <a:off x="3681458" y="3924081"/>
            <a:ext cx="1160148" cy="351397"/>
            <a:chOff x="5392191" y="4674376"/>
            <a:chExt cx="1225550" cy="394184"/>
          </a:xfrm>
        </p:grpSpPr>
        <p:sp>
          <p:nvSpPr>
            <p:cNvPr id="22" name="Goccia 21">
              <a:extLst>
                <a:ext uri="{FF2B5EF4-FFF2-40B4-BE49-F238E27FC236}">
                  <a16:creationId xmlns:a16="http://schemas.microsoft.com/office/drawing/2014/main" id="{10084A42-6661-B5F1-50D9-856291329FC2}"/>
                </a:ext>
              </a:extLst>
            </p:cNvPr>
            <p:cNvSpPr/>
            <p:nvPr/>
          </p:nvSpPr>
          <p:spPr bwMode="auto">
            <a:xfrm rot="8100000">
              <a:off x="5929405" y="4918627"/>
              <a:ext cx="149933" cy="149933"/>
            </a:xfrm>
            <a:prstGeom prst="teardrop">
              <a:avLst/>
            </a:prstGeom>
            <a:solidFill>
              <a:srgbClr val="007F3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latin typeface="Montserrat" panose="00000500000000000000" pitchFamily="2" charset="0"/>
              </a:endParaRPr>
            </a:p>
          </p:txBody>
        </p:sp>
        <p:sp>
          <p:nvSpPr>
            <p:cNvPr id="25" name="CasellaDiTesto 24">
              <a:extLst>
                <a:ext uri="{FF2B5EF4-FFF2-40B4-BE49-F238E27FC236}">
                  <a16:creationId xmlns:a16="http://schemas.microsoft.com/office/drawing/2014/main" id="{E840D633-4852-C26B-B1F7-F5F40A36A093}"/>
                </a:ext>
              </a:extLst>
            </p:cNvPr>
            <p:cNvSpPr txBox="1"/>
            <p:nvPr/>
          </p:nvSpPr>
          <p:spPr>
            <a:xfrm>
              <a:off x="5392191" y="4674376"/>
              <a:ext cx="1225550" cy="241677"/>
            </a:xfrm>
            <a:prstGeom prst="rect">
              <a:avLst/>
            </a:prstGeom>
            <a:solidFill>
              <a:srgbClr val="FFFFFF">
                <a:alpha val="50196"/>
              </a:srgbClr>
            </a:solidFill>
          </p:spPr>
          <p:txBody>
            <a:bodyPr wrap="square" rtlCol="0">
              <a:spAutoFit/>
            </a:bodyPr>
            <a:lstStyle>
              <a:defPPr>
                <a:defRPr lang="it-IT"/>
              </a:defPPr>
              <a:lvl1pPr indent="0" algn="ctr">
                <a:spcAft>
                  <a:spcPts val="600"/>
                </a:spcAft>
                <a:defRPr sz="900" kern="0"/>
              </a:lvl1pPr>
            </a:lstStyle>
            <a:p>
              <a:r>
                <a:rPr lang="it-IT" sz="800">
                  <a:latin typeface="Montserrat" panose="00000500000000000000" pitchFamily="2" charset="0"/>
                </a:rPr>
                <a:t>Sulmona</a:t>
              </a:r>
            </a:p>
          </p:txBody>
        </p:sp>
      </p:grpSp>
      <p:sp>
        <p:nvSpPr>
          <p:cNvPr id="31" name="Figura a mano libera: forma 30">
            <a:extLst>
              <a:ext uri="{FF2B5EF4-FFF2-40B4-BE49-F238E27FC236}">
                <a16:creationId xmlns:a16="http://schemas.microsoft.com/office/drawing/2014/main" id="{54885096-98D3-E375-524D-2B53C7AB795B}"/>
              </a:ext>
            </a:extLst>
          </p:cNvPr>
          <p:cNvSpPr/>
          <p:nvPr/>
        </p:nvSpPr>
        <p:spPr bwMode="auto">
          <a:xfrm>
            <a:off x="548640" y="1752600"/>
            <a:ext cx="4831688" cy="2789286"/>
          </a:xfrm>
          <a:custGeom>
            <a:avLst/>
            <a:gdLst>
              <a:gd name="connsiteX0" fmla="*/ 0 w 4831688"/>
              <a:gd name="connsiteY0" fmla="*/ 1920240 h 2789286"/>
              <a:gd name="connsiteX1" fmla="*/ 45720 w 4831688"/>
              <a:gd name="connsiteY1" fmla="*/ 1910080 h 2789286"/>
              <a:gd name="connsiteX2" fmla="*/ 60960 w 4831688"/>
              <a:gd name="connsiteY2" fmla="*/ 1905000 h 2789286"/>
              <a:gd name="connsiteX3" fmla="*/ 81280 w 4831688"/>
              <a:gd name="connsiteY3" fmla="*/ 1894840 h 2789286"/>
              <a:gd name="connsiteX4" fmla="*/ 96520 w 4831688"/>
              <a:gd name="connsiteY4" fmla="*/ 1884680 h 2789286"/>
              <a:gd name="connsiteX5" fmla="*/ 162560 w 4831688"/>
              <a:gd name="connsiteY5" fmla="*/ 1869440 h 2789286"/>
              <a:gd name="connsiteX6" fmla="*/ 198120 w 4831688"/>
              <a:gd name="connsiteY6" fmla="*/ 1859280 h 2789286"/>
              <a:gd name="connsiteX7" fmla="*/ 274320 w 4831688"/>
              <a:gd name="connsiteY7" fmla="*/ 1864360 h 2789286"/>
              <a:gd name="connsiteX8" fmla="*/ 289560 w 4831688"/>
              <a:gd name="connsiteY8" fmla="*/ 1874520 h 2789286"/>
              <a:gd name="connsiteX9" fmla="*/ 330200 w 4831688"/>
              <a:gd name="connsiteY9" fmla="*/ 1889760 h 2789286"/>
              <a:gd name="connsiteX10" fmla="*/ 375920 w 4831688"/>
              <a:gd name="connsiteY10" fmla="*/ 1915160 h 2789286"/>
              <a:gd name="connsiteX11" fmla="*/ 411480 w 4831688"/>
              <a:gd name="connsiteY11" fmla="*/ 1930400 h 2789286"/>
              <a:gd name="connsiteX12" fmla="*/ 447040 w 4831688"/>
              <a:gd name="connsiteY12" fmla="*/ 1955800 h 2789286"/>
              <a:gd name="connsiteX13" fmla="*/ 457200 w 4831688"/>
              <a:gd name="connsiteY13" fmla="*/ 1971040 h 2789286"/>
              <a:gd name="connsiteX14" fmla="*/ 472440 w 4831688"/>
              <a:gd name="connsiteY14" fmla="*/ 1996440 h 2789286"/>
              <a:gd name="connsiteX15" fmla="*/ 487680 w 4831688"/>
              <a:gd name="connsiteY15" fmla="*/ 2016760 h 2789286"/>
              <a:gd name="connsiteX16" fmla="*/ 492760 w 4831688"/>
              <a:gd name="connsiteY16" fmla="*/ 2032000 h 2789286"/>
              <a:gd name="connsiteX17" fmla="*/ 548640 w 4831688"/>
              <a:gd name="connsiteY17" fmla="*/ 2092960 h 2789286"/>
              <a:gd name="connsiteX18" fmla="*/ 568960 w 4831688"/>
              <a:gd name="connsiteY18" fmla="*/ 2113280 h 2789286"/>
              <a:gd name="connsiteX19" fmla="*/ 599440 w 4831688"/>
              <a:gd name="connsiteY19" fmla="*/ 2148840 h 2789286"/>
              <a:gd name="connsiteX20" fmla="*/ 609600 w 4831688"/>
              <a:gd name="connsiteY20" fmla="*/ 2169160 h 2789286"/>
              <a:gd name="connsiteX21" fmla="*/ 629920 w 4831688"/>
              <a:gd name="connsiteY21" fmla="*/ 2179320 h 2789286"/>
              <a:gd name="connsiteX22" fmla="*/ 685800 w 4831688"/>
              <a:gd name="connsiteY22" fmla="*/ 2189480 h 2789286"/>
              <a:gd name="connsiteX23" fmla="*/ 762000 w 4831688"/>
              <a:gd name="connsiteY23" fmla="*/ 2209800 h 2789286"/>
              <a:gd name="connsiteX24" fmla="*/ 777240 w 4831688"/>
              <a:gd name="connsiteY24" fmla="*/ 2219960 h 2789286"/>
              <a:gd name="connsiteX25" fmla="*/ 802640 w 4831688"/>
              <a:gd name="connsiteY25" fmla="*/ 2245360 h 2789286"/>
              <a:gd name="connsiteX26" fmla="*/ 838200 w 4831688"/>
              <a:gd name="connsiteY26" fmla="*/ 2265680 h 2789286"/>
              <a:gd name="connsiteX27" fmla="*/ 863600 w 4831688"/>
              <a:gd name="connsiteY27" fmla="*/ 2301240 h 2789286"/>
              <a:gd name="connsiteX28" fmla="*/ 889000 w 4831688"/>
              <a:gd name="connsiteY28" fmla="*/ 2336800 h 2789286"/>
              <a:gd name="connsiteX29" fmla="*/ 909320 w 4831688"/>
              <a:gd name="connsiteY29" fmla="*/ 2357120 h 2789286"/>
              <a:gd name="connsiteX30" fmla="*/ 924560 w 4831688"/>
              <a:gd name="connsiteY30" fmla="*/ 2377440 h 2789286"/>
              <a:gd name="connsiteX31" fmla="*/ 939800 w 4831688"/>
              <a:gd name="connsiteY31" fmla="*/ 2382520 h 2789286"/>
              <a:gd name="connsiteX32" fmla="*/ 960120 w 4831688"/>
              <a:gd name="connsiteY32" fmla="*/ 2392680 h 2789286"/>
              <a:gd name="connsiteX33" fmla="*/ 980440 w 4831688"/>
              <a:gd name="connsiteY33" fmla="*/ 2407920 h 2789286"/>
              <a:gd name="connsiteX34" fmla="*/ 995680 w 4831688"/>
              <a:gd name="connsiteY34" fmla="*/ 2413000 h 2789286"/>
              <a:gd name="connsiteX35" fmla="*/ 1010920 w 4831688"/>
              <a:gd name="connsiteY35" fmla="*/ 2423160 h 2789286"/>
              <a:gd name="connsiteX36" fmla="*/ 1046480 w 4831688"/>
              <a:gd name="connsiteY36" fmla="*/ 2438400 h 2789286"/>
              <a:gd name="connsiteX37" fmla="*/ 1092200 w 4831688"/>
              <a:gd name="connsiteY37" fmla="*/ 2473960 h 2789286"/>
              <a:gd name="connsiteX38" fmla="*/ 1117600 w 4831688"/>
              <a:gd name="connsiteY38" fmla="*/ 2489200 h 2789286"/>
              <a:gd name="connsiteX39" fmla="*/ 1137920 w 4831688"/>
              <a:gd name="connsiteY39" fmla="*/ 2494280 h 2789286"/>
              <a:gd name="connsiteX40" fmla="*/ 1168400 w 4831688"/>
              <a:gd name="connsiteY40" fmla="*/ 2504440 h 2789286"/>
              <a:gd name="connsiteX41" fmla="*/ 1203960 w 4831688"/>
              <a:gd name="connsiteY41" fmla="*/ 2509520 h 2789286"/>
              <a:gd name="connsiteX42" fmla="*/ 1239520 w 4831688"/>
              <a:gd name="connsiteY42" fmla="*/ 2519680 h 2789286"/>
              <a:gd name="connsiteX43" fmla="*/ 1275080 w 4831688"/>
              <a:gd name="connsiteY43" fmla="*/ 2524760 h 2789286"/>
              <a:gd name="connsiteX44" fmla="*/ 1427480 w 4831688"/>
              <a:gd name="connsiteY44" fmla="*/ 2514600 h 2789286"/>
              <a:gd name="connsiteX45" fmla="*/ 1442720 w 4831688"/>
              <a:gd name="connsiteY45" fmla="*/ 2509520 h 2789286"/>
              <a:gd name="connsiteX46" fmla="*/ 1483360 w 4831688"/>
              <a:gd name="connsiteY46" fmla="*/ 2479040 h 2789286"/>
              <a:gd name="connsiteX47" fmla="*/ 1518920 w 4831688"/>
              <a:gd name="connsiteY47" fmla="*/ 2468880 h 2789286"/>
              <a:gd name="connsiteX48" fmla="*/ 1752600 w 4831688"/>
              <a:gd name="connsiteY48" fmla="*/ 2463800 h 2789286"/>
              <a:gd name="connsiteX49" fmla="*/ 1778000 w 4831688"/>
              <a:gd name="connsiteY49" fmla="*/ 2468880 h 2789286"/>
              <a:gd name="connsiteX50" fmla="*/ 1833880 w 4831688"/>
              <a:gd name="connsiteY50" fmla="*/ 2484120 h 2789286"/>
              <a:gd name="connsiteX51" fmla="*/ 1899920 w 4831688"/>
              <a:gd name="connsiteY51" fmla="*/ 2494280 h 2789286"/>
              <a:gd name="connsiteX52" fmla="*/ 2092960 w 4831688"/>
              <a:gd name="connsiteY52" fmla="*/ 2504440 h 2789286"/>
              <a:gd name="connsiteX53" fmla="*/ 2159000 w 4831688"/>
              <a:gd name="connsiteY53" fmla="*/ 2509520 h 2789286"/>
              <a:gd name="connsiteX54" fmla="*/ 2270760 w 4831688"/>
              <a:gd name="connsiteY54" fmla="*/ 2514600 h 2789286"/>
              <a:gd name="connsiteX55" fmla="*/ 2311400 w 4831688"/>
              <a:gd name="connsiteY55" fmla="*/ 2529840 h 2789286"/>
              <a:gd name="connsiteX56" fmla="*/ 2346960 w 4831688"/>
              <a:gd name="connsiteY56" fmla="*/ 2560320 h 2789286"/>
              <a:gd name="connsiteX57" fmla="*/ 2367280 w 4831688"/>
              <a:gd name="connsiteY57" fmla="*/ 2595880 h 2789286"/>
              <a:gd name="connsiteX58" fmla="*/ 2372360 w 4831688"/>
              <a:gd name="connsiteY58" fmla="*/ 2621280 h 2789286"/>
              <a:gd name="connsiteX59" fmla="*/ 2413000 w 4831688"/>
              <a:gd name="connsiteY59" fmla="*/ 2656840 h 2789286"/>
              <a:gd name="connsiteX60" fmla="*/ 2433320 w 4831688"/>
              <a:gd name="connsiteY60" fmla="*/ 2672080 h 2789286"/>
              <a:gd name="connsiteX61" fmla="*/ 2514600 w 4831688"/>
              <a:gd name="connsiteY61" fmla="*/ 2682240 h 2789286"/>
              <a:gd name="connsiteX62" fmla="*/ 2545080 w 4831688"/>
              <a:gd name="connsiteY62" fmla="*/ 2712720 h 2789286"/>
              <a:gd name="connsiteX63" fmla="*/ 2590800 w 4831688"/>
              <a:gd name="connsiteY63" fmla="*/ 2748280 h 2789286"/>
              <a:gd name="connsiteX64" fmla="*/ 2611120 w 4831688"/>
              <a:gd name="connsiteY64" fmla="*/ 2753360 h 2789286"/>
              <a:gd name="connsiteX65" fmla="*/ 2687320 w 4831688"/>
              <a:gd name="connsiteY65" fmla="*/ 2768600 h 2789286"/>
              <a:gd name="connsiteX66" fmla="*/ 2854960 w 4831688"/>
              <a:gd name="connsiteY66" fmla="*/ 2763520 h 2789286"/>
              <a:gd name="connsiteX67" fmla="*/ 2890520 w 4831688"/>
              <a:gd name="connsiteY67" fmla="*/ 2753360 h 2789286"/>
              <a:gd name="connsiteX68" fmla="*/ 2971800 w 4831688"/>
              <a:gd name="connsiteY68" fmla="*/ 2722880 h 2789286"/>
              <a:gd name="connsiteX69" fmla="*/ 3042920 w 4831688"/>
              <a:gd name="connsiteY69" fmla="*/ 2748280 h 2789286"/>
              <a:gd name="connsiteX70" fmla="*/ 3042920 w 4831688"/>
              <a:gd name="connsiteY70" fmla="*/ 2748280 h 2789286"/>
              <a:gd name="connsiteX71" fmla="*/ 3078480 w 4831688"/>
              <a:gd name="connsiteY71" fmla="*/ 2758440 h 2789286"/>
              <a:gd name="connsiteX72" fmla="*/ 3098800 w 4831688"/>
              <a:gd name="connsiteY72" fmla="*/ 2768600 h 2789286"/>
              <a:gd name="connsiteX73" fmla="*/ 3129280 w 4831688"/>
              <a:gd name="connsiteY73" fmla="*/ 2773680 h 2789286"/>
              <a:gd name="connsiteX74" fmla="*/ 3241040 w 4831688"/>
              <a:gd name="connsiteY74" fmla="*/ 2778760 h 2789286"/>
              <a:gd name="connsiteX75" fmla="*/ 3256280 w 4831688"/>
              <a:gd name="connsiteY75" fmla="*/ 2758440 h 2789286"/>
              <a:gd name="connsiteX76" fmla="*/ 3261360 w 4831688"/>
              <a:gd name="connsiteY76" fmla="*/ 2743200 h 2789286"/>
              <a:gd name="connsiteX77" fmla="*/ 3271520 w 4831688"/>
              <a:gd name="connsiteY77" fmla="*/ 2727960 h 2789286"/>
              <a:gd name="connsiteX78" fmla="*/ 3276600 w 4831688"/>
              <a:gd name="connsiteY78" fmla="*/ 2677160 h 2789286"/>
              <a:gd name="connsiteX79" fmla="*/ 3281680 w 4831688"/>
              <a:gd name="connsiteY79" fmla="*/ 2661920 h 2789286"/>
              <a:gd name="connsiteX80" fmla="*/ 3317240 w 4831688"/>
              <a:gd name="connsiteY80" fmla="*/ 2626360 h 2789286"/>
              <a:gd name="connsiteX81" fmla="*/ 3327400 w 4831688"/>
              <a:gd name="connsiteY81" fmla="*/ 2611120 h 2789286"/>
              <a:gd name="connsiteX82" fmla="*/ 3342640 w 4831688"/>
              <a:gd name="connsiteY82" fmla="*/ 2600960 h 2789286"/>
              <a:gd name="connsiteX83" fmla="*/ 3378200 w 4831688"/>
              <a:gd name="connsiteY83" fmla="*/ 2575560 h 2789286"/>
              <a:gd name="connsiteX84" fmla="*/ 3393440 w 4831688"/>
              <a:gd name="connsiteY84" fmla="*/ 2540000 h 2789286"/>
              <a:gd name="connsiteX85" fmla="*/ 3403600 w 4831688"/>
              <a:gd name="connsiteY85" fmla="*/ 2509520 h 2789286"/>
              <a:gd name="connsiteX86" fmla="*/ 3418840 w 4831688"/>
              <a:gd name="connsiteY86" fmla="*/ 2341880 h 2789286"/>
              <a:gd name="connsiteX87" fmla="*/ 3434080 w 4831688"/>
              <a:gd name="connsiteY87" fmla="*/ 2326640 h 2789286"/>
              <a:gd name="connsiteX88" fmla="*/ 3449320 w 4831688"/>
              <a:gd name="connsiteY88" fmla="*/ 2321560 h 2789286"/>
              <a:gd name="connsiteX89" fmla="*/ 3434080 w 4831688"/>
              <a:gd name="connsiteY89" fmla="*/ 2255520 h 2789286"/>
              <a:gd name="connsiteX90" fmla="*/ 3418840 w 4831688"/>
              <a:gd name="connsiteY90" fmla="*/ 2245360 h 2789286"/>
              <a:gd name="connsiteX91" fmla="*/ 3408680 w 4831688"/>
              <a:gd name="connsiteY91" fmla="*/ 2209800 h 2789286"/>
              <a:gd name="connsiteX92" fmla="*/ 3403600 w 4831688"/>
              <a:gd name="connsiteY92" fmla="*/ 2098040 h 2789286"/>
              <a:gd name="connsiteX93" fmla="*/ 3388360 w 4831688"/>
              <a:gd name="connsiteY93" fmla="*/ 2072640 h 2789286"/>
              <a:gd name="connsiteX94" fmla="*/ 3362960 w 4831688"/>
              <a:gd name="connsiteY94" fmla="*/ 2032000 h 2789286"/>
              <a:gd name="connsiteX95" fmla="*/ 3327400 w 4831688"/>
              <a:gd name="connsiteY95" fmla="*/ 2001520 h 2789286"/>
              <a:gd name="connsiteX96" fmla="*/ 3302000 w 4831688"/>
              <a:gd name="connsiteY96" fmla="*/ 1960880 h 2789286"/>
              <a:gd name="connsiteX97" fmla="*/ 3296920 w 4831688"/>
              <a:gd name="connsiteY97" fmla="*/ 1935480 h 2789286"/>
              <a:gd name="connsiteX98" fmla="*/ 3276600 w 4831688"/>
              <a:gd name="connsiteY98" fmla="*/ 1920240 h 2789286"/>
              <a:gd name="connsiteX99" fmla="*/ 3256280 w 4831688"/>
              <a:gd name="connsiteY99" fmla="*/ 1910080 h 2789286"/>
              <a:gd name="connsiteX100" fmla="*/ 3241040 w 4831688"/>
              <a:gd name="connsiteY100" fmla="*/ 1899920 h 2789286"/>
              <a:gd name="connsiteX101" fmla="*/ 3230880 w 4831688"/>
              <a:gd name="connsiteY101" fmla="*/ 1884680 h 2789286"/>
              <a:gd name="connsiteX102" fmla="*/ 3220720 w 4831688"/>
              <a:gd name="connsiteY102" fmla="*/ 1854200 h 2789286"/>
              <a:gd name="connsiteX103" fmla="*/ 3210560 w 4831688"/>
              <a:gd name="connsiteY103" fmla="*/ 1823720 h 2789286"/>
              <a:gd name="connsiteX104" fmla="*/ 3195320 w 4831688"/>
              <a:gd name="connsiteY104" fmla="*/ 1778000 h 2789286"/>
              <a:gd name="connsiteX105" fmla="*/ 3185160 w 4831688"/>
              <a:gd name="connsiteY105" fmla="*/ 1747520 h 2789286"/>
              <a:gd name="connsiteX106" fmla="*/ 3180080 w 4831688"/>
              <a:gd name="connsiteY106" fmla="*/ 1727200 h 2789286"/>
              <a:gd name="connsiteX107" fmla="*/ 3200400 w 4831688"/>
              <a:gd name="connsiteY107" fmla="*/ 1671320 h 2789286"/>
              <a:gd name="connsiteX108" fmla="*/ 3256280 w 4831688"/>
              <a:gd name="connsiteY108" fmla="*/ 1645920 h 2789286"/>
              <a:gd name="connsiteX109" fmla="*/ 3281680 w 4831688"/>
              <a:gd name="connsiteY109" fmla="*/ 1635760 h 2789286"/>
              <a:gd name="connsiteX110" fmla="*/ 3296920 w 4831688"/>
              <a:gd name="connsiteY110" fmla="*/ 1620520 h 2789286"/>
              <a:gd name="connsiteX111" fmla="*/ 3307080 w 4831688"/>
              <a:gd name="connsiteY111" fmla="*/ 1600200 h 2789286"/>
              <a:gd name="connsiteX112" fmla="*/ 3312160 w 4831688"/>
              <a:gd name="connsiteY112" fmla="*/ 1579880 h 2789286"/>
              <a:gd name="connsiteX113" fmla="*/ 3332480 w 4831688"/>
              <a:gd name="connsiteY113" fmla="*/ 1564640 h 2789286"/>
              <a:gd name="connsiteX114" fmla="*/ 3347720 w 4831688"/>
              <a:gd name="connsiteY114" fmla="*/ 1559560 h 2789286"/>
              <a:gd name="connsiteX115" fmla="*/ 3408680 w 4831688"/>
              <a:gd name="connsiteY115" fmla="*/ 1549400 h 2789286"/>
              <a:gd name="connsiteX116" fmla="*/ 3429000 w 4831688"/>
              <a:gd name="connsiteY116" fmla="*/ 1539240 h 2789286"/>
              <a:gd name="connsiteX117" fmla="*/ 3469640 w 4831688"/>
              <a:gd name="connsiteY117" fmla="*/ 1529080 h 2789286"/>
              <a:gd name="connsiteX118" fmla="*/ 3484880 w 4831688"/>
              <a:gd name="connsiteY118" fmla="*/ 1524000 h 2789286"/>
              <a:gd name="connsiteX119" fmla="*/ 3520440 w 4831688"/>
              <a:gd name="connsiteY119" fmla="*/ 1488440 h 2789286"/>
              <a:gd name="connsiteX120" fmla="*/ 3530600 w 4831688"/>
              <a:gd name="connsiteY120" fmla="*/ 1463040 h 2789286"/>
              <a:gd name="connsiteX121" fmla="*/ 3556000 w 4831688"/>
              <a:gd name="connsiteY121" fmla="*/ 1422400 h 2789286"/>
              <a:gd name="connsiteX122" fmla="*/ 3561080 w 4831688"/>
              <a:gd name="connsiteY122" fmla="*/ 1407160 h 2789286"/>
              <a:gd name="connsiteX123" fmla="*/ 3566160 w 4831688"/>
              <a:gd name="connsiteY123" fmla="*/ 1346200 h 2789286"/>
              <a:gd name="connsiteX124" fmla="*/ 3586480 w 4831688"/>
              <a:gd name="connsiteY124" fmla="*/ 1341120 h 2789286"/>
              <a:gd name="connsiteX125" fmla="*/ 3627120 w 4831688"/>
              <a:gd name="connsiteY125" fmla="*/ 1325880 h 2789286"/>
              <a:gd name="connsiteX126" fmla="*/ 3647440 w 4831688"/>
              <a:gd name="connsiteY126" fmla="*/ 1315720 h 2789286"/>
              <a:gd name="connsiteX127" fmla="*/ 3662680 w 4831688"/>
              <a:gd name="connsiteY127" fmla="*/ 1310640 h 2789286"/>
              <a:gd name="connsiteX128" fmla="*/ 3688080 w 4831688"/>
              <a:gd name="connsiteY128" fmla="*/ 1290320 h 2789286"/>
              <a:gd name="connsiteX129" fmla="*/ 3738880 w 4831688"/>
              <a:gd name="connsiteY129" fmla="*/ 1259840 h 2789286"/>
              <a:gd name="connsiteX130" fmla="*/ 3769360 w 4831688"/>
              <a:gd name="connsiteY130" fmla="*/ 1229360 h 2789286"/>
              <a:gd name="connsiteX131" fmla="*/ 3784600 w 4831688"/>
              <a:gd name="connsiteY131" fmla="*/ 1214120 h 2789286"/>
              <a:gd name="connsiteX132" fmla="*/ 3810000 w 4831688"/>
              <a:gd name="connsiteY132" fmla="*/ 1188720 h 2789286"/>
              <a:gd name="connsiteX133" fmla="*/ 3835400 w 4831688"/>
              <a:gd name="connsiteY133" fmla="*/ 1158240 h 2789286"/>
              <a:gd name="connsiteX134" fmla="*/ 3865880 w 4831688"/>
              <a:gd name="connsiteY134" fmla="*/ 1137920 h 2789286"/>
              <a:gd name="connsiteX135" fmla="*/ 3886200 w 4831688"/>
              <a:gd name="connsiteY135" fmla="*/ 1122680 h 2789286"/>
              <a:gd name="connsiteX136" fmla="*/ 3906520 w 4831688"/>
              <a:gd name="connsiteY136" fmla="*/ 1102360 h 2789286"/>
              <a:gd name="connsiteX137" fmla="*/ 3921760 w 4831688"/>
              <a:gd name="connsiteY137" fmla="*/ 1097280 h 2789286"/>
              <a:gd name="connsiteX138" fmla="*/ 3947160 w 4831688"/>
              <a:gd name="connsiteY138" fmla="*/ 1087120 h 2789286"/>
              <a:gd name="connsiteX139" fmla="*/ 3967480 w 4831688"/>
              <a:gd name="connsiteY139" fmla="*/ 1076960 h 2789286"/>
              <a:gd name="connsiteX140" fmla="*/ 3982720 w 4831688"/>
              <a:gd name="connsiteY140" fmla="*/ 1066800 h 2789286"/>
              <a:gd name="connsiteX141" fmla="*/ 4003040 w 4831688"/>
              <a:gd name="connsiteY141" fmla="*/ 1061720 h 2789286"/>
              <a:gd name="connsiteX142" fmla="*/ 4043680 w 4831688"/>
              <a:gd name="connsiteY142" fmla="*/ 1041400 h 2789286"/>
              <a:gd name="connsiteX143" fmla="*/ 4074160 w 4831688"/>
              <a:gd name="connsiteY143" fmla="*/ 1031240 h 2789286"/>
              <a:gd name="connsiteX144" fmla="*/ 4114800 w 4831688"/>
              <a:gd name="connsiteY144" fmla="*/ 1026160 h 2789286"/>
              <a:gd name="connsiteX145" fmla="*/ 4150360 w 4831688"/>
              <a:gd name="connsiteY145" fmla="*/ 1010920 h 2789286"/>
              <a:gd name="connsiteX146" fmla="*/ 4165600 w 4831688"/>
              <a:gd name="connsiteY146" fmla="*/ 995680 h 2789286"/>
              <a:gd name="connsiteX147" fmla="*/ 4180840 w 4831688"/>
              <a:gd name="connsiteY147" fmla="*/ 985520 h 2789286"/>
              <a:gd name="connsiteX148" fmla="*/ 4201160 w 4831688"/>
              <a:gd name="connsiteY148" fmla="*/ 965200 h 2789286"/>
              <a:gd name="connsiteX149" fmla="*/ 4221480 w 4831688"/>
              <a:gd name="connsiteY149" fmla="*/ 949960 h 2789286"/>
              <a:gd name="connsiteX150" fmla="*/ 4251960 w 4831688"/>
              <a:gd name="connsiteY150" fmla="*/ 914400 h 2789286"/>
              <a:gd name="connsiteX151" fmla="*/ 4262120 w 4831688"/>
              <a:gd name="connsiteY151" fmla="*/ 899160 h 2789286"/>
              <a:gd name="connsiteX152" fmla="*/ 4277360 w 4831688"/>
              <a:gd name="connsiteY152" fmla="*/ 863600 h 2789286"/>
              <a:gd name="connsiteX153" fmla="*/ 4292600 w 4831688"/>
              <a:gd name="connsiteY153" fmla="*/ 838200 h 2789286"/>
              <a:gd name="connsiteX154" fmla="*/ 4302760 w 4831688"/>
              <a:gd name="connsiteY154" fmla="*/ 822960 h 2789286"/>
              <a:gd name="connsiteX155" fmla="*/ 4328160 w 4831688"/>
              <a:gd name="connsiteY155" fmla="*/ 802640 h 2789286"/>
              <a:gd name="connsiteX156" fmla="*/ 4348480 w 4831688"/>
              <a:gd name="connsiteY156" fmla="*/ 782320 h 2789286"/>
              <a:gd name="connsiteX157" fmla="*/ 4404360 w 4831688"/>
              <a:gd name="connsiteY157" fmla="*/ 746760 h 2789286"/>
              <a:gd name="connsiteX158" fmla="*/ 4419600 w 4831688"/>
              <a:gd name="connsiteY158" fmla="*/ 726440 h 2789286"/>
              <a:gd name="connsiteX159" fmla="*/ 4485640 w 4831688"/>
              <a:gd name="connsiteY159" fmla="*/ 690880 h 2789286"/>
              <a:gd name="connsiteX160" fmla="*/ 4531360 w 4831688"/>
              <a:gd name="connsiteY160" fmla="*/ 670560 h 2789286"/>
              <a:gd name="connsiteX161" fmla="*/ 4546600 w 4831688"/>
              <a:gd name="connsiteY161" fmla="*/ 660400 h 2789286"/>
              <a:gd name="connsiteX162" fmla="*/ 4572000 w 4831688"/>
              <a:gd name="connsiteY162" fmla="*/ 650240 h 2789286"/>
              <a:gd name="connsiteX163" fmla="*/ 4612640 w 4831688"/>
              <a:gd name="connsiteY163" fmla="*/ 624840 h 2789286"/>
              <a:gd name="connsiteX164" fmla="*/ 4648200 w 4831688"/>
              <a:gd name="connsiteY164" fmla="*/ 594360 h 2789286"/>
              <a:gd name="connsiteX165" fmla="*/ 4653280 w 4831688"/>
              <a:gd name="connsiteY165" fmla="*/ 579120 h 2789286"/>
              <a:gd name="connsiteX166" fmla="*/ 4663440 w 4831688"/>
              <a:gd name="connsiteY166" fmla="*/ 563880 h 2789286"/>
              <a:gd name="connsiteX167" fmla="*/ 4673600 w 4831688"/>
              <a:gd name="connsiteY167" fmla="*/ 477520 h 2789286"/>
              <a:gd name="connsiteX168" fmla="*/ 4688840 w 4831688"/>
              <a:gd name="connsiteY168" fmla="*/ 431800 h 2789286"/>
              <a:gd name="connsiteX169" fmla="*/ 4714240 w 4831688"/>
              <a:gd name="connsiteY169" fmla="*/ 375920 h 2789286"/>
              <a:gd name="connsiteX170" fmla="*/ 4724400 w 4831688"/>
              <a:gd name="connsiteY170" fmla="*/ 335280 h 2789286"/>
              <a:gd name="connsiteX171" fmla="*/ 4734560 w 4831688"/>
              <a:gd name="connsiteY171" fmla="*/ 279400 h 2789286"/>
              <a:gd name="connsiteX172" fmla="*/ 4749800 w 4831688"/>
              <a:gd name="connsiteY172" fmla="*/ 233680 h 2789286"/>
              <a:gd name="connsiteX173" fmla="*/ 4765040 w 4831688"/>
              <a:gd name="connsiteY173" fmla="*/ 213360 h 2789286"/>
              <a:gd name="connsiteX174" fmla="*/ 4775200 w 4831688"/>
              <a:gd name="connsiteY174" fmla="*/ 198120 h 2789286"/>
              <a:gd name="connsiteX175" fmla="*/ 4815840 w 4831688"/>
              <a:gd name="connsiteY175" fmla="*/ 152400 h 2789286"/>
              <a:gd name="connsiteX176" fmla="*/ 4820920 w 4831688"/>
              <a:gd name="connsiteY176" fmla="*/ 121920 h 2789286"/>
              <a:gd name="connsiteX177" fmla="*/ 4831080 w 4831688"/>
              <a:gd name="connsiteY177" fmla="*/ 86360 h 2789286"/>
              <a:gd name="connsiteX178" fmla="*/ 4831080 w 4831688"/>
              <a:gd name="connsiteY178" fmla="*/ 0 h 2789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Lst>
            <a:rect l="l" t="t" r="r" b="b"/>
            <a:pathLst>
              <a:path w="4831688" h="2789286">
                <a:moveTo>
                  <a:pt x="0" y="1920240"/>
                </a:moveTo>
                <a:cubicBezTo>
                  <a:pt x="17459" y="1916748"/>
                  <a:pt x="28980" y="1914863"/>
                  <a:pt x="45720" y="1910080"/>
                </a:cubicBezTo>
                <a:cubicBezTo>
                  <a:pt x="50869" y="1908609"/>
                  <a:pt x="56038" y="1907109"/>
                  <a:pt x="60960" y="1905000"/>
                </a:cubicBezTo>
                <a:cubicBezTo>
                  <a:pt x="67921" y="1902017"/>
                  <a:pt x="74705" y="1898597"/>
                  <a:pt x="81280" y="1894840"/>
                </a:cubicBezTo>
                <a:cubicBezTo>
                  <a:pt x="86581" y="1891811"/>
                  <a:pt x="90941" y="1887160"/>
                  <a:pt x="96520" y="1884680"/>
                </a:cubicBezTo>
                <a:cubicBezTo>
                  <a:pt x="126783" y="1871230"/>
                  <a:pt x="129340" y="1875480"/>
                  <a:pt x="162560" y="1869440"/>
                </a:cubicBezTo>
                <a:cubicBezTo>
                  <a:pt x="176593" y="1866889"/>
                  <a:pt x="185063" y="1863632"/>
                  <a:pt x="198120" y="1859280"/>
                </a:cubicBezTo>
                <a:cubicBezTo>
                  <a:pt x="223520" y="1860973"/>
                  <a:pt x="249210" y="1860175"/>
                  <a:pt x="274320" y="1864360"/>
                </a:cubicBezTo>
                <a:cubicBezTo>
                  <a:pt x="280342" y="1865364"/>
                  <a:pt x="284259" y="1871491"/>
                  <a:pt x="289560" y="1874520"/>
                </a:cubicBezTo>
                <a:cubicBezTo>
                  <a:pt x="310221" y="1886327"/>
                  <a:pt x="307976" y="1884204"/>
                  <a:pt x="330200" y="1889760"/>
                </a:cubicBezTo>
                <a:cubicBezTo>
                  <a:pt x="378031" y="1937591"/>
                  <a:pt x="301329" y="1865433"/>
                  <a:pt x="375920" y="1915160"/>
                </a:cubicBezTo>
                <a:cubicBezTo>
                  <a:pt x="396969" y="1929193"/>
                  <a:pt x="385237" y="1923839"/>
                  <a:pt x="411480" y="1930400"/>
                </a:cubicBezTo>
                <a:cubicBezTo>
                  <a:pt x="420133" y="1936169"/>
                  <a:pt x="440739" y="1949499"/>
                  <a:pt x="447040" y="1955800"/>
                </a:cubicBezTo>
                <a:cubicBezTo>
                  <a:pt x="451357" y="1960117"/>
                  <a:pt x="453964" y="1965863"/>
                  <a:pt x="457200" y="1971040"/>
                </a:cubicBezTo>
                <a:cubicBezTo>
                  <a:pt x="462433" y="1979413"/>
                  <a:pt x="466963" y="1988225"/>
                  <a:pt x="472440" y="1996440"/>
                </a:cubicBezTo>
                <a:cubicBezTo>
                  <a:pt x="477136" y="2003485"/>
                  <a:pt x="482600" y="2009987"/>
                  <a:pt x="487680" y="2016760"/>
                </a:cubicBezTo>
                <a:cubicBezTo>
                  <a:pt x="489373" y="2021840"/>
                  <a:pt x="490103" y="2027351"/>
                  <a:pt x="492760" y="2032000"/>
                </a:cubicBezTo>
                <a:cubicBezTo>
                  <a:pt x="504642" y="2052794"/>
                  <a:pt x="535621" y="2079941"/>
                  <a:pt x="548640" y="2092960"/>
                </a:cubicBezTo>
                <a:cubicBezTo>
                  <a:pt x="555413" y="2099733"/>
                  <a:pt x="564676" y="2104712"/>
                  <a:pt x="568960" y="2113280"/>
                </a:cubicBezTo>
                <a:cubicBezTo>
                  <a:pt x="582906" y="2141173"/>
                  <a:pt x="573062" y="2129056"/>
                  <a:pt x="599440" y="2148840"/>
                </a:cubicBezTo>
                <a:cubicBezTo>
                  <a:pt x="602827" y="2155613"/>
                  <a:pt x="604245" y="2163805"/>
                  <a:pt x="609600" y="2169160"/>
                </a:cubicBezTo>
                <a:cubicBezTo>
                  <a:pt x="614955" y="2174515"/>
                  <a:pt x="622829" y="2176661"/>
                  <a:pt x="629920" y="2179320"/>
                </a:cubicBezTo>
                <a:cubicBezTo>
                  <a:pt x="645941" y="2185328"/>
                  <a:pt x="670622" y="2186802"/>
                  <a:pt x="685800" y="2189480"/>
                </a:cubicBezTo>
                <a:cubicBezTo>
                  <a:pt x="716944" y="2194976"/>
                  <a:pt x="735668" y="2196634"/>
                  <a:pt x="762000" y="2209800"/>
                </a:cubicBezTo>
                <a:cubicBezTo>
                  <a:pt x="767461" y="2212530"/>
                  <a:pt x="772160" y="2216573"/>
                  <a:pt x="777240" y="2219960"/>
                </a:cubicBezTo>
                <a:cubicBezTo>
                  <a:pt x="797723" y="2260926"/>
                  <a:pt x="774610" y="2226673"/>
                  <a:pt x="802640" y="2245360"/>
                </a:cubicBezTo>
                <a:cubicBezTo>
                  <a:pt x="838958" y="2269572"/>
                  <a:pt x="795224" y="2254936"/>
                  <a:pt x="838200" y="2265680"/>
                </a:cubicBezTo>
                <a:cubicBezTo>
                  <a:pt x="862144" y="2301596"/>
                  <a:pt x="832095" y="2257132"/>
                  <a:pt x="863600" y="2301240"/>
                </a:cubicBezTo>
                <a:cubicBezTo>
                  <a:pt x="874137" y="2315991"/>
                  <a:pt x="876087" y="2322043"/>
                  <a:pt x="889000" y="2336800"/>
                </a:cubicBezTo>
                <a:cubicBezTo>
                  <a:pt x="895308" y="2344009"/>
                  <a:pt x="903012" y="2349911"/>
                  <a:pt x="909320" y="2357120"/>
                </a:cubicBezTo>
                <a:cubicBezTo>
                  <a:pt x="914895" y="2363492"/>
                  <a:pt x="918056" y="2372020"/>
                  <a:pt x="924560" y="2377440"/>
                </a:cubicBezTo>
                <a:cubicBezTo>
                  <a:pt x="928674" y="2380868"/>
                  <a:pt x="934878" y="2380411"/>
                  <a:pt x="939800" y="2382520"/>
                </a:cubicBezTo>
                <a:cubicBezTo>
                  <a:pt x="946761" y="2385503"/>
                  <a:pt x="953698" y="2388666"/>
                  <a:pt x="960120" y="2392680"/>
                </a:cubicBezTo>
                <a:cubicBezTo>
                  <a:pt x="967300" y="2397167"/>
                  <a:pt x="973089" y="2403719"/>
                  <a:pt x="980440" y="2407920"/>
                </a:cubicBezTo>
                <a:cubicBezTo>
                  <a:pt x="985089" y="2410577"/>
                  <a:pt x="990891" y="2410605"/>
                  <a:pt x="995680" y="2413000"/>
                </a:cubicBezTo>
                <a:cubicBezTo>
                  <a:pt x="1001141" y="2415730"/>
                  <a:pt x="1005619" y="2420131"/>
                  <a:pt x="1010920" y="2423160"/>
                </a:cubicBezTo>
                <a:cubicBezTo>
                  <a:pt x="1028497" y="2433204"/>
                  <a:pt x="1029382" y="2432701"/>
                  <a:pt x="1046480" y="2438400"/>
                </a:cubicBezTo>
                <a:cubicBezTo>
                  <a:pt x="1068567" y="2460487"/>
                  <a:pt x="1058781" y="2452693"/>
                  <a:pt x="1092200" y="2473960"/>
                </a:cubicBezTo>
                <a:cubicBezTo>
                  <a:pt x="1100530" y="2479261"/>
                  <a:pt x="1108021" y="2486805"/>
                  <a:pt x="1117600" y="2489200"/>
                </a:cubicBezTo>
                <a:cubicBezTo>
                  <a:pt x="1124373" y="2490893"/>
                  <a:pt x="1131233" y="2492274"/>
                  <a:pt x="1137920" y="2494280"/>
                </a:cubicBezTo>
                <a:cubicBezTo>
                  <a:pt x="1148178" y="2497357"/>
                  <a:pt x="1157965" y="2502032"/>
                  <a:pt x="1168400" y="2504440"/>
                </a:cubicBezTo>
                <a:cubicBezTo>
                  <a:pt x="1180067" y="2507132"/>
                  <a:pt x="1192107" y="2507827"/>
                  <a:pt x="1203960" y="2509520"/>
                </a:cubicBezTo>
                <a:cubicBezTo>
                  <a:pt x="1217017" y="2513872"/>
                  <a:pt x="1225487" y="2517129"/>
                  <a:pt x="1239520" y="2519680"/>
                </a:cubicBezTo>
                <a:cubicBezTo>
                  <a:pt x="1251301" y="2521822"/>
                  <a:pt x="1263227" y="2523067"/>
                  <a:pt x="1275080" y="2524760"/>
                </a:cubicBezTo>
                <a:cubicBezTo>
                  <a:pt x="1321505" y="2522826"/>
                  <a:pt x="1378602" y="2525462"/>
                  <a:pt x="1427480" y="2514600"/>
                </a:cubicBezTo>
                <a:cubicBezTo>
                  <a:pt x="1432707" y="2513438"/>
                  <a:pt x="1437640" y="2511213"/>
                  <a:pt x="1442720" y="2509520"/>
                </a:cubicBezTo>
                <a:cubicBezTo>
                  <a:pt x="1444163" y="2508365"/>
                  <a:pt x="1475273" y="2482275"/>
                  <a:pt x="1483360" y="2479040"/>
                </a:cubicBezTo>
                <a:cubicBezTo>
                  <a:pt x="1494806" y="2474462"/>
                  <a:pt x="1507067" y="2472267"/>
                  <a:pt x="1518920" y="2468880"/>
                </a:cubicBezTo>
                <a:cubicBezTo>
                  <a:pt x="1594271" y="2418646"/>
                  <a:pt x="1533893" y="2454687"/>
                  <a:pt x="1752600" y="2463800"/>
                </a:cubicBezTo>
                <a:cubicBezTo>
                  <a:pt x="1761227" y="2464159"/>
                  <a:pt x="1769571" y="2467007"/>
                  <a:pt x="1778000" y="2468880"/>
                </a:cubicBezTo>
                <a:cubicBezTo>
                  <a:pt x="1798682" y="2473476"/>
                  <a:pt x="1812084" y="2478176"/>
                  <a:pt x="1833880" y="2484120"/>
                </a:cubicBezTo>
                <a:cubicBezTo>
                  <a:pt x="1859820" y="2491195"/>
                  <a:pt x="1867590" y="2492216"/>
                  <a:pt x="1899920" y="2494280"/>
                </a:cubicBezTo>
                <a:cubicBezTo>
                  <a:pt x="1964225" y="2498385"/>
                  <a:pt x="2028635" y="2500656"/>
                  <a:pt x="2092960" y="2504440"/>
                </a:cubicBezTo>
                <a:cubicBezTo>
                  <a:pt x="2115000" y="2505736"/>
                  <a:pt x="2136958" y="2508260"/>
                  <a:pt x="2159000" y="2509520"/>
                </a:cubicBezTo>
                <a:cubicBezTo>
                  <a:pt x="2196231" y="2511647"/>
                  <a:pt x="2233507" y="2512907"/>
                  <a:pt x="2270760" y="2514600"/>
                </a:cubicBezTo>
                <a:cubicBezTo>
                  <a:pt x="2317597" y="2545825"/>
                  <a:pt x="2245488" y="2500546"/>
                  <a:pt x="2311400" y="2529840"/>
                </a:cubicBezTo>
                <a:cubicBezTo>
                  <a:pt x="2323130" y="2535053"/>
                  <a:pt x="2337899" y="2551259"/>
                  <a:pt x="2346960" y="2560320"/>
                </a:cubicBezTo>
                <a:cubicBezTo>
                  <a:pt x="2368981" y="2626384"/>
                  <a:pt x="2326274" y="2503616"/>
                  <a:pt x="2367280" y="2595880"/>
                </a:cubicBezTo>
                <a:cubicBezTo>
                  <a:pt x="2370787" y="2603770"/>
                  <a:pt x="2368853" y="2613390"/>
                  <a:pt x="2372360" y="2621280"/>
                </a:cubicBezTo>
                <a:cubicBezTo>
                  <a:pt x="2382450" y="2643984"/>
                  <a:pt x="2393254" y="2643676"/>
                  <a:pt x="2413000" y="2656840"/>
                </a:cubicBezTo>
                <a:cubicBezTo>
                  <a:pt x="2420045" y="2661536"/>
                  <a:pt x="2425106" y="2670027"/>
                  <a:pt x="2433320" y="2672080"/>
                </a:cubicBezTo>
                <a:cubicBezTo>
                  <a:pt x="2459809" y="2678702"/>
                  <a:pt x="2487507" y="2678853"/>
                  <a:pt x="2514600" y="2682240"/>
                </a:cubicBezTo>
                <a:cubicBezTo>
                  <a:pt x="2532486" y="2709068"/>
                  <a:pt x="2515675" y="2687516"/>
                  <a:pt x="2545080" y="2712720"/>
                </a:cubicBezTo>
                <a:cubicBezTo>
                  <a:pt x="2568494" y="2732789"/>
                  <a:pt x="2555125" y="2730442"/>
                  <a:pt x="2590800" y="2748280"/>
                </a:cubicBezTo>
                <a:cubicBezTo>
                  <a:pt x="2597045" y="2751402"/>
                  <a:pt x="2604258" y="2752073"/>
                  <a:pt x="2611120" y="2753360"/>
                </a:cubicBezTo>
                <a:cubicBezTo>
                  <a:pt x="2686825" y="2767555"/>
                  <a:pt x="2650077" y="2756186"/>
                  <a:pt x="2687320" y="2768600"/>
                </a:cubicBezTo>
                <a:cubicBezTo>
                  <a:pt x="2743200" y="2766907"/>
                  <a:pt x="2799136" y="2766538"/>
                  <a:pt x="2854960" y="2763520"/>
                </a:cubicBezTo>
                <a:cubicBezTo>
                  <a:pt x="2860928" y="2763197"/>
                  <a:pt x="2883648" y="2756003"/>
                  <a:pt x="2890520" y="2753360"/>
                </a:cubicBezTo>
                <a:cubicBezTo>
                  <a:pt x="2969487" y="2722988"/>
                  <a:pt x="2913317" y="2742374"/>
                  <a:pt x="2971800" y="2722880"/>
                </a:cubicBezTo>
                <a:cubicBezTo>
                  <a:pt x="3017220" y="2730450"/>
                  <a:pt x="2993067" y="2723354"/>
                  <a:pt x="3042920" y="2748280"/>
                </a:cubicBezTo>
                <a:lnTo>
                  <a:pt x="3042920" y="2748280"/>
                </a:lnTo>
                <a:cubicBezTo>
                  <a:pt x="3054773" y="2751667"/>
                  <a:pt x="3066895" y="2754227"/>
                  <a:pt x="3078480" y="2758440"/>
                </a:cubicBezTo>
                <a:cubicBezTo>
                  <a:pt x="3085597" y="2761028"/>
                  <a:pt x="3091547" y="2766424"/>
                  <a:pt x="3098800" y="2768600"/>
                </a:cubicBezTo>
                <a:cubicBezTo>
                  <a:pt x="3108666" y="2771560"/>
                  <a:pt x="3119120" y="2771987"/>
                  <a:pt x="3129280" y="2773680"/>
                </a:cubicBezTo>
                <a:cubicBezTo>
                  <a:pt x="3172575" y="2790998"/>
                  <a:pt x="3173654" y="2795606"/>
                  <a:pt x="3241040" y="2778760"/>
                </a:cubicBezTo>
                <a:cubicBezTo>
                  <a:pt x="3249254" y="2776707"/>
                  <a:pt x="3251200" y="2765213"/>
                  <a:pt x="3256280" y="2758440"/>
                </a:cubicBezTo>
                <a:cubicBezTo>
                  <a:pt x="3257973" y="2753360"/>
                  <a:pt x="3258965" y="2747989"/>
                  <a:pt x="3261360" y="2743200"/>
                </a:cubicBezTo>
                <a:cubicBezTo>
                  <a:pt x="3264090" y="2737739"/>
                  <a:pt x="3270147" y="2733909"/>
                  <a:pt x="3271520" y="2727960"/>
                </a:cubicBezTo>
                <a:cubicBezTo>
                  <a:pt x="3275347" y="2711378"/>
                  <a:pt x="3274012" y="2693980"/>
                  <a:pt x="3276600" y="2677160"/>
                </a:cubicBezTo>
                <a:cubicBezTo>
                  <a:pt x="3277414" y="2671867"/>
                  <a:pt x="3278335" y="2666101"/>
                  <a:pt x="3281680" y="2661920"/>
                </a:cubicBezTo>
                <a:cubicBezTo>
                  <a:pt x="3292152" y="2648830"/>
                  <a:pt x="3307941" y="2640308"/>
                  <a:pt x="3317240" y="2626360"/>
                </a:cubicBezTo>
                <a:cubicBezTo>
                  <a:pt x="3320627" y="2621280"/>
                  <a:pt x="3323083" y="2615437"/>
                  <a:pt x="3327400" y="2611120"/>
                </a:cubicBezTo>
                <a:cubicBezTo>
                  <a:pt x="3331717" y="2606803"/>
                  <a:pt x="3337672" y="2604509"/>
                  <a:pt x="3342640" y="2600960"/>
                </a:cubicBezTo>
                <a:cubicBezTo>
                  <a:pt x="3386748" y="2569455"/>
                  <a:pt x="3342284" y="2599504"/>
                  <a:pt x="3378200" y="2575560"/>
                </a:cubicBezTo>
                <a:cubicBezTo>
                  <a:pt x="3383280" y="2563707"/>
                  <a:pt x="3388811" y="2552036"/>
                  <a:pt x="3393440" y="2540000"/>
                </a:cubicBezTo>
                <a:cubicBezTo>
                  <a:pt x="3397285" y="2530004"/>
                  <a:pt x="3403600" y="2509520"/>
                  <a:pt x="3403600" y="2509520"/>
                </a:cubicBezTo>
                <a:cubicBezTo>
                  <a:pt x="3405557" y="2450801"/>
                  <a:pt x="3380885" y="2387426"/>
                  <a:pt x="3418840" y="2341880"/>
                </a:cubicBezTo>
                <a:cubicBezTo>
                  <a:pt x="3423439" y="2336361"/>
                  <a:pt x="3428102" y="2330625"/>
                  <a:pt x="3434080" y="2326640"/>
                </a:cubicBezTo>
                <a:cubicBezTo>
                  <a:pt x="3438535" y="2323670"/>
                  <a:pt x="3444240" y="2323253"/>
                  <a:pt x="3449320" y="2321560"/>
                </a:cubicBezTo>
                <a:cubicBezTo>
                  <a:pt x="3446668" y="2295036"/>
                  <a:pt x="3452591" y="2274031"/>
                  <a:pt x="3434080" y="2255520"/>
                </a:cubicBezTo>
                <a:cubicBezTo>
                  <a:pt x="3429763" y="2251203"/>
                  <a:pt x="3423920" y="2248747"/>
                  <a:pt x="3418840" y="2245360"/>
                </a:cubicBezTo>
                <a:cubicBezTo>
                  <a:pt x="3415955" y="2236706"/>
                  <a:pt x="3409318" y="2218092"/>
                  <a:pt x="3408680" y="2209800"/>
                </a:cubicBezTo>
                <a:cubicBezTo>
                  <a:pt x="3405820" y="2172618"/>
                  <a:pt x="3409065" y="2134929"/>
                  <a:pt x="3403600" y="2098040"/>
                </a:cubicBezTo>
                <a:cubicBezTo>
                  <a:pt x="3402153" y="2088273"/>
                  <a:pt x="3393155" y="2081271"/>
                  <a:pt x="3388360" y="2072640"/>
                </a:cubicBezTo>
                <a:cubicBezTo>
                  <a:pt x="3378300" y="2054532"/>
                  <a:pt x="3378399" y="2047439"/>
                  <a:pt x="3362960" y="2032000"/>
                </a:cubicBezTo>
                <a:cubicBezTo>
                  <a:pt x="3309033" y="1978073"/>
                  <a:pt x="3400230" y="2086489"/>
                  <a:pt x="3327400" y="2001520"/>
                </a:cubicBezTo>
                <a:cubicBezTo>
                  <a:pt x="3322188" y="1995439"/>
                  <a:pt x="3303522" y="1963417"/>
                  <a:pt x="3302000" y="1960880"/>
                </a:cubicBezTo>
                <a:cubicBezTo>
                  <a:pt x="3300307" y="1952413"/>
                  <a:pt x="3301496" y="1942802"/>
                  <a:pt x="3296920" y="1935480"/>
                </a:cubicBezTo>
                <a:cubicBezTo>
                  <a:pt x="3292433" y="1928300"/>
                  <a:pt x="3283780" y="1924727"/>
                  <a:pt x="3276600" y="1920240"/>
                </a:cubicBezTo>
                <a:cubicBezTo>
                  <a:pt x="3270178" y="1916226"/>
                  <a:pt x="3262855" y="1913837"/>
                  <a:pt x="3256280" y="1910080"/>
                </a:cubicBezTo>
                <a:cubicBezTo>
                  <a:pt x="3250979" y="1907051"/>
                  <a:pt x="3246120" y="1903307"/>
                  <a:pt x="3241040" y="1899920"/>
                </a:cubicBezTo>
                <a:cubicBezTo>
                  <a:pt x="3237653" y="1894840"/>
                  <a:pt x="3233360" y="1890259"/>
                  <a:pt x="3230880" y="1884680"/>
                </a:cubicBezTo>
                <a:cubicBezTo>
                  <a:pt x="3226530" y="1874893"/>
                  <a:pt x="3224107" y="1864360"/>
                  <a:pt x="3220720" y="1854200"/>
                </a:cubicBezTo>
                <a:lnTo>
                  <a:pt x="3210560" y="1823720"/>
                </a:lnTo>
                <a:lnTo>
                  <a:pt x="3195320" y="1778000"/>
                </a:lnTo>
                <a:cubicBezTo>
                  <a:pt x="3191933" y="1767840"/>
                  <a:pt x="3187757" y="1757910"/>
                  <a:pt x="3185160" y="1747520"/>
                </a:cubicBezTo>
                <a:lnTo>
                  <a:pt x="3180080" y="1727200"/>
                </a:lnTo>
                <a:cubicBezTo>
                  <a:pt x="3183208" y="1716251"/>
                  <a:pt x="3190324" y="1683075"/>
                  <a:pt x="3200400" y="1671320"/>
                </a:cubicBezTo>
                <a:cubicBezTo>
                  <a:pt x="3217206" y="1651713"/>
                  <a:pt x="3232055" y="1653995"/>
                  <a:pt x="3256280" y="1645920"/>
                </a:cubicBezTo>
                <a:cubicBezTo>
                  <a:pt x="3264931" y="1643036"/>
                  <a:pt x="3273213" y="1639147"/>
                  <a:pt x="3281680" y="1635760"/>
                </a:cubicBezTo>
                <a:cubicBezTo>
                  <a:pt x="3286760" y="1630680"/>
                  <a:pt x="3292744" y="1626366"/>
                  <a:pt x="3296920" y="1620520"/>
                </a:cubicBezTo>
                <a:cubicBezTo>
                  <a:pt x="3301322" y="1614358"/>
                  <a:pt x="3304421" y="1607291"/>
                  <a:pt x="3307080" y="1600200"/>
                </a:cubicBezTo>
                <a:cubicBezTo>
                  <a:pt x="3309531" y="1593663"/>
                  <a:pt x="3308102" y="1585561"/>
                  <a:pt x="3312160" y="1579880"/>
                </a:cubicBezTo>
                <a:cubicBezTo>
                  <a:pt x="3317081" y="1572990"/>
                  <a:pt x="3325129" y="1568841"/>
                  <a:pt x="3332480" y="1564640"/>
                </a:cubicBezTo>
                <a:cubicBezTo>
                  <a:pt x="3337129" y="1561983"/>
                  <a:pt x="3342469" y="1560610"/>
                  <a:pt x="3347720" y="1559560"/>
                </a:cubicBezTo>
                <a:cubicBezTo>
                  <a:pt x="3367920" y="1555520"/>
                  <a:pt x="3408680" y="1549400"/>
                  <a:pt x="3408680" y="1549400"/>
                </a:cubicBezTo>
                <a:cubicBezTo>
                  <a:pt x="3415453" y="1546013"/>
                  <a:pt x="3421816" y="1541635"/>
                  <a:pt x="3429000" y="1539240"/>
                </a:cubicBezTo>
                <a:cubicBezTo>
                  <a:pt x="3442247" y="1534824"/>
                  <a:pt x="3456393" y="1533496"/>
                  <a:pt x="3469640" y="1529080"/>
                </a:cubicBezTo>
                <a:lnTo>
                  <a:pt x="3484880" y="1524000"/>
                </a:lnTo>
                <a:cubicBezTo>
                  <a:pt x="3502942" y="1510453"/>
                  <a:pt x="3509151" y="1508760"/>
                  <a:pt x="3520440" y="1488440"/>
                </a:cubicBezTo>
                <a:cubicBezTo>
                  <a:pt x="3524869" y="1480469"/>
                  <a:pt x="3526896" y="1471373"/>
                  <a:pt x="3530600" y="1463040"/>
                </a:cubicBezTo>
                <a:cubicBezTo>
                  <a:pt x="3540743" y="1440219"/>
                  <a:pt x="3540469" y="1443108"/>
                  <a:pt x="3556000" y="1422400"/>
                </a:cubicBezTo>
                <a:cubicBezTo>
                  <a:pt x="3557693" y="1417320"/>
                  <a:pt x="3560372" y="1412468"/>
                  <a:pt x="3561080" y="1407160"/>
                </a:cubicBezTo>
                <a:cubicBezTo>
                  <a:pt x="3563775" y="1386948"/>
                  <a:pt x="3558840" y="1365231"/>
                  <a:pt x="3566160" y="1346200"/>
                </a:cubicBezTo>
                <a:cubicBezTo>
                  <a:pt x="3568666" y="1339684"/>
                  <a:pt x="3579767" y="1343038"/>
                  <a:pt x="3586480" y="1341120"/>
                </a:cubicBezTo>
                <a:cubicBezTo>
                  <a:pt x="3598210" y="1337769"/>
                  <a:pt x="3617458" y="1330174"/>
                  <a:pt x="3627120" y="1325880"/>
                </a:cubicBezTo>
                <a:cubicBezTo>
                  <a:pt x="3634040" y="1322804"/>
                  <a:pt x="3640479" y="1318703"/>
                  <a:pt x="3647440" y="1315720"/>
                </a:cubicBezTo>
                <a:cubicBezTo>
                  <a:pt x="3652362" y="1313611"/>
                  <a:pt x="3657600" y="1312333"/>
                  <a:pt x="3662680" y="1310640"/>
                </a:cubicBezTo>
                <a:cubicBezTo>
                  <a:pt x="3671147" y="1303867"/>
                  <a:pt x="3679058" y="1296334"/>
                  <a:pt x="3688080" y="1290320"/>
                </a:cubicBezTo>
                <a:cubicBezTo>
                  <a:pt x="3712132" y="1274285"/>
                  <a:pt x="3713692" y="1285028"/>
                  <a:pt x="3738880" y="1259840"/>
                </a:cubicBezTo>
                <a:lnTo>
                  <a:pt x="3769360" y="1229360"/>
                </a:lnTo>
                <a:cubicBezTo>
                  <a:pt x="3774440" y="1224280"/>
                  <a:pt x="3780615" y="1220098"/>
                  <a:pt x="3784600" y="1214120"/>
                </a:cubicBezTo>
                <a:cubicBezTo>
                  <a:pt x="3798147" y="1193800"/>
                  <a:pt x="3789680" y="1202267"/>
                  <a:pt x="3810000" y="1188720"/>
                </a:cubicBezTo>
                <a:cubicBezTo>
                  <a:pt x="3818535" y="1163114"/>
                  <a:pt x="3809566" y="1180383"/>
                  <a:pt x="3835400" y="1158240"/>
                </a:cubicBezTo>
                <a:cubicBezTo>
                  <a:pt x="3859615" y="1137484"/>
                  <a:pt x="3839957" y="1146561"/>
                  <a:pt x="3865880" y="1137920"/>
                </a:cubicBezTo>
                <a:cubicBezTo>
                  <a:pt x="3872653" y="1132840"/>
                  <a:pt x="3879828" y="1128255"/>
                  <a:pt x="3886200" y="1122680"/>
                </a:cubicBezTo>
                <a:cubicBezTo>
                  <a:pt x="3893409" y="1116372"/>
                  <a:pt x="3898725" y="1107928"/>
                  <a:pt x="3906520" y="1102360"/>
                </a:cubicBezTo>
                <a:cubicBezTo>
                  <a:pt x="3910877" y="1099248"/>
                  <a:pt x="3916746" y="1099160"/>
                  <a:pt x="3921760" y="1097280"/>
                </a:cubicBezTo>
                <a:cubicBezTo>
                  <a:pt x="3930298" y="1094078"/>
                  <a:pt x="3938827" y="1090824"/>
                  <a:pt x="3947160" y="1087120"/>
                </a:cubicBezTo>
                <a:cubicBezTo>
                  <a:pt x="3954080" y="1084044"/>
                  <a:pt x="3960905" y="1080717"/>
                  <a:pt x="3967480" y="1076960"/>
                </a:cubicBezTo>
                <a:cubicBezTo>
                  <a:pt x="3972781" y="1073931"/>
                  <a:pt x="3977108" y="1069205"/>
                  <a:pt x="3982720" y="1066800"/>
                </a:cubicBezTo>
                <a:cubicBezTo>
                  <a:pt x="3989137" y="1064050"/>
                  <a:pt x="3996267" y="1063413"/>
                  <a:pt x="4003040" y="1061720"/>
                </a:cubicBezTo>
                <a:cubicBezTo>
                  <a:pt x="4023371" y="1048166"/>
                  <a:pt x="4016340" y="1051342"/>
                  <a:pt x="4043680" y="1041400"/>
                </a:cubicBezTo>
                <a:cubicBezTo>
                  <a:pt x="4053745" y="1037740"/>
                  <a:pt x="4063688" y="1033484"/>
                  <a:pt x="4074160" y="1031240"/>
                </a:cubicBezTo>
                <a:cubicBezTo>
                  <a:pt x="4087509" y="1028379"/>
                  <a:pt x="4101253" y="1027853"/>
                  <a:pt x="4114800" y="1026160"/>
                </a:cubicBezTo>
                <a:cubicBezTo>
                  <a:pt x="4127237" y="1022014"/>
                  <a:pt x="4139375" y="1018767"/>
                  <a:pt x="4150360" y="1010920"/>
                </a:cubicBezTo>
                <a:cubicBezTo>
                  <a:pt x="4156206" y="1006744"/>
                  <a:pt x="4160081" y="1000279"/>
                  <a:pt x="4165600" y="995680"/>
                </a:cubicBezTo>
                <a:cubicBezTo>
                  <a:pt x="4170290" y="991771"/>
                  <a:pt x="4176204" y="989493"/>
                  <a:pt x="4180840" y="985520"/>
                </a:cubicBezTo>
                <a:cubicBezTo>
                  <a:pt x="4188113" y="979286"/>
                  <a:pt x="4193951" y="971508"/>
                  <a:pt x="4201160" y="965200"/>
                </a:cubicBezTo>
                <a:cubicBezTo>
                  <a:pt x="4207532" y="959625"/>
                  <a:pt x="4215052" y="955470"/>
                  <a:pt x="4221480" y="949960"/>
                </a:cubicBezTo>
                <a:cubicBezTo>
                  <a:pt x="4235084" y="938300"/>
                  <a:pt x="4241394" y="929193"/>
                  <a:pt x="4251960" y="914400"/>
                </a:cubicBezTo>
                <a:cubicBezTo>
                  <a:pt x="4255509" y="909432"/>
                  <a:pt x="4259091" y="904461"/>
                  <a:pt x="4262120" y="899160"/>
                </a:cubicBezTo>
                <a:cubicBezTo>
                  <a:pt x="4304403" y="825164"/>
                  <a:pt x="4248864" y="920592"/>
                  <a:pt x="4277360" y="863600"/>
                </a:cubicBezTo>
                <a:cubicBezTo>
                  <a:pt x="4281776" y="854769"/>
                  <a:pt x="4287367" y="846573"/>
                  <a:pt x="4292600" y="838200"/>
                </a:cubicBezTo>
                <a:cubicBezTo>
                  <a:pt x="4295836" y="833023"/>
                  <a:pt x="4298443" y="827277"/>
                  <a:pt x="4302760" y="822960"/>
                </a:cubicBezTo>
                <a:cubicBezTo>
                  <a:pt x="4310427" y="815293"/>
                  <a:pt x="4320056" y="809843"/>
                  <a:pt x="4328160" y="802640"/>
                </a:cubicBezTo>
                <a:cubicBezTo>
                  <a:pt x="4335319" y="796276"/>
                  <a:pt x="4341271" y="788628"/>
                  <a:pt x="4348480" y="782320"/>
                </a:cubicBezTo>
                <a:cubicBezTo>
                  <a:pt x="4366857" y="766240"/>
                  <a:pt x="4382192" y="759428"/>
                  <a:pt x="4404360" y="746760"/>
                </a:cubicBezTo>
                <a:cubicBezTo>
                  <a:pt x="4409440" y="739987"/>
                  <a:pt x="4412889" y="731602"/>
                  <a:pt x="4419600" y="726440"/>
                </a:cubicBezTo>
                <a:cubicBezTo>
                  <a:pt x="4517735" y="650952"/>
                  <a:pt x="4440076" y="713662"/>
                  <a:pt x="4485640" y="690880"/>
                </a:cubicBezTo>
                <a:cubicBezTo>
                  <a:pt x="4529582" y="668909"/>
                  <a:pt x="4492584" y="680254"/>
                  <a:pt x="4531360" y="670560"/>
                </a:cubicBezTo>
                <a:cubicBezTo>
                  <a:pt x="4536440" y="667173"/>
                  <a:pt x="4541139" y="663130"/>
                  <a:pt x="4546600" y="660400"/>
                </a:cubicBezTo>
                <a:cubicBezTo>
                  <a:pt x="4554756" y="656322"/>
                  <a:pt x="4564181" y="654932"/>
                  <a:pt x="4572000" y="650240"/>
                </a:cubicBezTo>
                <a:cubicBezTo>
                  <a:pt x="4623767" y="619180"/>
                  <a:pt x="4576157" y="637001"/>
                  <a:pt x="4612640" y="624840"/>
                </a:cubicBezTo>
                <a:cubicBezTo>
                  <a:pt x="4622030" y="617798"/>
                  <a:pt x="4641124" y="604973"/>
                  <a:pt x="4648200" y="594360"/>
                </a:cubicBezTo>
                <a:cubicBezTo>
                  <a:pt x="4651170" y="589905"/>
                  <a:pt x="4650885" y="583909"/>
                  <a:pt x="4653280" y="579120"/>
                </a:cubicBezTo>
                <a:cubicBezTo>
                  <a:pt x="4656010" y="573659"/>
                  <a:pt x="4660053" y="568960"/>
                  <a:pt x="4663440" y="563880"/>
                </a:cubicBezTo>
                <a:cubicBezTo>
                  <a:pt x="4666827" y="535093"/>
                  <a:pt x="4668126" y="505984"/>
                  <a:pt x="4673600" y="477520"/>
                </a:cubicBezTo>
                <a:cubicBezTo>
                  <a:pt x="4676634" y="461745"/>
                  <a:pt x="4683493" y="446949"/>
                  <a:pt x="4688840" y="431800"/>
                </a:cubicBezTo>
                <a:cubicBezTo>
                  <a:pt x="4704051" y="388703"/>
                  <a:pt x="4696972" y="401822"/>
                  <a:pt x="4714240" y="375920"/>
                </a:cubicBezTo>
                <a:cubicBezTo>
                  <a:pt x="4717627" y="362373"/>
                  <a:pt x="4721474" y="348934"/>
                  <a:pt x="4724400" y="335280"/>
                </a:cubicBezTo>
                <a:cubicBezTo>
                  <a:pt x="4727438" y="321104"/>
                  <a:pt x="4730362" y="294093"/>
                  <a:pt x="4734560" y="279400"/>
                </a:cubicBezTo>
                <a:cubicBezTo>
                  <a:pt x="4738973" y="263954"/>
                  <a:pt x="4740161" y="246531"/>
                  <a:pt x="4749800" y="233680"/>
                </a:cubicBezTo>
                <a:cubicBezTo>
                  <a:pt x="4754880" y="226907"/>
                  <a:pt x="4760119" y="220250"/>
                  <a:pt x="4765040" y="213360"/>
                </a:cubicBezTo>
                <a:cubicBezTo>
                  <a:pt x="4768589" y="208392"/>
                  <a:pt x="4771144" y="202683"/>
                  <a:pt x="4775200" y="198120"/>
                </a:cubicBezTo>
                <a:cubicBezTo>
                  <a:pt x="4821596" y="145924"/>
                  <a:pt x="4792781" y="186988"/>
                  <a:pt x="4815840" y="152400"/>
                </a:cubicBezTo>
                <a:cubicBezTo>
                  <a:pt x="4817533" y="142240"/>
                  <a:pt x="4818686" y="131975"/>
                  <a:pt x="4820920" y="121920"/>
                </a:cubicBezTo>
                <a:cubicBezTo>
                  <a:pt x="4823830" y="108826"/>
                  <a:pt x="4830409" y="100441"/>
                  <a:pt x="4831080" y="86360"/>
                </a:cubicBezTo>
                <a:cubicBezTo>
                  <a:pt x="4832449" y="57606"/>
                  <a:pt x="4831080" y="28787"/>
                  <a:pt x="4831080" y="0"/>
                </a:cubicBezTo>
              </a:path>
            </a:pathLst>
          </a:custGeom>
          <a:ln>
            <a:solidFill>
              <a:srgbClr val="FFC000"/>
            </a:solidFill>
          </a:ln>
        </p:spPr>
        <p:style>
          <a:lnRef idx="2">
            <a:schemeClr val="dk1"/>
          </a:lnRef>
          <a:fillRef idx="0">
            <a:schemeClr val="dk1"/>
          </a:fillRef>
          <a:effectRef idx="1">
            <a:schemeClr val="dk1"/>
          </a:effectRef>
          <a:fontRef idx="minor">
            <a:schemeClr val="tx1"/>
          </a:fontRef>
        </p:style>
        <p:txBody>
          <a:bodyPr rtlCol="0" anchor="ctr"/>
          <a:lstStyle/>
          <a:p>
            <a:pPr algn="ctr"/>
            <a:endParaRPr lang="it-IT"/>
          </a:p>
        </p:txBody>
      </p:sp>
      <p:sp>
        <p:nvSpPr>
          <p:cNvPr id="3" name="Figura a mano libera: forma 2">
            <a:extLst>
              <a:ext uri="{FF2B5EF4-FFF2-40B4-BE49-F238E27FC236}">
                <a16:creationId xmlns:a16="http://schemas.microsoft.com/office/drawing/2014/main" id="{5D82D4AD-8DF3-42DE-7086-06044638D8A1}"/>
              </a:ext>
            </a:extLst>
          </p:cNvPr>
          <p:cNvSpPr/>
          <p:nvPr/>
        </p:nvSpPr>
        <p:spPr bwMode="auto">
          <a:xfrm>
            <a:off x="3642360" y="2777490"/>
            <a:ext cx="1261110" cy="2289810"/>
          </a:xfrm>
          <a:custGeom>
            <a:avLst/>
            <a:gdLst>
              <a:gd name="connsiteX0" fmla="*/ 156210 w 1261110"/>
              <a:gd name="connsiteY0" fmla="*/ 2289810 h 2289810"/>
              <a:gd name="connsiteX1" fmla="*/ 152400 w 1261110"/>
              <a:gd name="connsiteY1" fmla="*/ 2247900 h 2289810"/>
              <a:gd name="connsiteX2" fmla="*/ 140970 w 1261110"/>
              <a:gd name="connsiteY2" fmla="*/ 2236470 h 2289810"/>
              <a:gd name="connsiteX3" fmla="*/ 137160 w 1261110"/>
              <a:gd name="connsiteY3" fmla="*/ 2209800 h 2289810"/>
              <a:gd name="connsiteX4" fmla="*/ 129540 w 1261110"/>
              <a:gd name="connsiteY4" fmla="*/ 2183130 h 2289810"/>
              <a:gd name="connsiteX5" fmla="*/ 125730 w 1261110"/>
              <a:gd name="connsiteY5" fmla="*/ 2156460 h 2289810"/>
              <a:gd name="connsiteX6" fmla="*/ 121920 w 1261110"/>
              <a:gd name="connsiteY6" fmla="*/ 2141220 h 2289810"/>
              <a:gd name="connsiteX7" fmla="*/ 118110 w 1261110"/>
              <a:gd name="connsiteY7" fmla="*/ 2122170 h 2289810"/>
              <a:gd name="connsiteX8" fmla="*/ 102870 w 1261110"/>
              <a:gd name="connsiteY8" fmla="*/ 2110740 h 2289810"/>
              <a:gd name="connsiteX9" fmla="*/ 95250 w 1261110"/>
              <a:gd name="connsiteY9" fmla="*/ 2099310 h 2289810"/>
              <a:gd name="connsiteX10" fmla="*/ 68580 w 1261110"/>
              <a:gd name="connsiteY10" fmla="*/ 2065020 h 2289810"/>
              <a:gd name="connsiteX11" fmla="*/ 53340 w 1261110"/>
              <a:gd name="connsiteY11" fmla="*/ 2011680 h 2289810"/>
              <a:gd name="connsiteX12" fmla="*/ 38100 w 1261110"/>
              <a:gd name="connsiteY12" fmla="*/ 2000250 h 2289810"/>
              <a:gd name="connsiteX13" fmla="*/ 15240 w 1261110"/>
              <a:gd name="connsiteY13" fmla="*/ 1985010 h 2289810"/>
              <a:gd name="connsiteX14" fmla="*/ 7620 w 1261110"/>
              <a:gd name="connsiteY14" fmla="*/ 1973580 h 2289810"/>
              <a:gd name="connsiteX15" fmla="*/ 0 w 1261110"/>
              <a:gd name="connsiteY15" fmla="*/ 1943100 h 2289810"/>
              <a:gd name="connsiteX16" fmla="*/ 19050 w 1261110"/>
              <a:gd name="connsiteY16" fmla="*/ 1885950 h 2289810"/>
              <a:gd name="connsiteX17" fmla="*/ 34290 w 1261110"/>
              <a:gd name="connsiteY17" fmla="*/ 1878330 h 2289810"/>
              <a:gd name="connsiteX18" fmla="*/ 41910 w 1261110"/>
              <a:gd name="connsiteY18" fmla="*/ 1866900 h 2289810"/>
              <a:gd name="connsiteX19" fmla="*/ 38100 w 1261110"/>
              <a:gd name="connsiteY19" fmla="*/ 1824990 h 2289810"/>
              <a:gd name="connsiteX20" fmla="*/ 34290 w 1261110"/>
              <a:gd name="connsiteY20" fmla="*/ 1813560 h 2289810"/>
              <a:gd name="connsiteX21" fmla="*/ 91440 w 1261110"/>
              <a:gd name="connsiteY21" fmla="*/ 1817370 h 2289810"/>
              <a:gd name="connsiteX22" fmla="*/ 121920 w 1261110"/>
              <a:gd name="connsiteY22" fmla="*/ 1809750 h 2289810"/>
              <a:gd name="connsiteX23" fmla="*/ 133350 w 1261110"/>
              <a:gd name="connsiteY23" fmla="*/ 1798320 h 2289810"/>
              <a:gd name="connsiteX24" fmla="*/ 152400 w 1261110"/>
              <a:gd name="connsiteY24" fmla="*/ 1771650 h 2289810"/>
              <a:gd name="connsiteX25" fmla="*/ 179070 w 1261110"/>
              <a:gd name="connsiteY25" fmla="*/ 1764030 h 2289810"/>
              <a:gd name="connsiteX26" fmla="*/ 190500 w 1261110"/>
              <a:gd name="connsiteY26" fmla="*/ 1760220 h 2289810"/>
              <a:gd name="connsiteX27" fmla="*/ 205740 w 1261110"/>
              <a:gd name="connsiteY27" fmla="*/ 1737360 h 2289810"/>
              <a:gd name="connsiteX28" fmla="*/ 220980 w 1261110"/>
              <a:gd name="connsiteY28" fmla="*/ 1718310 h 2289810"/>
              <a:gd name="connsiteX29" fmla="*/ 232410 w 1261110"/>
              <a:gd name="connsiteY29" fmla="*/ 1691640 h 2289810"/>
              <a:gd name="connsiteX30" fmla="*/ 251460 w 1261110"/>
              <a:gd name="connsiteY30" fmla="*/ 1687830 h 2289810"/>
              <a:gd name="connsiteX31" fmla="*/ 281940 w 1261110"/>
              <a:gd name="connsiteY31" fmla="*/ 1676400 h 2289810"/>
              <a:gd name="connsiteX32" fmla="*/ 304800 w 1261110"/>
              <a:gd name="connsiteY32" fmla="*/ 1672590 h 2289810"/>
              <a:gd name="connsiteX33" fmla="*/ 316230 w 1261110"/>
              <a:gd name="connsiteY33" fmla="*/ 1676400 h 2289810"/>
              <a:gd name="connsiteX34" fmla="*/ 346710 w 1261110"/>
              <a:gd name="connsiteY34" fmla="*/ 1684020 h 2289810"/>
              <a:gd name="connsiteX35" fmla="*/ 358140 w 1261110"/>
              <a:gd name="connsiteY35" fmla="*/ 1687830 h 2289810"/>
              <a:gd name="connsiteX36" fmla="*/ 377190 w 1261110"/>
              <a:gd name="connsiteY36" fmla="*/ 1664970 h 2289810"/>
              <a:gd name="connsiteX37" fmla="*/ 396240 w 1261110"/>
              <a:gd name="connsiteY37" fmla="*/ 1657350 h 2289810"/>
              <a:gd name="connsiteX38" fmla="*/ 430530 w 1261110"/>
              <a:gd name="connsiteY38" fmla="*/ 1661160 h 2289810"/>
              <a:gd name="connsiteX39" fmla="*/ 468630 w 1261110"/>
              <a:gd name="connsiteY39" fmla="*/ 1672590 h 2289810"/>
              <a:gd name="connsiteX40" fmla="*/ 487680 w 1261110"/>
              <a:gd name="connsiteY40" fmla="*/ 1676400 h 2289810"/>
              <a:gd name="connsiteX41" fmla="*/ 502920 w 1261110"/>
              <a:gd name="connsiteY41" fmla="*/ 1680210 h 2289810"/>
              <a:gd name="connsiteX42" fmla="*/ 525780 w 1261110"/>
              <a:gd name="connsiteY42" fmla="*/ 1687830 h 2289810"/>
              <a:gd name="connsiteX43" fmla="*/ 575310 w 1261110"/>
              <a:gd name="connsiteY43" fmla="*/ 1653540 h 2289810"/>
              <a:gd name="connsiteX44" fmla="*/ 582930 w 1261110"/>
              <a:gd name="connsiteY44" fmla="*/ 1626870 h 2289810"/>
              <a:gd name="connsiteX45" fmla="*/ 598170 w 1261110"/>
              <a:gd name="connsiteY45" fmla="*/ 1592580 h 2289810"/>
              <a:gd name="connsiteX46" fmla="*/ 613410 w 1261110"/>
              <a:gd name="connsiteY46" fmla="*/ 1573530 h 2289810"/>
              <a:gd name="connsiteX47" fmla="*/ 632460 w 1261110"/>
              <a:gd name="connsiteY47" fmla="*/ 1565910 h 2289810"/>
              <a:gd name="connsiteX48" fmla="*/ 674370 w 1261110"/>
              <a:gd name="connsiteY48" fmla="*/ 1581150 h 2289810"/>
              <a:gd name="connsiteX49" fmla="*/ 681990 w 1261110"/>
              <a:gd name="connsiteY49" fmla="*/ 1600200 h 2289810"/>
              <a:gd name="connsiteX50" fmla="*/ 708660 w 1261110"/>
              <a:gd name="connsiteY50" fmla="*/ 1615440 h 2289810"/>
              <a:gd name="connsiteX51" fmla="*/ 720090 w 1261110"/>
              <a:gd name="connsiteY51" fmla="*/ 1626870 h 2289810"/>
              <a:gd name="connsiteX52" fmla="*/ 822960 w 1261110"/>
              <a:gd name="connsiteY52" fmla="*/ 1634490 h 2289810"/>
              <a:gd name="connsiteX53" fmla="*/ 880110 w 1261110"/>
              <a:gd name="connsiteY53" fmla="*/ 1630680 h 2289810"/>
              <a:gd name="connsiteX54" fmla="*/ 899160 w 1261110"/>
              <a:gd name="connsiteY54" fmla="*/ 1623060 h 2289810"/>
              <a:gd name="connsiteX55" fmla="*/ 922020 w 1261110"/>
              <a:gd name="connsiteY55" fmla="*/ 1619250 h 2289810"/>
              <a:gd name="connsiteX56" fmla="*/ 937260 w 1261110"/>
              <a:gd name="connsiteY56" fmla="*/ 1604010 h 2289810"/>
              <a:gd name="connsiteX57" fmla="*/ 944880 w 1261110"/>
              <a:gd name="connsiteY57" fmla="*/ 1584960 h 2289810"/>
              <a:gd name="connsiteX58" fmla="*/ 952500 w 1261110"/>
              <a:gd name="connsiteY58" fmla="*/ 1573530 h 2289810"/>
              <a:gd name="connsiteX59" fmla="*/ 986790 w 1261110"/>
              <a:gd name="connsiteY59" fmla="*/ 1512570 h 2289810"/>
              <a:gd name="connsiteX60" fmla="*/ 1013460 w 1261110"/>
              <a:gd name="connsiteY60" fmla="*/ 1508760 h 2289810"/>
              <a:gd name="connsiteX61" fmla="*/ 1135380 w 1261110"/>
              <a:gd name="connsiteY61" fmla="*/ 1497330 h 2289810"/>
              <a:gd name="connsiteX62" fmla="*/ 1192530 w 1261110"/>
              <a:gd name="connsiteY62" fmla="*/ 1489710 h 2289810"/>
              <a:gd name="connsiteX63" fmla="*/ 1211580 w 1261110"/>
              <a:gd name="connsiteY63" fmla="*/ 1485900 h 2289810"/>
              <a:gd name="connsiteX64" fmla="*/ 1238250 w 1261110"/>
              <a:gd name="connsiteY64" fmla="*/ 1482090 h 2289810"/>
              <a:gd name="connsiteX65" fmla="*/ 1249680 w 1261110"/>
              <a:gd name="connsiteY65" fmla="*/ 1478280 h 2289810"/>
              <a:gd name="connsiteX66" fmla="*/ 1261110 w 1261110"/>
              <a:gd name="connsiteY66" fmla="*/ 1443990 h 2289810"/>
              <a:gd name="connsiteX67" fmla="*/ 1249680 w 1261110"/>
              <a:gd name="connsiteY67" fmla="*/ 1386840 h 2289810"/>
              <a:gd name="connsiteX68" fmla="*/ 1238250 w 1261110"/>
              <a:gd name="connsiteY68" fmla="*/ 1375410 h 2289810"/>
              <a:gd name="connsiteX69" fmla="*/ 1223010 w 1261110"/>
              <a:gd name="connsiteY69" fmla="*/ 1363980 h 2289810"/>
              <a:gd name="connsiteX70" fmla="*/ 1203960 w 1261110"/>
              <a:gd name="connsiteY70" fmla="*/ 1360170 h 2289810"/>
              <a:gd name="connsiteX71" fmla="*/ 1154430 w 1261110"/>
              <a:gd name="connsiteY71" fmla="*/ 1356360 h 2289810"/>
              <a:gd name="connsiteX72" fmla="*/ 1154430 w 1261110"/>
              <a:gd name="connsiteY72" fmla="*/ 1261110 h 2289810"/>
              <a:gd name="connsiteX73" fmla="*/ 1162050 w 1261110"/>
              <a:gd name="connsiteY73" fmla="*/ 1242060 h 2289810"/>
              <a:gd name="connsiteX74" fmla="*/ 1154430 w 1261110"/>
              <a:gd name="connsiteY74" fmla="*/ 1184910 h 2289810"/>
              <a:gd name="connsiteX75" fmla="*/ 1116330 w 1261110"/>
              <a:gd name="connsiteY75" fmla="*/ 1203960 h 2289810"/>
              <a:gd name="connsiteX76" fmla="*/ 1120140 w 1261110"/>
              <a:gd name="connsiteY76" fmla="*/ 1143000 h 2289810"/>
              <a:gd name="connsiteX77" fmla="*/ 1127760 w 1261110"/>
              <a:gd name="connsiteY77" fmla="*/ 1013460 h 2289810"/>
              <a:gd name="connsiteX78" fmla="*/ 1123950 w 1261110"/>
              <a:gd name="connsiteY78" fmla="*/ 979170 h 2289810"/>
              <a:gd name="connsiteX79" fmla="*/ 1097280 w 1261110"/>
              <a:gd name="connsiteY79" fmla="*/ 952500 h 2289810"/>
              <a:gd name="connsiteX80" fmla="*/ 1074420 w 1261110"/>
              <a:gd name="connsiteY80" fmla="*/ 914400 h 2289810"/>
              <a:gd name="connsiteX81" fmla="*/ 1043940 w 1261110"/>
              <a:gd name="connsiteY81" fmla="*/ 895350 h 2289810"/>
              <a:gd name="connsiteX82" fmla="*/ 1032510 w 1261110"/>
              <a:gd name="connsiteY82" fmla="*/ 868680 h 2289810"/>
              <a:gd name="connsiteX83" fmla="*/ 1028700 w 1261110"/>
              <a:gd name="connsiteY83" fmla="*/ 845820 h 2289810"/>
              <a:gd name="connsiteX84" fmla="*/ 1021080 w 1261110"/>
              <a:gd name="connsiteY84" fmla="*/ 834390 h 2289810"/>
              <a:gd name="connsiteX85" fmla="*/ 1005840 w 1261110"/>
              <a:gd name="connsiteY85" fmla="*/ 803910 h 2289810"/>
              <a:gd name="connsiteX86" fmla="*/ 986790 w 1261110"/>
              <a:gd name="connsiteY86" fmla="*/ 758190 h 2289810"/>
              <a:gd name="connsiteX87" fmla="*/ 979170 w 1261110"/>
              <a:gd name="connsiteY87" fmla="*/ 739140 h 2289810"/>
              <a:gd name="connsiteX88" fmla="*/ 956310 w 1261110"/>
              <a:gd name="connsiteY88" fmla="*/ 712470 h 2289810"/>
              <a:gd name="connsiteX89" fmla="*/ 941070 w 1261110"/>
              <a:gd name="connsiteY89" fmla="*/ 701040 h 2289810"/>
              <a:gd name="connsiteX90" fmla="*/ 925830 w 1261110"/>
              <a:gd name="connsiteY90" fmla="*/ 697230 h 2289810"/>
              <a:gd name="connsiteX91" fmla="*/ 910590 w 1261110"/>
              <a:gd name="connsiteY91" fmla="*/ 685800 h 2289810"/>
              <a:gd name="connsiteX92" fmla="*/ 899160 w 1261110"/>
              <a:gd name="connsiteY92" fmla="*/ 678180 h 2289810"/>
              <a:gd name="connsiteX93" fmla="*/ 891540 w 1261110"/>
              <a:gd name="connsiteY93" fmla="*/ 666750 h 2289810"/>
              <a:gd name="connsiteX94" fmla="*/ 880110 w 1261110"/>
              <a:gd name="connsiteY94" fmla="*/ 636270 h 2289810"/>
              <a:gd name="connsiteX95" fmla="*/ 876300 w 1261110"/>
              <a:gd name="connsiteY95" fmla="*/ 617220 h 2289810"/>
              <a:gd name="connsiteX96" fmla="*/ 880110 w 1261110"/>
              <a:gd name="connsiteY96" fmla="*/ 582930 h 2289810"/>
              <a:gd name="connsiteX97" fmla="*/ 891540 w 1261110"/>
              <a:gd name="connsiteY97" fmla="*/ 567690 h 2289810"/>
              <a:gd name="connsiteX98" fmla="*/ 899160 w 1261110"/>
              <a:gd name="connsiteY98" fmla="*/ 556260 h 2289810"/>
              <a:gd name="connsiteX99" fmla="*/ 906780 w 1261110"/>
              <a:gd name="connsiteY99" fmla="*/ 533400 h 2289810"/>
              <a:gd name="connsiteX100" fmla="*/ 937260 w 1261110"/>
              <a:gd name="connsiteY100" fmla="*/ 514350 h 2289810"/>
              <a:gd name="connsiteX101" fmla="*/ 933450 w 1261110"/>
              <a:gd name="connsiteY101" fmla="*/ 445770 h 2289810"/>
              <a:gd name="connsiteX102" fmla="*/ 929640 w 1261110"/>
              <a:gd name="connsiteY102" fmla="*/ 430530 h 2289810"/>
              <a:gd name="connsiteX103" fmla="*/ 948690 w 1261110"/>
              <a:gd name="connsiteY103" fmla="*/ 422910 h 2289810"/>
              <a:gd name="connsiteX104" fmla="*/ 960120 w 1261110"/>
              <a:gd name="connsiteY104" fmla="*/ 415290 h 2289810"/>
              <a:gd name="connsiteX105" fmla="*/ 975360 w 1261110"/>
              <a:gd name="connsiteY105" fmla="*/ 407670 h 2289810"/>
              <a:gd name="connsiteX106" fmla="*/ 971550 w 1261110"/>
              <a:gd name="connsiteY106" fmla="*/ 396240 h 2289810"/>
              <a:gd name="connsiteX107" fmla="*/ 944880 w 1261110"/>
              <a:gd name="connsiteY107" fmla="*/ 373380 h 2289810"/>
              <a:gd name="connsiteX108" fmla="*/ 929640 w 1261110"/>
              <a:gd name="connsiteY108" fmla="*/ 327660 h 2289810"/>
              <a:gd name="connsiteX109" fmla="*/ 922020 w 1261110"/>
              <a:gd name="connsiteY109" fmla="*/ 293370 h 2289810"/>
              <a:gd name="connsiteX110" fmla="*/ 918210 w 1261110"/>
              <a:gd name="connsiteY110" fmla="*/ 278130 h 2289810"/>
              <a:gd name="connsiteX111" fmla="*/ 937260 w 1261110"/>
              <a:gd name="connsiteY111" fmla="*/ 133350 h 2289810"/>
              <a:gd name="connsiteX112" fmla="*/ 963930 w 1261110"/>
              <a:gd name="connsiteY112" fmla="*/ 125730 h 2289810"/>
              <a:gd name="connsiteX113" fmla="*/ 967740 w 1261110"/>
              <a:gd name="connsiteY113" fmla="*/ 106680 h 2289810"/>
              <a:gd name="connsiteX114" fmla="*/ 1005840 w 1261110"/>
              <a:gd name="connsiteY114" fmla="*/ 76200 h 2289810"/>
              <a:gd name="connsiteX115" fmla="*/ 1047750 w 1261110"/>
              <a:gd name="connsiteY115" fmla="*/ 45720 h 2289810"/>
              <a:gd name="connsiteX116" fmla="*/ 1059180 w 1261110"/>
              <a:gd name="connsiteY116" fmla="*/ 11430 h 2289810"/>
              <a:gd name="connsiteX117" fmla="*/ 1062990 w 1261110"/>
              <a:gd name="connsiteY117" fmla="*/ 0 h 228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261110" h="2289810">
                <a:moveTo>
                  <a:pt x="156210" y="2289810"/>
                </a:moveTo>
                <a:cubicBezTo>
                  <a:pt x="154940" y="2275840"/>
                  <a:pt x="156254" y="2261388"/>
                  <a:pt x="152400" y="2247900"/>
                </a:cubicBezTo>
                <a:cubicBezTo>
                  <a:pt x="150920" y="2242719"/>
                  <a:pt x="142971" y="2241473"/>
                  <a:pt x="140970" y="2236470"/>
                </a:cubicBezTo>
                <a:cubicBezTo>
                  <a:pt x="137635" y="2228132"/>
                  <a:pt x="139042" y="2218581"/>
                  <a:pt x="137160" y="2209800"/>
                </a:cubicBezTo>
                <a:cubicBezTo>
                  <a:pt x="135223" y="2200759"/>
                  <a:pt x="131477" y="2192171"/>
                  <a:pt x="129540" y="2183130"/>
                </a:cubicBezTo>
                <a:cubicBezTo>
                  <a:pt x="127658" y="2174349"/>
                  <a:pt x="127336" y="2165295"/>
                  <a:pt x="125730" y="2156460"/>
                </a:cubicBezTo>
                <a:cubicBezTo>
                  <a:pt x="124793" y="2151308"/>
                  <a:pt x="123056" y="2146332"/>
                  <a:pt x="121920" y="2141220"/>
                </a:cubicBezTo>
                <a:cubicBezTo>
                  <a:pt x="120515" y="2134898"/>
                  <a:pt x="121542" y="2127661"/>
                  <a:pt x="118110" y="2122170"/>
                </a:cubicBezTo>
                <a:cubicBezTo>
                  <a:pt x="114745" y="2116785"/>
                  <a:pt x="107360" y="2115230"/>
                  <a:pt x="102870" y="2110740"/>
                </a:cubicBezTo>
                <a:cubicBezTo>
                  <a:pt x="99632" y="2107502"/>
                  <a:pt x="98230" y="2102787"/>
                  <a:pt x="95250" y="2099310"/>
                </a:cubicBezTo>
                <a:cubicBezTo>
                  <a:pt x="67948" y="2067458"/>
                  <a:pt x="90742" y="2101956"/>
                  <a:pt x="68580" y="2065020"/>
                </a:cubicBezTo>
                <a:cubicBezTo>
                  <a:pt x="65065" y="2026355"/>
                  <a:pt x="74388" y="2029721"/>
                  <a:pt x="53340" y="2011680"/>
                </a:cubicBezTo>
                <a:cubicBezTo>
                  <a:pt x="48519" y="2007547"/>
                  <a:pt x="43302" y="2003891"/>
                  <a:pt x="38100" y="2000250"/>
                </a:cubicBezTo>
                <a:cubicBezTo>
                  <a:pt x="30597" y="1994998"/>
                  <a:pt x="15240" y="1985010"/>
                  <a:pt x="15240" y="1985010"/>
                </a:cubicBezTo>
                <a:cubicBezTo>
                  <a:pt x="12700" y="1981200"/>
                  <a:pt x="9185" y="1977883"/>
                  <a:pt x="7620" y="1973580"/>
                </a:cubicBezTo>
                <a:cubicBezTo>
                  <a:pt x="4041" y="1963738"/>
                  <a:pt x="0" y="1943100"/>
                  <a:pt x="0" y="1943100"/>
                </a:cubicBezTo>
                <a:cubicBezTo>
                  <a:pt x="5041" y="1912855"/>
                  <a:pt x="-2097" y="1901055"/>
                  <a:pt x="19050" y="1885950"/>
                </a:cubicBezTo>
                <a:cubicBezTo>
                  <a:pt x="23672" y="1882649"/>
                  <a:pt x="29210" y="1880870"/>
                  <a:pt x="34290" y="1878330"/>
                </a:cubicBezTo>
                <a:cubicBezTo>
                  <a:pt x="36830" y="1874520"/>
                  <a:pt x="41584" y="1871467"/>
                  <a:pt x="41910" y="1866900"/>
                </a:cubicBezTo>
                <a:cubicBezTo>
                  <a:pt x="42909" y="1852908"/>
                  <a:pt x="40084" y="1838877"/>
                  <a:pt x="38100" y="1824990"/>
                </a:cubicBezTo>
                <a:cubicBezTo>
                  <a:pt x="37532" y="1821014"/>
                  <a:pt x="30314" y="1814128"/>
                  <a:pt x="34290" y="1813560"/>
                </a:cubicBezTo>
                <a:cubicBezTo>
                  <a:pt x="53190" y="1810860"/>
                  <a:pt x="72390" y="1816100"/>
                  <a:pt x="91440" y="1817370"/>
                </a:cubicBezTo>
                <a:cubicBezTo>
                  <a:pt x="101600" y="1814830"/>
                  <a:pt x="114515" y="1817155"/>
                  <a:pt x="121920" y="1809750"/>
                </a:cubicBezTo>
                <a:cubicBezTo>
                  <a:pt x="125730" y="1805940"/>
                  <a:pt x="130218" y="1802705"/>
                  <a:pt x="133350" y="1798320"/>
                </a:cubicBezTo>
                <a:cubicBezTo>
                  <a:pt x="141021" y="1787581"/>
                  <a:pt x="139192" y="1778254"/>
                  <a:pt x="152400" y="1771650"/>
                </a:cubicBezTo>
                <a:cubicBezTo>
                  <a:pt x="160670" y="1767515"/>
                  <a:pt x="170214" y="1766687"/>
                  <a:pt x="179070" y="1764030"/>
                </a:cubicBezTo>
                <a:cubicBezTo>
                  <a:pt x="182917" y="1762876"/>
                  <a:pt x="186690" y="1761490"/>
                  <a:pt x="190500" y="1760220"/>
                </a:cubicBezTo>
                <a:cubicBezTo>
                  <a:pt x="195580" y="1752600"/>
                  <a:pt x="200353" y="1744766"/>
                  <a:pt x="205740" y="1737360"/>
                </a:cubicBezTo>
                <a:cubicBezTo>
                  <a:pt x="210523" y="1730783"/>
                  <a:pt x="217031" y="1725419"/>
                  <a:pt x="220980" y="1718310"/>
                </a:cubicBezTo>
                <a:cubicBezTo>
                  <a:pt x="225615" y="1709966"/>
                  <a:pt x="222135" y="1697512"/>
                  <a:pt x="232410" y="1691640"/>
                </a:cubicBezTo>
                <a:cubicBezTo>
                  <a:pt x="238033" y="1688427"/>
                  <a:pt x="245138" y="1689235"/>
                  <a:pt x="251460" y="1687830"/>
                </a:cubicBezTo>
                <a:cubicBezTo>
                  <a:pt x="312033" y="1674369"/>
                  <a:pt x="218823" y="1695335"/>
                  <a:pt x="281940" y="1676400"/>
                </a:cubicBezTo>
                <a:cubicBezTo>
                  <a:pt x="289339" y="1674180"/>
                  <a:pt x="297180" y="1673860"/>
                  <a:pt x="304800" y="1672590"/>
                </a:cubicBezTo>
                <a:cubicBezTo>
                  <a:pt x="308610" y="1673860"/>
                  <a:pt x="312355" y="1675343"/>
                  <a:pt x="316230" y="1676400"/>
                </a:cubicBezTo>
                <a:cubicBezTo>
                  <a:pt x="326334" y="1679156"/>
                  <a:pt x="336775" y="1680708"/>
                  <a:pt x="346710" y="1684020"/>
                </a:cubicBezTo>
                <a:lnTo>
                  <a:pt x="358140" y="1687830"/>
                </a:lnTo>
                <a:cubicBezTo>
                  <a:pt x="363407" y="1679930"/>
                  <a:pt x="368808" y="1670209"/>
                  <a:pt x="377190" y="1664970"/>
                </a:cubicBezTo>
                <a:cubicBezTo>
                  <a:pt x="382990" y="1661345"/>
                  <a:pt x="389890" y="1659890"/>
                  <a:pt x="396240" y="1657350"/>
                </a:cubicBezTo>
                <a:cubicBezTo>
                  <a:pt x="407670" y="1658620"/>
                  <a:pt x="419163" y="1659411"/>
                  <a:pt x="430530" y="1661160"/>
                </a:cubicBezTo>
                <a:cubicBezTo>
                  <a:pt x="444182" y="1663260"/>
                  <a:pt x="455191" y="1668925"/>
                  <a:pt x="468630" y="1672590"/>
                </a:cubicBezTo>
                <a:cubicBezTo>
                  <a:pt x="474878" y="1674294"/>
                  <a:pt x="481358" y="1674995"/>
                  <a:pt x="487680" y="1676400"/>
                </a:cubicBezTo>
                <a:cubicBezTo>
                  <a:pt x="492792" y="1677536"/>
                  <a:pt x="497904" y="1678705"/>
                  <a:pt x="502920" y="1680210"/>
                </a:cubicBezTo>
                <a:cubicBezTo>
                  <a:pt x="510613" y="1682518"/>
                  <a:pt x="525780" y="1687830"/>
                  <a:pt x="525780" y="1687830"/>
                </a:cubicBezTo>
                <a:cubicBezTo>
                  <a:pt x="548430" y="1678123"/>
                  <a:pt x="561125" y="1676590"/>
                  <a:pt x="575310" y="1653540"/>
                </a:cubicBezTo>
                <a:cubicBezTo>
                  <a:pt x="580156" y="1645666"/>
                  <a:pt x="580211" y="1635707"/>
                  <a:pt x="582930" y="1626870"/>
                </a:cubicBezTo>
                <a:cubicBezTo>
                  <a:pt x="588973" y="1607229"/>
                  <a:pt x="587819" y="1606381"/>
                  <a:pt x="598170" y="1592580"/>
                </a:cubicBezTo>
                <a:cubicBezTo>
                  <a:pt x="603049" y="1586074"/>
                  <a:pt x="606991" y="1578523"/>
                  <a:pt x="613410" y="1573530"/>
                </a:cubicBezTo>
                <a:cubicBezTo>
                  <a:pt x="618809" y="1569331"/>
                  <a:pt x="626110" y="1568450"/>
                  <a:pt x="632460" y="1565910"/>
                </a:cubicBezTo>
                <a:cubicBezTo>
                  <a:pt x="647731" y="1568455"/>
                  <a:pt x="662973" y="1568125"/>
                  <a:pt x="674370" y="1581150"/>
                </a:cubicBezTo>
                <a:cubicBezTo>
                  <a:pt x="678874" y="1586297"/>
                  <a:pt x="678365" y="1594400"/>
                  <a:pt x="681990" y="1600200"/>
                </a:cubicBezTo>
                <a:cubicBezTo>
                  <a:pt x="690397" y="1613651"/>
                  <a:pt x="694729" y="1611957"/>
                  <a:pt x="708660" y="1615440"/>
                </a:cubicBezTo>
                <a:cubicBezTo>
                  <a:pt x="712470" y="1619250"/>
                  <a:pt x="715607" y="1623881"/>
                  <a:pt x="720090" y="1626870"/>
                </a:cubicBezTo>
                <a:cubicBezTo>
                  <a:pt x="755735" y="1650633"/>
                  <a:pt x="769218" y="1637476"/>
                  <a:pt x="822960" y="1634490"/>
                </a:cubicBezTo>
                <a:cubicBezTo>
                  <a:pt x="842023" y="1633431"/>
                  <a:pt x="861060" y="1631950"/>
                  <a:pt x="880110" y="1630680"/>
                </a:cubicBezTo>
                <a:cubicBezTo>
                  <a:pt x="886460" y="1628140"/>
                  <a:pt x="892562" y="1624860"/>
                  <a:pt x="899160" y="1623060"/>
                </a:cubicBezTo>
                <a:cubicBezTo>
                  <a:pt x="906613" y="1621027"/>
                  <a:pt x="915110" y="1622705"/>
                  <a:pt x="922020" y="1619250"/>
                </a:cubicBezTo>
                <a:cubicBezTo>
                  <a:pt x="928446" y="1616037"/>
                  <a:pt x="932180" y="1609090"/>
                  <a:pt x="937260" y="1604010"/>
                </a:cubicBezTo>
                <a:cubicBezTo>
                  <a:pt x="939800" y="1597660"/>
                  <a:pt x="941821" y="1591077"/>
                  <a:pt x="944880" y="1584960"/>
                </a:cubicBezTo>
                <a:cubicBezTo>
                  <a:pt x="946928" y="1580864"/>
                  <a:pt x="951052" y="1577874"/>
                  <a:pt x="952500" y="1573530"/>
                </a:cubicBezTo>
                <a:cubicBezTo>
                  <a:pt x="964724" y="1536858"/>
                  <a:pt x="951691" y="1526070"/>
                  <a:pt x="986790" y="1512570"/>
                </a:cubicBezTo>
                <a:cubicBezTo>
                  <a:pt x="995172" y="1509346"/>
                  <a:pt x="1004570" y="1510030"/>
                  <a:pt x="1013460" y="1508760"/>
                </a:cubicBezTo>
                <a:cubicBezTo>
                  <a:pt x="1060511" y="1493076"/>
                  <a:pt x="1015384" y="1507059"/>
                  <a:pt x="1135380" y="1497330"/>
                </a:cubicBezTo>
                <a:cubicBezTo>
                  <a:pt x="1142883" y="1496722"/>
                  <a:pt x="1183692" y="1491183"/>
                  <a:pt x="1192530" y="1489710"/>
                </a:cubicBezTo>
                <a:cubicBezTo>
                  <a:pt x="1198918" y="1488645"/>
                  <a:pt x="1205192" y="1486965"/>
                  <a:pt x="1211580" y="1485900"/>
                </a:cubicBezTo>
                <a:cubicBezTo>
                  <a:pt x="1220438" y="1484424"/>
                  <a:pt x="1229360" y="1483360"/>
                  <a:pt x="1238250" y="1482090"/>
                </a:cubicBezTo>
                <a:cubicBezTo>
                  <a:pt x="1242060" y="1480820"/>
                  <a:pt x="1246840" y="1481120"/>
                  <a:pt x="1249680" y="1478280"/>
                </a:cubicBezTo>
                <a:cubicBezTo>
                  <a:pt x="1257567" y="1470393"/>
                  <a:pt x="1259184" y="1453622"/>
                  <a:pt x="1261110" y="1443990"/>
                </a:cubicBezTo>
                <a:cubicBezTo>
                  <a:pt x="1257300" y="1424940"/>
                  <a:pt x="1255823" y="1405270"/>
                  <a:pt x="1249680" y="1386840"/>
                </a:cubicBezTo>
                <a:cubicBezTo>
                  <a:pt x="1247976" y="1381728"/>
                  <a:pt x="1242341" y="1378917"/>
                  <a:pt x="1238250" y="1375410"/>
                </a:cubicBezTo>
                <a:cubicBezTo>
                  <a:pt x="1233429" y="1371277"/>
                  <a:pt x="1228813" y="1366559"/>
                  <a:pt x="1223010" y="1363980"/>
                </a:cubicBezTo>
                <a:cubicBezTo>
                  <a:pt x="1217092" y="1361350"/>
                  <a:pt x="1210396" y="1360885"/>
                  <a:pt x="1203960" y="1360170"/>
                </a:cubicBezTo>
                <a:cubicBezTo>
                  <a:pt x="1187503" y="1358341"/>
                  <a:pt x="1170940" y="1357630"/>
                  <a:pt x="1154430" y="1356360"/>
                </a:cubicBezTo>
                <a:cubicBezTo>
                  <a:pt x="1152376" y="1321439"/>
                  <a:pt x="1146822" y="1294080"/>
                  <a:pt x="1154430" y="1261110"/>
                </a:cubicBezTo>
                <a:cubicBezTo>
                  <a:pt x="1155968" y="1254446"/>
                  <a:pt x="1159510" y="1248410"/>
                  <a:pt x="1162050" y="1242060"/>
                </a:cubicBezTo>
                <a:cubicBezTo>
                  <a:pt x="1159510" y="1223010"/>
                  <a:pt x="1166844" y="1199581"/>
                  <a:pt x="1154430" y="1184910"/>
                </a:cubicBezTo>
                <a:cubicBezTo>
                  <a:pt x="1129049" y="1154914"/>
                  <a:pt x="1119442" y="1194623"/>
                  <a:pt x="1116330" y="1203960"/>
                </a:cubicBezTo>
                <a:cubicBezTo>
                  <a:pt x="1117600" y="1183640"/>
                  <a:pt x="1119274" y="1163341"/>
                  <a:pt x="1120140" y="1143000"/>
                </a:cubicBezTo>
                <a:cubicBezTo>
                  <a:pt x="1125521" y="1016552"/>
                  <a:pt x="1111347" y="1062700"/>
                  <a:pt x="1127760" y="1013460"/>
                </a:cubicBezTo>
                <a:cubicBezTo>
                  <a:pt x="1126490" y="1002030"/>
                  <a:pt x="1129093" y="989456"/>
                  <a:pt x="1123950" y="979170"/>
                </a:cubicBezTo>
                <a:cubicBezTo>
                  <a:pt x="1118327" y="967925"/>
                  <a:pt x="1102903" y="963745"/>
                  <a:pt x="1097280" y="952500"/>
                </a:cubicBezTo>
                <a:cubicBezTo>
                  <a:pt x="1090408" y="938756"/>
                  <a:pt x="1085448" y="925428"/>
                  <a:pt x="1074420" y="914400"/>
                </a:cubicBezTo>
                <a:cubicBezTo>
                  <a:pt x="1064528" y="904508"/>
                  <a:pt x="1056012" y="901386"/>
                  <a:pt x="1043940" y="895350"/>
                </a:cubicBezTo>
                <a:cubicBezTo>
                  <a:pt x="1039281" y="886032"/>
                  <a:pt x="1034752" y="878771"/>
                  <a:pt x="1032510" y="868680"/>
                </a:cubicBezTo>
                <a:cubicBezTo>
                  <a:pt x="1030834" y="861139"/>
                  <a:pt x="1031143" y="853149"/>
                  <a:pt x="1028700" y="845820"/>
                </a:cubicBezTo>
                <a:cubicBezTo>
                  <a:pt x="1027252" y="841476"/>
                  <a:pt x="1023128" y="838486"/>
                  <a:pt x="1021080" y="834390"/>
                </a:cubicBezTo>
                <a:cubicBezTo>
                  <a:pt x="1002439" y="797108"/>
                  <a:pt x="1023494" y="830391"/>
                  <a:pt x="1005840" y="803910"/>
                </a:cubicBezTo>
                <a:cubicBezTo>
                  <a:pt x="998538" y="774703"/>
                  <a:pt x="1005970" y="799747"/>
                  <a:pt x="986790" y="758190"/>
                </a:cubicBezTo>
                <a:cubicBezTo>
                  <a:pt x="983924" y="751980"/>
                  <a:pt x="982229" y="745257"/>
                  <a:pt x="979170" y="739140"/>
                </a:cubicBezTo>
                <a:cubicBezTo>
                  <a:pt x="974031" y="728863"/>
                  <a:pt x="964643" y="719761"/>
                  <a:pt x="956310" y="712470"/>
                </a:cubicBezTo>
                <a:cubicBezTo>
                  <a:pt x="951531" y="708288"/>
                  <a:pt x="946750" y="703880"/>
                  <a:pt x="941070" y="701040"/>
                </a:cubicBezTo>
                <a:cubicBezTo>
                  <a:pt x="936386" y="698698"/>
                  <a:pt x="930910" y="698500"/>
                  <a:pt x="925830" y="697230"/>
                </a:cubicBezTo>
                <a:cubicBezTo>
                  <a:pt x="920750" y="693420"/>
                  <a:pt x="915757" y="689491"/>
                  <a:pt x="910590" y="685800"/>
                </a:cubicBezTo>
                <a:cubicBezTo>
                  <a:pt x="906864" y="683138"/>
                  <a:pt x="902398" y="681418"/>
                  <a:pt x="899160" y="678180"/>
                </a:cubicBezTo>
                <a:cubicBezTo>
                  <a:pt x="895922" y="674942"/>
                  <a:pt x="893588" y="670846"/>
                  <a:pt x="891540" y="666750"/>
                </a:cubicBezTo>
                <a:cubicBezTo>
                  <a:pt x="889792" y="663254"/>
                  <a:pt x="881759" y="642865"/>
                  <a:pt x="880110" y="636270"/>
                </a:cubicBezTo>
                <a:cubicBezTo>
                  <a:pt x="878539" y="629988"/>
                  <a:pt x="877570" y="623570"/>
                  <a:pt x="876300" y="617220"/>
                </a:cubicBezTo>
                <a:cubicBezTo>
                  <a:pt x="877570" y="605790"/>
                  <a:pt x="876728" y="593922"/>
                  <a:pt x="880110" y="582930"/>
                </a:cubicBezTo>
                <a:cubicBezTo>
                  <a:pt x="881977" y="576861"/>
                  <a:pt x="887849" y="572857"/>
                  <a:pt x="891540" y="567690"/>
                </a:cubicBezTo>
                <a:cubicBezTo>
                  <a:pt x="894202" y="563964"/>
                  <a:pt x="897300" y="560444"/>
                  <a:pt x="899160" y="556260"/>
                </a:cubicBezTo>
                <a:cubicBezTo>
                  <a:pt x="902422" y="548920"/>
                  <a:pt x="902325" y="540083"/>
                  <a:pt x="906780" y="533400"/>
                </a:cubicBezTo>
                <a:cubicBezTo>
                  <a:pt x="911726" y="525981"/>
                  <a:pt x="929612" y="518174"/>
                  <a:pt x="937260" y="514350"/>
                </a:cubicBezTo>
                <a:cubicBezTo>
                  <a:pt x="935990" y="491490"/>
                  <a:pt x="935523" y="468571"/>
                  <a:pt x="933450" y="445770"/>
                </a:cubicBezTo>
                <a:cubicBezTo>
                  <a:pt x="932976" y="440555"/>
                  <a:pt x="926735" y="434887"/>
                  <a:pt x="929640" y="430530"/>
                </a:cubicBezTo>
                <a:cubicBezTo>
                  <a:pt x="933434" y="424839"/>
                  <a:pt x="942573" y="425969"/>
                  <a:pt x="948690" y="422910"/>
                </a:cubicBezTo>
                <a:cubicBezTo>
                  <a:pt x="952786" y="420862"/>
                  <a:pt x="956144" y="417562"/>
                  <a:pt x="960120" y="415290"/>
                </a:cubicBezTo>
                <a:cubicBezTo>
                  <a:pt x="965051" y="412472"/>
                  <a:pt x="970280" y="410210"/>
                  <a:pt x="975360" y="407670"/>
                </a:cubicBezTo>
                <a:cubicBezTo>
                  <a:pt x="974090" y="403860"/>
                  <a:pt x="973884" y="399508"/>
                  <a:pt x="971550" y="396240"/>
                </a:cubicBezTo>
                <a:cubicBezTo>
                  <a:pt x="963151" y="384481"/>
                  <a:pt x="955864" y="380702"/>
                  <a:pt x="944880" y="373380"/>
                </a:cubicBezTo>
                <a:cubicBezTo>
                  <a:pt x="939800" y="358140"/>
                  <a:pt x="933536" y="343245"/>
                  <a:pt x="929640" y="327660"/>
                </a:cubicBezTo>
                <a:cubicBezTo>
                  <a:pt x="920348" y="290493"/>
                  <a:pt x="931694" y="336902"/>
                  <a:pt x="922020" y="293370"/>
                </a:cubicBezTo>
                <a:cubicBezTo>
                  <a:pt x="920884" y="288258"/>
                  <a:pt x="919480" y="283210"/>
                  <a:pt x="918210" y="278130"/>
                </a:cubicBezTo>
                <a:cubicBezTo>
                  <a:pt x="920447" y="197581"/>
                  <a:pt x="881326" y="153690"/>
                  <a:pt x="937260" y="133350"/>
                </a:cubicBezTo>
                <a:cubicBezTo>
                  <a:pt x="945949" y="130190"/>
                  <a:pt x="955040" y="128270"/>
                  <a:pt x="963930" y="125730"/>
                </a:cubicBezTo>
                <a:cubicBezTo>
                  <a:pt x="965200" y="119380"/>
                  <a:pt x="964148" y="112068"/>
                  <a:pt x="967740" y="106680"/>
                </a:cubicBezTo>
                <a:cubicBezTo>
                  <a:pt x="998041" y="61228"/>
                  <a:pt x="982230" y="89078"/>
                  <a:pt x="1005840" y="76200"/>
                </a:cubicBezTo>
                <a:cubicBezTo>
                  <a:pt x="1034756" y="60428"/>
                  <a:pt x="1030606" y="62864"/>
                  <a:pt x="1047750" y="45720"/>
                </a:cubicBezTo>
                <a:cubicBezTo>
                  <a:pt x="1054823" y="3280"/>
                  <a:pt x="1045787" y="38217"/>
                  <a:pt x="1059180" y="11430"/>
                </a:cubicBezTo>
                <a:cubicBezTo>
                  <a:pt x="1060976" y="7838"/>
                  <a:pt x="1062990" y="0"/>
                  <a:pt x="1062990" y="0"/>
                </a:cubicBezTo>
              </a:path>
            </a:pathLst>
          </a:custGeom>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it-IT"/>
          </a:p>
        </p:txBody>
      </p:sp>
      <p:grpSp>
        <p:nvGrpSpPr>
          <p:cNvPr id="18" name="Gruppo 17">
            <a:extLst>
              <a:ext uri="{FF2B5EF4-FFF2-40B4-BE49-F238E27FC236}">
                <a16:creationId xmlns:a16="http://schemas.microsoft.com/office/drawing/2014/main" id="{047207E3-4524-556B-3027-3D98EA07070F}"/>
              </a:ext>
            </a:extLst>
          </p:cNvPr>
          <p:cNvGrpSpPr/>
          <p:nvPr/>
        </p:nvGrpSpPr>
        <p:grpSpPr>
          <a:xfrm>
            <a:off x="3043454" y="4234300"/>
            <a:ext cx="236998" cy="236998"/>
            <a:chOff x="409581" y="5703156"/>
            <a:chExt cx="236998" cy="236998"/>
          </a:xfrm>
        </p:grpSpPr>
        <p:sp>
          <p:nvSpPr>
            <p:cNvPr id="19" name="Ovale 18">
              <a:extLst>
                <a:ext uri="{FF2B5EF4-FFF2-40B4-BE49-F238E27FC236}">
                  <a16:creationId xmlns:a16="http://schemas.microsoft.com/office/drawing/2014/main" id="{AB83033B-8953-1E50-DB9A-6C4C0C0FF4B2}"/>
                </a:ext>
              </a:extLst>
            </p:cNvPr>
            <p:cNvSpPr/>
            <p:nvPr/>
          </p:nvSpPr>
          <p:spPr bwMode="auto">
            <a:xfrm>
              <a:off x="409581" y="5703156"/>
              <a:ext cx="236998" cy="236998"/>
            </a:xfrm>
            <a:prstGeom prst="ellipse">
              <a:avLst/>
            </a:prstGeom>
            <a:solidFill>
              <a:srgbClr val="007F4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endParaRPr>
            </a:p>
          </p:txBody>
        </p:sp>
        <p:pic>
          <p:nvPicPr>
            <p:cNvPr id="23" name="Elemento grafico 22" descr="Tram con riempimento a tinta unita">
              <a:extLst>
                <a:ext uri="{FF2B5EF4-FFF2-40B4-BE49-F238E27FC236}">
                  <a16:creationId xmlns:a16="http://schemas.microsoft.com/office/drawing/2014/main" id="{871EACBF-743B-3E82-D415-3D7625316DB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2000" y="5727089"/>
              <a:ext cx="180000" cy="180000"/>
            </a:xfrm>
            <a:prstGeom prst="rect">
              <a:avLst/>
            </a:prstGeom>
          </p:spPr>
        </p:pic>
      </p:grpSp>
      <p:grpSp>
        <p:nvGrpSpPr>
          <p:cNvPr id="24" name="Gruppo 23">
            <a:extLst>
              <a:ext uri="{FF2B5EF4-FFF2-40B4-BE49-F238E27FC236}">
                <a16:creationId xmlns:a16="http://schemas.microsoft.com/office/drawing/2014/main" id="{AE66C976-E7AA-7892-DE94-62573AD4FBE1}"/>
              </a:ext>
            </a:extLst>
          </p:cNvPr>
          <p:cNvGrpSpPr/>
          <p:nvPr/>
        </p:nvGrpSpPr>
        <p:grpSpPr>
          <a:xfrm>
            <a:off x="3381472" y="3892049"/>
            <a:ext cx="236998" cy="236998"/>
            <a:chOff x="409581" y="5703156"/>
            <a:chExt cx="236998" cy="236998"/>
          </a:xfrm>
        </p:grpSpPr>
        <p:sp>
          <p:nvSpPr>
            <p:cNvPr id="26" name="Ovale 25">
              <a:extLst>
                <a:ext uri="{FF2B5EF4-FFF2-40B4-BE49-F238E27FC236}">
                  <a16:creationId xmlns:a16="http://schemas.microsoft.com/office/drawing/2014/main" id="{F5511725-FB9A-319E-6B9E-69358D9B133A}"/>
                </a:ext>
              </a:extLst>
            </p:cNvPr>
            <p:cNvSpPr/>
            <p:nvPr/>
          </p:nvSpPr>
          <p:spPr bwMode="auto">
            <a:xfrm>
              <a:off x="409581" y="5703156"/>
              <a:ext cx="236998" cy="236998"/>
            </a:xfrm>
            <a:prstGeom prst="ellipse">
              <a:avLst/>
            </a:prstGeom>
            <a:solidFill>
              <a:srgbClr val="007F4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endParaRPr>
            </a:p>
          </p:txBody>
        </p:sp>
        <p:pic>
          <p:nvPicPr>
            <p:cNvPr id="30" name="Elemento grafico 29" descr="Tram con riempimento a tinta unita">
              <a:extLst>
                <a:ext uri="{FF2B5EF4-FFF2-40B4-BE49-F238E27FC236}">
                  <a16:creationId xmlns:a16="http://schemas.microsoft.com/office/drawing/2014/main" id="{9ADC14AF-8786-25B9-7B9F-F3F842A8872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2000" y="5727089"/>
              <a:ext cx="180000" cy="180000"/>
            </a:xfrm>
            <a:prstGeom prst="rect">
              <a:avLst/>
            </a:prstGeom>
          </p:spPr>
        </p:pic>
      </p:grpSp>
      <p:grpSp>
        <p:nvGrpSpPr>
          <p:cNvPr id="32" name="Gruppo 31">
            <a:extLst>
              <a:ext uri="{FF2B5EF4-FFF2-40B4-BE49-F238E27FC236}">
                <a16:creationId xmlns:a16="http://schemas.microsoft.com/office/drawing/2014/main" id="{8AA508A1-89AA-7F25-2C1F-099A036D05D5}"/>
              </a:ext>
            </a:extLst>
          </p:cNvPr>
          <p:cNvGrpSpPr/>
          <p:nvPr/>
        </p:nvGrpSpPr>
        <p:grpSpPr>
          <a:xfrm>
            <a:off x="3618470" y="3696867"/>
            <a:ext cx="236998" cy="236998"/>
            <a:chOff x="409581" y="5703156"/>
            <a:chExt cx="236998" cy="236998"/>
          </a:xfrm>
        </p:grpSpPr>
        <p:sp>
          <p:nvSpPr>
            <p:cNvPr id="33" name="Ovale 32">
              <a:extLst>
                <a:ext uri="{FF2B5EF4-FFF2-40B4-BE49-F238E27FC236}">
                  <a16:creationId xmlns:a16="http://schemas.microsoft.com/office/drawing/2014/main" id="{D5AA2FA6-04B1-1DB8-F4E0-4A74A69B3C25}"/>
                </a:ext>
              </a:extLst>
            </p:cNvPr>
            <p:cNvSpPr/>
            <p:nvPr/>
          </p:nvSpPr>
          <p:spPr bwMode="auto">
            <a:xfrm>
              <a:off x="409581" y="5703156"/>
              <a:ext cx="236998" cy="236998"/>
            </a:xfrm>
            <a:prstGeom prst="ellipse">
              <a:avLst/>
            </a:prstGeom>
            <a:solidFill>
              <a:srgbClr val="007F4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endParaRPr>
            </a:p>
          </p:txBody>
        </p:sp>
        <p:pic>
          <p:nvPicPr>
            <p:cNvPr id="34" name="Elemento grafico 33" descr="Tram con riempimento a tinta unita">
              <a:extLst>
                <a:ext uri="{FF2B5EF4-FFF2-40B4-BE49-F238E27FC236}">
                  <a16:creationId xmlns:a16="http://schemas.microsoft.com/office/drawing/2014/main" id="{59AC8023-59D7-7191-A4FC-022866808CE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2000" y="5727089"/>
              <a:ext cx="180000" cy="180000"/>
            </a:xfrm>
            <a:prstGeom prst="rect">
              <a:avLst/>
            </a:prstGeom>
          </p:spPr>
        </p:pic>
      </p:grpSp>
      <p:sp>
        <p:nvSpPr>
          <p:cNvPr id="36" name="CasellaDiTesto 35">
            <a:extLst>
              <a:ext uri="{FF2B5EF4-FFF2-40B4-BE49-F238E27FC236}">
                <a16:creationId xmlns:a16="http://schemas.microsoft.com/office/drawing/2014/main" id="{D7460225-6B88-E4E9-B700-9B38C27C41A4}"/>
              </a:ext>
            </a:extLst>
          </p:cNvPr>
          <p:cNvSpPr txBox="1"/>
          <p:nvPr/>
        </p:nvSpPr>
        <p:spPr>
          <a:xfrm>
            <a:off x="1068233" y="1944595"/>
            <a:ext cx="1160148" cy="215444"/>
          </a:xfrm>
          <a:prstGeom prst="rect">
            <a:avLst/>
          </a:prstGeom>
          <a:solidFill>
            <a:srgbClr val="FFFFFF">
              <a:alpha val="50196"/>
            </a:srgbClr>
          </a:solidFill>
        </p:spPr>
        <p:txBody>
          <a:bodyPr wrap="square" rtlCol="0">
            <a:spAutoFit/>
          </a:bodyPr>
          <a:lstStyle>
            <a:defPPr>
              <a:defRPr lang="it-IT"/>
            </a:defPPr>
            <a:lvl1pPr indent="0" algn="ctr">
              <a:spcAft>
                <a:spcPts val="600"/>
              </a:spcAft>
              <a:defRPr sz="900" kern="0"/>
            </a:lvl1pPr>
          </a:lstStyle>
          <a:p>
            <a:r>
              <a:rPr lang="it-IT" sz="800">
                <a:latin typeface="Montserrat" panose="00000500000000000000" pitchFamily="2" charset="0"/>
              </a:rPr>
              <a:t>L’Aquila</a:t>
            </a:r>
          </a:p>
        </p:txBody>
      </p:sp>
      <p:sp>
        <p:nvSpPr>
          <p:cNvPr id="44" name="CasellaDiTesto 43">
            <a:extLst>
              <a:ext uri="{FF2B5EF4-FFF2-40B4-BE49-F238E27FC236}">
                <a16:creationId xmlns:a16="http://schemas.microsoft.com/office/drawing/2014/main" id="{6824CA09-FFF7-C69C-1DFC-1CCB4177FE9B}"/>
              </a:ext>
            </a:extLst>
          </p:cNvPr>
          <p:cNvSpPr txBox="1"/>
          <p:nvPr/>
        </p:nvSpPr>
        <p:spPr>
          <a:xfrm>
            <a:off x="3165502" y="3479209"/>
            <a:ext cx="1160148" cy="215444"/>
          </a:xfrm>
          <a:prstGeom prst="rect">
            <a:avLst/>
          </a:prstGeom>
          <a:solidFill>
            <a:srgbClr val="FFFFFF">
              <a:alpha val="50196"/>
            </a:srgbClr>
          </a:solidFill>
        </p:spPr>
        <p:txBody>
          <a:bodyPr wrap="square" rtlCol="0">
            <a:spAutoFit/>
          </a:bodyPr>
          <a:lstStyle>
            <a:defPPr>
              <a:defRPr lang="it-IT"/>
            </a:defPPr>
            <a:lvl1pPr indent="0" algn="ctr">
              <a:spcAft>
                <a:spcPts val="600"/>
              </a:spcAft>
              <a:defRPr sz="900" kern="0"/>
            </a:lvl1pPr>
          </a:lstStyle>
          <a:p>
            <a:r>
              <a:rPr lang="it-IT" sz="800">
                <a:latin typeface="Montserrat" panose="00000500000000000000" pitchFamily="2" charset="0"/>
              </a:rPr>
              <a:t>Raiano</a:t>
            </a:r>
          </a:p>
        </p:txBody>
      </p:sp>
      <p:sp>
        <p:nvSpPr>
          <p:cNvPr id="45" name="CasellaDiTesto 44">
            <a:extLst>
              <a:ext uri="{FF2B5EF4-FFF2-40B4-BE49-F238E27FC236}">
                <a16:creationId xmlns:a16="http://schemas.microsoft.com/office/drawing/2014/main" id="{B76E933F-C5B1-D52E-2A11-E53AAF8B07C8}"/>
              </a:ext>
            </a:extLst>
          </p:cNvPr>
          <p:cNvSpPr txBox="1"/>
          <p:nvPr/>
        </p:nvSpPr>
        <p:spPr>
          <a:xfrm>
            <a:off x="2209164" y="3868962"/>
            <a:ext cx="1160148" cy="215444"/>
          </a:xfrm>
          <a:prstGeom prst="rect">
            <a:avLst/>
          </a:prstGeom>
          <a:solidFill>
            <a:srgbClr val="FFFFFF">
              <a:alpha val="50196"/>
            </a:srgbClr>
          </a:solidFill>
        </p:spPr>
        <p:txBody>
          <a:bodyPr wrap="square" rtlCol="0">
            <a:spAutoFit/>
          </a:bodyPr>
          <a:lstStyle>
            <a:defPPr>
              <a:defRPr lang="it-IT"/>
            </a:defPPr>
            <a:lvl1pPr indent="0" algn="ctr">
              <a:spcAft>
                <a:spcPts val="600"/>
              </a:spcAft>
              <a:defRPr sz="900" kern="0"/>
            </a:lvl1pPr>
          </a:lstStyle>
          <a:p>
            <a:r>
              <a:rPr lang="it-IT" sz="800">
                <a:latin typeface="Montserrat" panose="00000500000000000000" pitchFamily="2" charset="0"/>
              </a:rPr>
              <a:t>Goriano</a:t>
            </a:r>
          </a:p>
        </p:txBody>
      </p:sp>
      <p:sp>
        <p:nvSpPr>
          <p:cNvPr id="46" name="CasellaDiTesto 45">
            <a:extLst>
              <a:ext uri="{FF2B5EF4-FFF2-40B4-BE49-F238E27FC236}">
                <a16:creationId xmlns:a16="http://schemas.microsoft.com/office/drawing/2014/main" id="{0E910A8A-2E8F-BA0D-89F6-20DD31E9D014}"/>
              </a:ext>
            </a:extLst>
          </p:cNvPr>
          <p:cNvSpPr txBox="1"/>
          <p:nvPr/>
        </p:nvSpPr>
        <p:spPr>
          <a:xfrm>
            <a:off x="1880033" y="4258233"/>
            <a:ext cx="1160148" cy="215444"/>
          </a:xfrm>
          <a:prstGeom prst="rect">
            <a:avLst/>
          </a:prstGeom>
          <a:solidFill>
            <a:srgbClr val="FFFFFF">
              <a:alpha val="50196"/>
            </a:srgbClr>
          </a:solidFill>
        </p:spPr>
        <p:txBody>
          <a:bodyPr wrap="square" rtlCol="0">
            <a:spAutoFit/>
          </a:bodyPr>
          <a:lstStyle>
            <a:defPPr>
              <a:defRPr lang="it-IT"/>
            </a:defPPr>
            <a:lvl1pPr indent="0" algn="ctr">
              <a:spcAft>
                <a:spcPts val="600"/>
              </a:spcAft>
              <a:defRPr sz="900" kern="0"/>
            </a:lvl1pPr>
          </a:lstStyle>
          <a:p>
            <a:r>
              <a:rPr lang="it-IT" sz="800">
                <a:latin typeface="Montserrat" panose="00000500000000000000" pitchFamily="2" charset="0"/>
              </a:rPr>
              <a:t>Carrito</a:t>
            </a:r>
          </a:p>
        </p:txBody>
      </p:sp>
      <p:sp>
        <p:nvSpPr>
          <p:cNvPr id="47" name="Figura a mano libera: forma 46">
            <a:extLst>
              <a:ext uri="{FF2B5EF4-FFF2-40B4-BE49-F238E27FC236}">
                <a16:creationId xmlns:a16="http://schemas.microsoft.com/office/drawing/2014/main" id="{FAEA2698-A682-AF11-CF41-B958C2C38E08}"/>
              </a:ext>
            </a:extLst>
          </p:cNvPr>
          <p:cNvSpPr/>
          <p:nvPr/>
        </p:nvSpPr>
        <p:spPr bwMode="auto">
          <a:xfrm>
            <a:off x="533400" y="2164080"/>
            <a:ext cx="3188970" cy="1276350"/>
          </a:xfrm>
          <a:custGeom>
            <a:avLst/>
            <a:gdLst>
              <a:gd name="connsiteX0" fmla="*/ 0 w 3188970"/>
              <a:gd name="connsiteY0" fmla="*/ 0 h 1276350"/>
              <a:gd name="connsiteX1" fmla="*/ 34290 w 3188970"/>
              <a:gd name="connsiteY1" fmla="*/ 7620 h 1276350"/>
              <a:gd name="connsiteX2" fmla="*/ 45720 w 3188970"/>
              <a:gd name="connsiteY2" fmla="*/ 19050 h 1276350"/>
              <a:gd name="connsiteX3" fmla="*/ 68580 w 3188970"/>
              <a:gd name="connsiteY3" fmla="*/ 38100 h 1276350"/>
              <a:gd name="connsiteX4" fmla="*/ 76200 w 3188970"/>
              <a:gd name="connsiteY4" fmla="*/ 53340 h 1276350"/>
              <a:gd name="connsiteX5" fmla="*/ 114300 w 3188970"/>
              <a:gd name="connsiteY5" fmla="*/ 83820 h 1276350"/>
              <a:gd name="connsiteX6" fmla="*/ 133350 w 3188970"/>
              <a:gd name="connsiteY6" fmla="*/ 99060 h 1276350"/>
              <a:gd name="connsiteX7" fmla="*/ 144780 w 3188970"/>
              <a:gd name="connsiteY7" fmla="*/ 110490 h 1276350"/>
              <a:gd name="connsiteX8" fmla="*/ 179070 w 3188970"/>
              <a:gd name="connsiteY8" fmla="*/ 125730 h 1276350"/>
              <a:gd name="connsiteX9" fmla="*/ 201930 w 3188970"/>
              <a:gd name="connsiteY9" fmla="*/ 137160 h 1276350"/>
              <a:gd name="connsiteX10" fmla="*/ 228600 w 3188970"/>
              <a:gd name="connsiteY10" fmla="*/ 140970 h 1276350"/>
              <a:gd name="connsiteX11" fmla="*/ 247650 w 3188970"/>
              <a:gd name="connsiteY11" fmla="*/ 144780 h 1276350"/>
              <a:gd name="connsiteX12" fmla="*/ 259080 w 3188970"/>
              <a:gd name="connsiteY12" fmla="*/ 152400 h 1276350"/>
              <a:gd name="connsiteX13" fmla="*/ 293370 w 3188970"/>
              <a:gd name="connsiteY13" fmla="*/ 163830 h 1276350"/>
              <a:gd name="connsiteX14" fmla="*/ 316230 w 3188970"/>
              <a:gd name="connsiteY14" fmla="*/ 160020 h 1276350"/>
              <a:gd name="connsiteX15" fmla="*/ 339090 w 3188970"/>
              <a:gd name="connsiteY15" fmla="*/ 140970 h 1276350"/>
              <a:gd name="connsiteX16" fmla="*/ 361950 w 3188970"/>
              <a:gd name="connsiteY16" fmla="*/ 137160 h 1276350"/>
              <a:gd name="connsiteX17" fmla="*/ 419100 w 3188970"/>
              <a:gd name="connsiteY17" fmla="*/ 129540 h 1276350"/>
              <a:gd name="connsiteX18" fmla="*/ 468630 w 3188970"/>
              <a:gd name="connsiteY18" fmla="*/ 106680 h 1276350"/>
              <a:gd name="connsiteX19" fmla="*/ 495300 w 3188970"/>
              <a:gd name="connsiteY19" fmla="*/ 87630 h 1276350"/>
              <a:gd name="connsiteX20" fmla="*/ 521970 w 3188970"/>
              <a:gd name="connsiteY20" fmla="*/ 53340 h 1276350"/>
              <a:gd name="connsiteX21" fmla="*/ 533400 w 3188970"/>
              <a:gd name="connsiteY21" fmla="*/ 45720 h 1276350"/>
              <a:gd name="connsiteX22" fmla="*/ 556260 w 3188970"/>
              <a:gd name="connsiteY22" fmla="*/ 34290 h 1276350"/>
              <a:gd name="connsiteX23" fmla="*/ 628650 w 3188970"/>
              <a:gd name="connsiteY23" fmla="*/ 30480 h 1276350"/>
              <a:gd name="connsiteX24" fmla="*/ 659130 w 3188970"/>
              <a:gd name="connsiteY24" fmla="*/ 22860 h 1276350"/>
              <a:gd name="connsiteX25" fmla="*/ 681990 w 3188970"/>
              <a:gd name="connsiteY25" fmla="*/ 15240 h 1276350"/>
              <a:gd name="connsiteX26" fmla="*/ 712470 w 3188970"/>
              <a:gd name="connsiteY26" fmla="*/ 7620 h 1276350"/>
              <a:gd name="connsiteX27" fmla="*/ 727710 w 3188970"/>
              <a:gd name="connsiteY27" fmla="*/ 11430 h 1276350"/>
              <a:gd name="connsiteX28" fmla="*/ 731520 w 3188970"/>
              <a:gd name="connsiteY28" fmla="*/ 22860 h 1276350"/>
              <a:gd name="connsiteX29" fmla="*/ 758190 w 3188970"/>
              <a:gd name="connsiteY29" fmla="*/ 26670 h 1276350"/>
              <a:gd name="connsiteX30" fmla="*/ 773430 w 3188970"/>
              <a:gd name="connsiteY30" fmla="*/ 30480 h 1276350"/>
              <a:gd name="connsiteX31" fmla="*/ 788670 w 3188970"/>
              <a:gd name="connsiteY31" fmla="*/ 64770 h 1276350"/>
              <a:gd name="connsiteX32" fmla="*/ 800100 w 3188970"/>
              <a:gd name="connsiteY32" fmla="*/ 68580 h 1276350"/>
              <a:gd name="connsiteX33" fmla="*/ 842010 w 3188970"/>
              <a:gd name="connsiteY33" fmla="*/ 60960 h 1276350"/>
              <a:gd name="connsiteX34" fmla="*/ 857250 w 3188970"/>
              <a:gd name="connsiteY34" fmla="*/ 49530 h 1276350"/>
              <a:gd name="connsiteX35" fmla="*/ 883920 w 3188970"/>
              <a:gd name="connsiteY35" fmla="*/ 38100 h 1276350"/>
              <a:gd name="connsiteX36" fmla="*/ 963930 w 3188970"/>
              <a:gd name="connsiteY36" fmla="*/ 41910 h 1276350"/>
              <a:gd name="connsiteX37" fmla="*/ 975360 w 3188970"/>
              <a:gd name="connsiteY37" fmla="*/ 53340 h 1276350"/>
              <a:gd name="connsiteX38" fmla="*/ 1021080 w 3188970"/>
              <a:gd name="connsiteY38" fmla="*/ 57150 h 1276350"/>
              <a:gd name="connsiteX39" fmla="*/ 1040130 w 3188970"/>
              <a:gd name="connsiteY39" fmla="*/ 64770 h 1276350"/>
              <a:gd name="connsiteX40" fmla="*/ 1066800 w 3188970"/>
              <a:gd name="connsiteY40" fmla="*/ 72390 h 1276350"/>
              <a:gd name="connsiteX41" fmla="*/ 1078230 w 3188970"/>
              <a:gd name="connsiteY41" fmla="*/ 80010 h 1276350"/>
              <a:gd name="connsiteX42" fmla="*/ 1089660 w 3188970"/>
              <a:gd name="connsiteY42" fmla="*/ 83820 h 1276350"/>
              <a:gd name="connsiteX43" fmla="*/ 1108710 w 3188970"/>
              <a:gd name="connsiteY43" fmla="*/ 91440 h 1276350"/>
              <a:gd name="connsiteX44" fmla="*/ 1238250 w 3188970"/>
              <a:gd name="connsiteY44" fmla="*/ 95250 h 1276350"/>
              <a:gd name="connsiteX45" fmla="*/ 1249680 w 3188970"/>
              <a:gd name="connsiteY45" fmla="*/ 102870 h 1276350"/>
              <a:gd name="connsiteX46" fmla="*/ 1261110 w 3188970"/>
              <a:gd name="connsiteY46" fmla="*/ 129540 h 1276350"/>
              <a:gd name="connsiteX47" fmla="*/ 1264920 w 3188970"/>
              <a:gd name="connsiteY47" fmla="*/ 144780 h 1276350"/>
              <a:gd name="connsiteX48" fmla="*/ 1276350 w 3188970"/>
              <a:gd name="connsiteY48" fmla="*/ 152400 h 1276350"/>
              <a:gd name="connsiteX49" fmla="*/ 1287780 w 3188970"/>
              <a:gd name="connsiteY49" fmla="*/ 163830 h 1276350"/>
              <a:gd name="connsiteX50" fmla="*/ 1295400 w 3188970"/>
              <a:gd name="connsiteY50" fmla="*/ 175260 h 1276350"/>
              <a:gd name="connsiteX51" fmla="*/ 1299210 w 3188970"/>
              <a:gd name="connsiteY51" fmla="*/ 186690 h 1276350"/>
              <a:gd name="connsiteX52" fmla="*/ 1329690 w 3188970"/>
              <a:gd name="connsiteY52" fmla="*/ 194310 h 1276350"/>
              <a:gd name="connsiteX53" fmla="*/ 1344930 w 3188970"/>
              <a:gd name="connsiteY53" fmla="*/ 205740 h 1276350"/>
              <a:gd name="connsiteX54" fmla="*/ 1356360 w 3188970"/>
              <a:gd name="connsiteY54" fmla="*/ 217170 h 1276350"/>
              <a:gd name="connsiteX55" fmla="*/ 1371600 w 3188970"/>
              <a:gd name="connsiteY55" fmla="*/ 220980 h 1276350"/>
              <a:gd name="connsiteX56" fmla="*/ 1409700 w 3188970"/>
              <a:gd name="connsiteY56" fmla="*/ 228600 h 1276350"/>
              <a:gd name="connsiteX57" fmla="*/ 1466850 w 3188970"/>
              <a:gd name="connsiteY57" fmla="*/ 236220 h 1276350"/>
              <a:gd name="connsiteX58" fmla="*/ 1478280 w 3188970"/>
              <a:gd name="connsiteY58" fmla="*/ 240030 h 1276350"/>
              <a:gd name="connsiteX59" fmla="*/ 1497330 w 3188970"/>
              <a:gd name="connsiteY59" fmla="*/ 243840 h 1276350"/>
              <a:gd name="connsiteX60" fmla="*/ 1543050 w 3188970"/>
              <a:gd name="connsiteY60" fmla="*/ 251460 h 1276350"/>
              <a:gd name="connsiteX61" fmla="*/ 1592580 w 3188970"/>
              <a:gd name="connsiteY61" fmla="*/ 262890 h 1276350"/>
              <a:gd name="connsiteX62" fmla="*/ 1615440 w 3188970"/>
              <a:gd name="connsiteY62" fmla="*/ 270510 h 1276350"/>
              <a:gd name="connsiteX63" fmla="*/ 1664970 w 3188970"/>
              <a:gd name="connsiteY63" fmla="*/ 274320 h 1276350"/>
              <a:gd name="connsiteX64" fmla="*/ 1691640 w 3188970"/>
              <a:gd name="connsiteY64" fmla="*/ 278130 h 1276350"/>
              <a:gd name="connsiteX65" fmla="*/ 1756410 w 3188970"/>
              <a:gd name="connsiteY65" fmla="*/ 289560 h 1276350"/>
              <a:gd name="connsiteX66" fmla="*/ 1786890 w 3188970"/>
              <a:gd name="connsiteY66" fmla="*/ 293370 h 1276350"/>
              <a:gd name="connsiteX67" fmla="*/ 1798320 w 3188970"/>
              <a:gd name="connsiteY67" fmla="*/ 297180 h 1276350"/>
              <a:gd name="connsiteX68" fmla="*/ 1828800 w 3188970"/>
              <a:gd name="connsiteY68" fmla="*/ 304800 h 1276350"/>
              <a:gd name="connsiteX69" fmla="*/ 1844040 w 3188970"/>
              <a:gd name="connsiteY69" fmla="*/ 316230 h 1276350"/>
              <a:gd name="connsiteX70" fmla="*/ 1863090 w 3188970"/>
              <a:gd name="connsiteY70" fmla="*/ 323850 h 1276350"/>
              <a:gd name="connsiteX71" fmla="*/ 1905000 w 3188970"/>
              <a:gd name="connsiteY71" fmla="*/ 331470 h 1276350"/>
              <a:gd name="connsiteX72" fmla="*/ 1969770 w 3188970"/>
              <a:gd name="connsiteY72" fmla="*/ 335280 h 1276350"/>
              <a:gd name="connsiteX73" fmla="*/ 2004060 w 3188970"/>
              <a:gd name="connsiteY73" fmla="*/ 342900 h 1276350"/>
              <a:gd name="connsiteX74" fmla="*/ 2023110 w 3188970"/>
              <a:gd name="connsiteY74" fmla="*/ 346710 h 1276350"/>
              <a:gd name="connsiteX75" fmla="*/ 2049780 w 3188970"/>
              <a:gd name="connsiteY75" fmla="*/ 354330 h 1276350"/>
              <a:gd name="connsiteX76" fmla="*/ 2061210 w 3188970"/>
              <a:gd name="connsiteY76" fmla="*/ 358140 h 1276350"/>
              <a:gd name="connsiteX77" fmla="*/ 2072640 w 3188970"/>
              <a:gd name="connsiteY77" fmla="*/ 365760 h 1276350"/>
              <a:gd name="connsiteX78" fmla="*/ 2084070 w 3188970"/>
              <a:gd name="connsiteY78" fmla="*/ 369570 h 1276350"/>
              <a:gd name="connsiteX79" fmla="*/ 2095500 w 3188970"/>
              <a:gd name="connsiteY79" fmla="*/ 377190 h 1276350"/>
              <a:gd name="connsiteX80" fmla="*/ 2122170 w 3188970"/>
              <a:gd name="connsiteY80" fmla="*/ 384810 h 1276350"/>
              <a:gd name="connsiteX81" fmla="*/ 2145030 w 3188970"/>
              <a:gd name="connsiteY81" fmla="*/ 392430 h 1276350"/>
              <a:gd name="connsiteX82" fmla="*/ 2160270 w 3188970"/>
              <a:gd name="connsiteY82" fmla="*/ 403860 h 1276350"/>
              <a:gd name="connsiteX83" fmla="*/ 2179320 w 3188970"/>
              <a:gd name="connsiteY83" fmla="*/ 422910 h 1276350"/>
              <a:gd name="connsiteX84" fmla="*/ 2198370 w 3188970"/>
              <a:gd name="connsiteY84" fmla="*/ 434340 h 1276350"/>
              <a:gd name="connsiteX85" fmla="*/ 2217420 w 3188970"/>
              <a:gd name="connsiteY85" fmla="*/ 449580 h 1276350"/>
              <a:gd name="connsiteX86" fmla="*/ 2228850 w 3188970"/>
              <a:gd name="connsiteY86" fmla="*/ 457200 h 1276350"/>
              <a:gd name="connsiteX87" fmla="*/ 2270760 w 3188970"/>
              <a:gd name="connsiteY87" fmla="*/ 491490 h 1276350"/>
              <a:gd name="connsiteX88" fmla="*/ 2286000 w 3188970"/>
              <a:gd name="connsiteY88" fmla="*/ 506730 h 1276350"/>
              <a:gd name="connsiteX89" fmla="*/ 2301240 w 3188970"/>
              <a:gd name="connsiteY89" fmla="*/ 514350 h 1276350"/>
              <a:gd name="connsiteX90" fmla="*/ 2327910 w 3188970"/>
              <a:gd name="connsiteY90" fmla="*/ 544830 h 1276350"/>
              <a:gd name="connsiteX91" fmla="*/ 2343150 w 3188970"/>
              <a:gd name="connsiteY91" fmla="*/ 560070 h 1276350"/>
              <a:gd name="connsiteX92" fmla="*/ 2350770 w 3188970"/>
              <a:gd name="connsiteY92" fmla="*/ 571500 h 1276350"/>
              <a:gd name="connsiteX93" fmla="*/ 2404110 w 3188970"/>
              <a:gd name="connsiteY93" fmla="*/ 632460 h 1276350"/>
              <a:gd name="connsiteX94" fmla="*/ 2415540 w 3188970"/>
              <a:gd name="connsiteY94" fmla="*/ 640080 h 1276350"/>
              <a:gd name="connsiteX95" fmla="*/ 2426970 w 3188970"/>
              <a:gd name="connsiteY95" fmla="*/ 643890 h 1276350"/>
              <a:gd name="connsiteX96" fmla="*/ 2434590 w 3188970"/>
              <a:gd name="connsiteY96" fmla="*/ 655320 h 1276350"/>
              <a:gd name="connsiteX97" fmla="*/ 2472690 w 3188970"/>
              <a:gd name="connsiteY97" fmla="*/ 674370 h 1276350"/>
              <a:gd name="connsiteX98" fmla="*/ 2484120 w 3188970"/>
              <a:gd name="connsiteY98" fmla="*/ 689610 h 1276350"/>
              <a:gd name="connsiteX99" fmla="*/ 2495550 w 3188970"/>
              <a:gd name="connsiteY99" fmla="*/ 708660 h 1276350"/>
              <a:gd name="connsiteX100" fmla="*/ 2529840 w 3188970"/>
              <a:gd name="connsiteY100" fmla="*/ 742950 h 1276350"/>
              <a:gd name="connsiteX101" fmla="*/ 2545080 w 3188970"/>
              <a:gd name="connsiteY101" fmla="*/ 762000 h 1276350"/>
              <a:gd name="connsiteX102" fmla="*/ 2556510 w 3188970"/>
              <a:gd name="connsiteY102" fmla="*/ 773430 h 1276350"/>
              <a:gd name="connsiteX103" fmla="*/ 2575560 w 3188970"/>
              <a:gd name="connsiteY103" fmla="*/ 800100 h 1276350"/>
              <a:gd name="connsiteX104" fmla="*/ 2586990 w 3188970"/>
              <a:gd name="connsiteY104" fmla="*/ 807720 h 1276350"/>
              <a:gd name="connsiteX105" fmla="*/ 2609850 w 3188970"/>
              <a:gd name="connsiteY105" fmla="*/ 826770 h 1276350"/>
              <a:gd name="connsiteX106" fmla="*/ 2640330 w 3188970"/>
              <a:gd name="connsiteY106" fmla="*/ 838200 h 1276350"/>
              <a:gd name="connsiteX107" fmla="*/ 2655570 w 3188970"/>
              <a:gd name="connsiteY107" fmla="*/ 849630 h 1276350"/>
              <a:gd name="connsiteX108" fmla="*/ 2682240 w 3188970"/>
              <a:gd name="connsiteY108" fmla="*/ 857250 h 1276350"/>
              <a:gd name="connsiteX109" fmla="*/ 2705100 w 3188970"/>
              <a:gd name="connsiteY109" fmla="*/ 868680 h 1276350"/>
              <a:gd name="connsiteX110" fmla="*/ 2727960 w 3188970"/>
              <a:gd name="connsiteY110" fmla="*/ 883920 h 1276350"/>
              <a:gd name="connsiteX111" fmla="*/ 2762250 w 3188970"/>
              <a:gd name="connsiteY111" fmla="*/ 895350 h 1276350"/>
              <a:gd name="connsiteX112" fmla="*/ 2804160 w 3188970"/>
              <a:gd name="connsiteY112" fmla="*/ 914400 h 1276350"/>
              <a:gd name="connsiteX113" fmla="*/ 2815590 w 3188970"/>
              <a:gd name="connsiteY113" fmla="*/ 922020 h 1276350"/>
              <a:gd name="connsiteX114" fmla="*/ 2830830 w 3188970"/>
              <a:gd name="connsiteY114" fmla="*/ 929640 h 1276350"/>
              <a:gd name="connsiteX115" fmla="*/ 2868930 w 3188970"/>
              <a:gd name="connsiteY115" fmla="*/ 941070 h 1276350"/>
              <a:gd name="connsiteX116" fmla="*/ 2887980 w 3188970"/>
              <a:gd name="connsiteY116" fmla="*/ 952500 h 1276350"/>
              <a:gd name="connsiteX117" fmla="*/ 2903220 w 3188970"/>
              <a:gd name="connsiteY117" fmla="*/ 956310 h 1276350"/>
              <a:gd name="connsiteX118" fmla="*/ 2933700 w 3188970"/>
              <a:gd name="connsiteY118" fmla="*/ 975360 h 1276350"/>
              <a:gd name="connsiteX119" fmla="*/ 2956560 w 3188970"/>
              <a:gd name="connsiteY119" fmla="*/ 1009650 h 1276350"/>
              <a:gd name="connsiteX120" fmla="*/ 2964180 w 3188970"/>
              <a:gd name="connsiteY120" fmla="*/ 1021080 h 1276350"/>
              <a:gd name="connsiteX121" fmla="*/ 2979420 w 3188970"/>
              <a:gd name="connsiteY121" fmla="*/ 1055370 h 1276350"/>
              <a:gd name="connsiteX122" fmla="*/ 2987040 w 3188970"/>
              <a:gd name="connsiteY122" fmla="*/ 1085850 h 1276350"/>
              <a:gd name="connsiteX123" fmla="*/ 2994660 w 3188970"/>
              <a:gd name="connsiteY123" fmla="*/ 1101090 h 1276350"/>
              <a:gd name="connsiteX124" fmla="*/ 3002280 w 3188970"/>
              <a:gd name="connsiteY124" fmla="*/ 1123950 h 1276350"/>
              <a:gd name="connsiteX125" fmla="*/ 3017520 w 3188970"/>
              <a:gd name="connsiteY125" fmla="*/ 1146810 h 1276350"/>
              <a:gd name="connsiteX126" fmla="*/ 3032760 w 3188970"/>
              <a:gd name="connsiteY126" fmla="*/ 1158240 h 1276350"/>
              <a:gd name="connsiteX127" fmla="*/ 3055620 w 3188970"/>
              <a:gd name="connsiteY127" fmla="*/ 1177290 h 1276350"/>
              <a:gd name="connsiteX128" fmla="*/ 3063240 w 3188970"/>
              <a:gd name="connsiteY128" fmla="*/ 1188720 h 1276350"/>
              <a:gd name="connsiteX129" fmla="*/ 3074670 w 3188970"/>
              <a:gd name="connsiteY129" fmla="*/ 1196340 h 1276350"/>
              <a:gd name="connsiteX130" fmla="*/ 3078480 w 3188970"/>
              <a:gd name="connsiteY130" fmla="*/ 1207770 h 1276350"/>
              <a:gd name="connsiteX131" fmla="*/ 3097530 w 3188970"/>
              <a:gd name="connsiteY131" fmla="*/ 1223010 h 1276350"/>
              <a:gd name="connsiteX132" fmla="*/ 3139440 w 3188970"/>
              <a:gd name="connsiteY132" fmla="*/ 1245870 h 1276350"/>
              <a:gd name="connsiteX133" fmla="*/ 3166110 w 3188970"/>
              <a:gd name="connsiteY133" fmla="*/ 1264920 h 1276350"/>
              <a:gd name="connsiteX134" fmla="*/ 3188970 w 3188970"/>
              <a:gd name="connsiteY134" fmla="*/ 1276350 h 1276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3188970" h="1276350">
                <a:moveTo>
                  <a:pt x="0" y="0"/>
                </a:moveTo>
                <a:cubicBezTo>
                  <a:pt x="11430" y="2540"/>
                  <a:pt x="23482" y="3117"/>
                  <a:pt x="34290" y="7620"/>
                </a:cubicBezTo>
                <a:cubicBezTo>
                  <a:pt x="39264" y="9692"/>
                  <a:pt x="41581" y="15601"/>
                  <a:pt x="45720" y="19050"/>
                </a:cubicBezTo>
                <a:cubicBezTo>
                  <a:pt x="57515" y="28879"/>
                  <a:pt x="58759" y="24350"/>
                  <a:pt x="68580" y="38100"/>
                </a:cubicBezTo>
                <a:cubicBezTo>
                  <a:pt x="71881" y="42722"/>
                  <a:pt x="72603" y="48944"/>
                  <a:pt x="76200" y="53340"/>
                </a:cubicBezTo>
                <a:cubicBezTo>
                  <a:pt x="98332" y="80391"/>
                  <a:pt x="93299" y="76820"/>
                  <a:pt x="114300" y="83820"/>
                </a:cubicBezTo>
                <a:cubicBezTo>
                  <a:pt x="131342" y="109383"/>
                  <a:pt x="111266" y="84338"/>
                  <a:pt x="133350" y="99060"/>
                </a:cubicBezTo>
                <a:cubicBezTo>
                  <a:pt x="137833" y="102049"/>
                  <a:pt x="140395" y="107358"/>
                  <a:pt x="144780" y="110490"/>
                </a:cubicBezTo>
                <a:cubicBezTo>
                  <a:pt x="154206" y="117223"/>
                  <a:pt x="169113" y="120752"/>
                  <a:pt x="179070" y="125730"/>
                </a:cubicBezTo>
                <a:cubicBezTo>
                  <a:pt x="194055" y="133222"/>
                  <a:pt x="185969" y="133968"/>
                  <a:pt x="201930" y="137160"/>
                </a:cubicBezTo>
                <a:cubicBezTo>
                  <a:pt x="210736" y="138921"/>
                  <a:pt x="219742" y="139494"/>
                  <a:pt x="228600" y="140970"/>
                </a:cubicBezTo>
                <a:cubicBezTo>
                  <a:pt x="234988" y="142035"/>
                  <a:pt x="241300" y="143510"/>
                  <a:pt x="247650" y="144780"/>
                </a:cubicBezTo>
                <a:cubicBezTo>
                  <a:pt x="251460" y="147320"/>
                  <a:pt x="254984" y="150352"/>
                  <a:pt x="259080" y="152400"/>
                </a:cubicBezTo>
                <a:cubicBezTo>
                  <a:pt x="273427" y="159574"/>
                  <a:pt x="278818" y="160192"/>
                  <a:pt x="293370" y="163830"/>
                </a:cubicBezTo>
                <a:cubicBezTo>
                  <a:pt x="300990" y="162560"/>
                  <a:pt x="308901" y="162463"/>
                  <a:pt x="316230" y="160020"/>
                </a:cubicBezTo>
                <a:cubicBezTo>
                  <a:pt x="346730" y="149853"/>
                  <a:pt x="307258" y="155118"/>
                  <a:pt x="339090" y="140970"/>
                </a:cubicBezTo>
                <a:cubicBezTo>
                  <a:pt x="346149" y="137833"/>
                  <a:pt x="354375" y="138675"/>
                  <a:pt x="361950" y="137160"/>
                </a:cubicBezTo>
                <a:cubicBezTo>
                  <a:pt x="404021" y="128746"/>
                  <a:pt x="336554" y="137044"/>
                  <a:pt x="419100" y="129540"/>
                </a:cubicBezTo>
                <a:cubicBezTo>
                  <a:pt x="457999" y="121760"/>
                  <a:pt x="417670" y="132160"/>
                  <a:pt x="468630" y="106680"/>
                </a:cubicBezTo>
                <a:cubicBezTo>
                  <a:pt x="482769" y="99611"/>
                  <a:pt x="485471" y="100268"/>
                  <a:pt x="495300" y="87630"/>
                </a:cubicBezTo>
                <a:cubicBezTo>
                  <a:pt x="510951" y="67507"/>
                  <a:pt x="505581" y="66998"/>
                  <a:pt x="521970" y="53340"/>
                </a:cubicBezTo>
                <a:cubicBezTo>
                  <a:pt x="525488" y="50409"/>
                  <a:pt x="529397" y="47944"/>
                  <a:pt x="533400" y="45720"/>
                </a:cubicBezTo>
                <a:cubicBezTo>
                  <a:pt x="540847" y="41583"/>
                  <a:pt x="547848" y="35636"/>
                  <a:pt x="556260" y="34290"/>
                </a:cubicBezTo>
                <a:cubicBezTo>
                  <a:pt x="580120" y="30472"/>
                  <a:pt x="604520" y="31750"/>
                  <a:pt x="628650" y="30480"/>
                </a:cubicBezTo>
                <a:cubicBezTo>
                  <a:pt x="638810" y="27940"/>
                  <a:pt x="649060" y="25737"/>
                  <a:pt x="659130" y="22860"/>
                </a:cubicBezTo>
                <a:cubicBezTo>
                  <a:pt x="666853" y="20653"/>
                  <a:pt x="674267" y="17447"/>
                  <a:pt x="681990" y="15240"/>
                </a:cubicBezTo>
                <a:cubicBezTo>
                  <a:pt x="692060" y="12363"/>
                  <a:pt x="712470" y="7620"/>
                  <a:pt x="712470" y="7620"/>
                </a:cubicBezTo>
                <a:cubicBezTo>
                  <a:pt x="717550" y="8890"/>
                  <a:pt x="723621" y="8159"/>
                  <a:pt x="727710" y="11430"/>
                </a:cubicBezTo>
                <a:cubicBezTo>
                  <a:pt x="730846" y="13939"/>
                  <a:pt x="727928" y="21064"/>
                  <a:pt x="731520" y="22860"/>
                </a:cubicBezTo>
                <a:cubicBezTo>
                  <a:pt x="739552" y="26876"/>
                  <a:pt x="749355" y="25064"/>
                  <a:pt x="758190" y="26670"/>
                </a:cubicBezTo>
                <a:cubicBezTo>
                  <a:pt x="763342" y="27607"/>
                  <a:pt x="768350" y="29210"/>
                  <a:pt x="773430" y="30480"/>
                </a:cubicBezTo>
                <a:cubicBezTo>
                  <a:pt x="776612" y="49573"/>
                  <a:pt x="772833" y="54212"/>
                  <a:pt x="788670" y="64770"/>
                </a:cubicBezTo>
                <a:cubicBezTo>
                  <a:pt x="792012" y="66998"/>
                  <a:pt x="796290" y="67310"/>
                  <a:pt x="800100" y="68580"/>
                </a:cubicBezTo>
                <a:cubicBezTo>
                  <a:pt x="814070" y="66040"/>
                  <a:pt x="828540" y="65450"/>
                  <a:pt x="842010" y="60960"/>
                </a:cubicBezTo>
                <a:cubicBezTo>
                  <a:pt x="848034" y="58952"/>
                  <a:pt x="852083" y="53221"/>
                  <a:pt x="857250" y="49530"/>
                </a:cubicBezTo>
                <a:cubicBezTo>
                  <a:pt x="871418" y="39410"/>
                  <a:pt x="866089" y="42558"/>
                  <a:pt x="883920" y="38100"/>
                </a:cubicBezTo>
                <a:cubicBezTo>
                  <a:pt x="910590" y="39370"/>
                  <a:pt x="937593" y="37521"/>
                  <a:pt x="963930" y="41910"/>
                </a:cubicBezTo>
                <a:cubicBezTo>
                  <a:pt x="969245" y="42796"/>
                  <a:pt x="970154" y="51952"/>
                  <a:pt x="975360" y="53340"/>
                </a:cubicBezTo>
                <a:cubicBezTo>
                  <a:pt x="990136" y="57280"/>
                  <a:pt x="1005840" y="55880"/>
                  <a:pt x="1021080" y="57150"/>
                </a:cubicBezTo>
                <a:cubicBezTo>
                  <a:pt x="1027430" y="59690"/>
                  <a:pt x="1033642" y="62607"/>
                  <a:pt x="1040130" y="64770"/>
                </a:cubicBezTo>
                <a:cubicBezTo>
                  <a:pt x="1048901" y="67694"/>
                  <a:pt x="1058216" y="68956"/>
                  <a:pt x="1066800" y="72390"/>
                </a:cubicBezTo>
                <a:cubicBezTo>
                  <a:pt x="1071052" y="74091"/>
                  <a:pt x="1074134" y="77962"/>
                  <a:pt x="1078230" y="80010"/>
                </a:cubicBezTo>
                <a:cubicBezTo>
                  <a:pt x="1081822" y="81806"/>
                  <a:pt x="1085900" y="82410"/>
                  <a:pt x="1089660" y="83820"/>
                </a:cubicBezTo>
                <a:cubicBezTo>
                  <a:pt x="1096064" y="86221"/>
                  <a:pt x="1102360" y="88900"/>
                  <a:pt x="1108710" y="91440"/>
                </a:cubicBezTo>
                <a:cubicBezTo>
                  <a:pt x="1166200" y="88702"/>
                  <a:pt x="1186858" y="82402"/>
                  <a:pt x="1238250" y="95250"/>
                </a:cubicBezTo>
                <a:cubicBezTo>
                  <a:pt x="1242692" y="96361"/>
                  <a:pt x="1245870" y="100330"/>
                  <a:pt x="1249680" y="102870"/>
                </a:cubicBezTo>
                <a:cubicBezTo>
                  <a:pt x="1256453" y="116417"/>
                  <a:pt x="1257373" y="116459"/>
                  <a:pt x="1261110" y="129540"/>
                </a:cubicBezTo>
                <a:cubicBezTo>
                  <a:pt x="1262549" y="134575"/>
                  <a:pt x="1262015" y="140423"/>
                  <a:pt x="1264920" y="144780"/>
                </a:cubicBezTo>
                <a:cubicBezTo>
                  <a:pt x="1267460" y="148590"/>
                  <a:pt x="1272832" y="149469"/>
                  <a:pt x="1276350" y="152400"/>
                </a:cubicBezTo>
                <a:cubicBezTo>
                  <a:pt x="1280489" y="155849"/>
                  <a:pt x="1284331" y="159691"/>
                  <a:pt x="1287780" y="163830"/>
                </a:cubicBezTo>
                <a:cubicBezTo>
                  <a:pt x="1290711" y="167348"/>
                  <a:pt x="1293352" y="171164"/>
                  <a:pt x="1295400" y="175260"/>
                </a:cubicBezTo>
                <a:cubicBezTo>
                  <a:pt x="1297196" y="178852"/>
                  <a:pt x="1295699" y="184740"/>
                  <a:pt x="1299210" y="186690"/>
                </a:cubicBezTo>
                <a:cubicBezTo>
                  <a:pt x="1308365" y="191776"/>
                  <a:pt x="1319530" y="191770"/>
                  <a:pt x="1329690" y="194310"/>
                </a:cubicBezTo>
                <a:cubicBezTo>
                  <a:pt x="1334770" y="198120"/>
                  <a:pt x="1340109" y="201607"/>
                  <a:pt x="1344930" y="205740"/>
                </a:cubicBezTo>
                <a:cubicBezTo>
                  <a:pt x="1349021" y="209247"/>
                  <a:pt x="1351682" y="214497"/>
                  <a:pt x="1356360" y="217170"/>
                </a:cubicBezTo>
                <a:cubicBezTo>
                  <a:pt x="1360906" y="219768"/>
                  <a:pt x="1366480" y="219883"/>
                  <a:pt x="1371600" y="220980"/>
                </a:cubicBezTo>
                <a:cubicBezTo>
                  <a:pt x="1384264" y="223694"/>
                  <a:pt x="1396907" y="226580"/>
                  <a:pt x="1409700" y="228600"/>
                </a:cubicBezTo>
                <a:cubicBezTo>
                  <a:pt x="1438214" y="233102"/>
                  <a:pt x="1441683" y="230627"/>
                  <a:pt x="1466850" y="236220"/>
                </a:cubicBezTo>
                <a:cubicBezTo>
                  <a:pt x="1470770" y="237091"/>
                  <a:pt x="1474384" y="239056"/>
                  <a:pt x="1478280" y="240030"/>
                </a:cubicBezTo>
                <a:cubicBezTo>
                  <a:pt x="1484562" y="241601"/>
                  <a:pt x="1490953" y="242715"/>
                  <a:pt x="1497330" y="243840"/>
                </a:cubicBezTo>
                <a:lnTo>
                  <a:pt x="1543050" y="251460"/>
                </a:lnTo>
                <a:cubicBezTo>
                  <a:pt x="1574420" y="267145"/>
                  <a:pt x="1540813" y="252537"/>
                  <a:pt x="1592580" y="262890"/>
                </a:cubicBezTo>
                <a:cubicBezTo>
                  <a:pt x="1600456" y="264465"/>
                  <a:pt x="1607506" y="269257"/>
                  <a:pt x="1615440" y="270510"/>
                </a:cubicBezTo>
                <a:cubicBezTo>
                  <a:pt x="1631796" y="273093"/>
                  <a:pt x="1648493" y="272672"/>
                  <a:pt x="1664970" y="274320"/>
                </a:cubicBezTo>
                <a:cubicBezTo>
                  <a:pt x="1673906" y="275214"/>
                  <a:pt x="1682750" y="276860"/>
                  <a:pt x="1691640" y="278130"/>
                </a:cubicBezTo>
                <a:cubicBezTo>
                  <a:pt x="1718405" y="295973"/>
                  <a:pt x="1696543" y="284118"/>
                  <a:pt x="1756410" y="289560"/>
                </a:cubicBezTo>
                <a:cubicBezTo>
                  <a:pt x="1766607" y="290487"/>
                  <a:pt x="1776730" y="292100"/>
                  <a:pt x="1786890" y="293370"/>
                </a:cubicBezTo>
                <a:cubicBezTo>
                  <a:pt x="1790700" y="294640"/>
                  <a:pt x="1794445" y="296123"/>
                  <a:pt x="1798320" y="297180"/>
                </a:cubicBezTo>
                <a:cubicBezTo>
                  <a:pt x="1808424" y="299936"/>
                  <a:pt x="1828800" y="304800"/>
                  <a:pt x="1828800" y="304800"/>
                </a:cubicBezTo>
                <a:cubicBezTo>
                  <a:pt x="1833880" y="308610"/>
                  <a:pt x="1838489" y="313146"/>
                  <a:pt x="1844040" y="316230"/>
                </a:cubicBezTo>
                <a:cubicBezTo>
                  <a:pt x="1850019" y="319551"/>
                  <a:pt x="1856602" y="321687"/>
                  <a:pt x="1863090" y="323850"/>
                </a:cubicBezTo>
                <a:cubicBezTo>
                  <a:pt x="1874636" y="327699"/>
                  <a:pt x="1894423" y="330589"/>
                  <a:pt x="1905000" y="331470"/>
                </a:cubicBezTo>
                <a:cubicBezTo>
                  <a:pt x="1926553" y="333266"/>
                  <a:pt x="1948180" y="334010"/>
                  <a:pt x="1969770" y="335280"/>
                </a:cubicBezTo>
                <a:cubicBezTo>
                  <a:pt x="2027225" y="346771"/>
                  <a:pt x="1955635" y="332139"/>
                  <a:pt x="2004060" y="342900"/>
                </a:cubicBezTo>
                <a:cubicBezTo>
                  <a:pt x="2010382" y="344305"/>
                  <a:pt x="2016828" y="345139"/>
                  <a:pt x="2023110" y="346710"/>
                </a:cubicBezTo>
                <a:cubicBezTo>
                  <a:pt x="2032080" y="348952"/>
                  <a:pt x="2040924" y="351673"/>
                  <a:pt x="2049780" y="354330"/>
                </a:cubicBezTo>
                <a:cubicBezTo>
                  <a:pt x="2053627" y="355484"/>
                  <a:pt x="2057618" y="356344"/>
                  <a:pt x="2061210" y="358140"/>
                </a:cubicBezTo>
                <a:cubicBezTo>
                  <a:pt x="2065306" y="360188"/>
                  <a:pt x="2068544" y="363712"/>
                  <a:pt x="2072640" y="365760"/>
                </a:cubicBezTo>
                <a:cubicBezTo>
                  <a:pt x="2076232" y="367556"/>
                  <a:pt x="2080478" y="367774"/>
                  <a:pt x="2084070" y="369570"/>
                </a:cubicBezTo>
                <a:cubicBezTo>
                  <a:pt x="2088166" y="371618"/>
                  <a:pt x="2091404" y="375142"/>
                  <a:pt x="2095500" y="377190"/>
                </a:cubicBezTo>
                <a:cubicBezTo>
                  <a:pt x="2101902" y="380391"/>
                  <a:pt x="2116066" y="382979"/>
                  <a:pt x="2122170" y="384810"/>
                </a:cubicBezTo>
                <a:cubicBezTo>
                  <a:pt x="2129863" y="387118"/>
                  <a:pt x="2145030" y="392430"/>
                  <a:pt x="2145030" y="392430"/>
                </a:cubicBezTo>
                <a:cubicBezTo>
                  <a:pt x="2150110" y="396240"/>
                  <a:pt x="2155524" y="399641"/>
                  <a:pt x="2160270" y="403860"/>
                </a:cubicBezTo>
                <a:cubicBezTo>
                  <a:pt x="2166982" y="409826"/>
                  <a:pt x="2172308" y="417300"/>
                  <a:pt x="2179320" y="422910"/>
                </a:cubicBezTo>
                <a:cubicBezTo>
                  <a:pt x="2185103" y="427536"/>
                  <a:pt x="2192303" y="430093"/>
                  <a:pt x="2198370" y="434340"/>
                </a:cubicBezTo>
                <a:cubicBezTo>
                  <a:pt x="2205032" y="439003"/>
                  <a:pt x="2210914" y="444701"/>
                  <a:pt x="2217420" y="449580"/>
                </a:cubicBezTo>
                <a:cubicBezTo>
                  <a:pt x="2221083" y="452327"/>
                  <a:pt x="2225040" y="454660"/>
                  <a:pt x="2228850" y="457200"/>
                </a:cubicBezTo>
                <a:cubicBezTo>
                  <a:pt x="2252557" y="492760"/>
                  <a:pt x="2207260" y="427990"/>
                  <a:pt x="2270760" y="491490"/>
                </a:cubicBezTo>
                <a:cubicBezTo>
                  <a:pt x="2275840" y="496570"/>
                  <a:pt x="2280253" y="502419"/>
                  <a:pt x="2286000" y="506730"/>
                </a:cubicBezTo>
                <a:cubicBezTo>
                  <a:pt x="2290544" y="510138"/>
                  <a:pt x="2296696" y="510942"/>
                  <a:pt x="2301240" y="514350"/>
                </a:cubicBezTo>
                <a:cubicBezTo>
                  <a:pt x="2317049" y="526207"/>
                  <a:pt x="2315635" y="530802"/>
                  <a:pt x="2327910" y="544830"/>
                </a:cubicBezTo>
                <a:cubicBezTo>
                  <a:pt x="2332641" y="550237"/>
                  <a:pt x="2338475" y="554615"/>
                  <a:pt x="2343150" y="560070"/>
                </a:cubicBezTo>
                <a:cubicBezTo>
                  <a:pt x="2346130" y="563547"/>
                  <a:pt x="2348077" y="567797"/>
                  <a:pt x="2350770" y="571500"/>
                </a:cubicBezTo>
                <a:cubicBezTo>
                  <a:pt x="2363986" y="589672"/>
                  <a:pt x="2385314" y="619930"/>
                  <a:pt x="2404110" y="632460"/>
                </a:cubicBezTo>
                <a:cubicBezTo>
                  <a:pt x="2407920" y="635000"/>
                  <a:pt x="2411444" y="638032"/>
                  <a:pt x="2415540" y="640080"/>
                </a:cubicBezTo>
                <a:cubicBezTo>
                  <a:pt x="2419132" y="641876"/>
                  <a:pt x="2423160" y="642620"/>
                  <a:pt x="2426970" y="643890"/>
                </a:cubicBezTo>
                <a:cubicBezTo>
                  <a:pt x="2429510" y="647700"/>
                  <a:pt x="2430780" y="652780"/>
                  <a:pt x="2434590" y="655320"/>
                </a:cubicBezTo>
                <a:cubicBezTo>
                  <a:pt x="2446404" y="663196"/>
                  <a:pt x="2472690" y="674370"/>
                  <a:pt x="2472690" y="674370"/>
                </a:cubicBezTo>
                <a:cubicBezTo>
                  <a:pt x="2476500" y="679450"/>
                  <a:pt x="2480598" y="684326"/>
                  <a:pt x="2484120" y="689610"/>
                </a:cubicBezTo>
                <a:cubicBezTo>
                  <a:pt x="2488228" y="695772"/>
                  <a:pt x="2490731" y="703037"/>
                  <a:pt x="2495550" y="708660"/>
                </a:cubicBezTo>
                <a:cubicBezTo>
                  <a:pt x="2506070" y="720933"/>
                  <a:pt x="2519742" y="730328"/>
                  <a:pt x="2529840" y="742950"/>
                </a:cubicBezTo>
                <a:cubicBezTo>
                  <a:pt x="2534920" y="749300"/>
                  <a:pt x="2539725" y="755880"/>
                  <a:pt x="2545080" y="762000"/>
                </a:cubicBezTo>
                <a:cubicBezTo>
                  <a:pt x="2548628" y="766055"/>
                  <a:pt x="2553061" y="769291"/>
                  <a:pt x="2556510" y="773430"/>
                </a:cubicBezTo>
                <a:cubicBezTo>
                  <a:pt x="2567327" y="786410"/>
                  <a:pt x="2561834" y="786374"/>
                  <a:pt x="2575560" y="800100"/>
                </a:cubicBezTo>
                <a:cubicBezTo>
                  <a:pt x="2578798" y="803338"/>
                  <a:pt x="2583376" y="804909"/>
                  <a:pt x="2586990" y="807720"/>
                </a:cubicBezTo>
                <a:cubicBezTo>
                  <a:pt x="2594820" y="813810"/>
                  <a:pt x="2601482" y="821445"/>
                  <a:pt x="2609850" y="826770"/>
                </a:cubicBezTo>
                <a:cubicBezTo>
                  <a:pt x="2614861" y="829959"/>
                  <a:pt x="2632845" y="835705"/>
                  <a:pt x="2640330" y="838200"/>
                </a:cubicBezTo>
                <a:cubicBezTo>
                  <a:pt x="2645410" y="842010"/>
                  <a:pt x="2650057" y="846480"/>
                  <a:pt x="2655570" y="849630"/>
                </a:cubicBezTo>
                <a:cubicBezTo>
                  <a:pt x="2662035" y="853324"/>
                  <a:pt x="2676054" y="854776"/>
                  <a:pt x="2682240" y="857250"/>
                </a:cubicBezTo>
                <a:cubicBezTo>
                  <a:pt x="2690150" y="860414"/>
                  <a:pt x="2697741" y="864387"/>
                  <a:pt x="2705100" y="868680"/>
                </a:cubicBezTo>
                <a:cubicBezTo>
                  <a:pt x="2713011" y="873295"/>
                  <a:pt x="2719457" y="880519"/>
                  <a:pt x="2727960" y="883920"/>
                </a:cubicBezTo>
                <a:cubicBezTo>
                  <a:pt x="2751872" y="893485"/>
                  <a:pt x="2740375" y="889881"/>
                  <a:pt x="2762250" y="895350"/>
                </a:cubicBezTo>
                <a:cubicBezTo>
                  <a:pt x="2814283" y="930038"/>
                  <a:pt x="2759312" y="897582"/>
                  <a:pt x="2804160" y="914400"/>
                </a:cubicBezTo>
                <a:cubicBezTo>
                  <a:pt x="2808447" y="916008"/>
                  <a:pt x="2811614" y="919748"/>
                  <a:pt x="2815590" y="922020"/>
                </a:cubicBezTo>
                <a:cubicBezTo>
                  <a:pt x="2820521" y="924838"/>
                  <a:pt x="2825640" y="927333"/>
                  <a:pt x="2830830" y="929640"/>
                </a:cubicBezTo>
                <a:cubicBezTo>
                  <a:pt x="2851336" y="938754"/>
                  <a:pt x="2847488" y="936782"/>
                  <a:pt x="2868930" y="941070"/>
                </a:cubicBezTo>
                <a:cubicBezTo>
                  <a:pt x="2875280" y="944880"/>
                  <a:pt x="2881213" y="949492"/>
                  <a:pt x="2887980" y="952500"/>
                </a:cubicBezTo>
                <a:cubicBezTo>
                  <a:pt x="2892765" y="954627"/>
                  <a:pt x="2898536" y="953968"/>
                  <a:pt x="2903220" y="956310"/>
                </a:cubicBezTo>
                <a:cubicBezTo>
                  <a:pt x="2913936" y="961668"/>
                  <a:pt x="2933700" y="975360"/>
                  <a:pt x="2933700" y="975360"/>
                </a:cubicBezTo>
                <a:lnTo>
                  <a:pt x="2956560" y="1009650"/>
                </a:lnTo>
                <a:cubicBezTo>
                  <a:pt x="2959100" y="1013460"/>
                  <a:pt x="2962732" y="1016736"/>
                  <a:pt x="2964180" y="1021080"/>
                </a:cubicBezTo>
                <a:cubicBezTo>
                  <a:pt x="2983839" y="1080057"/>
                  <a:pt x="2961307" y="1019144"/>
                  <a:pt x="2979420" y="1055370"/>
                </a:cubicBezTo>
                <a:cubicBezTo>
                  <a:pt x="2985123" y="1066775"/>
                  <a:pt x="2982693" y="1072808"/>
                  <a:pt x="2987040" y="1085850"/>
                </a:cubicBezTo>
                <a:cubicBezTo>
                  <a:pt x="2988836" y="1091238"/>
                  <a:pt x="2992551" y="1095817"/>
                  <a:pt x="2994660" y="1101090"/>
                </a:cubicBezTo>
                <a:cubicBezTo>
                  <a:pt x="2997643" y="1108548"/>
                  <a:pt x="2997825" y="1117267"/>
                  <a:pt x="3002280" y="1123950"/>
                </a:cubicBezTo>
                <a:cubicBezTo>
                  <a:pt x="3007360" y="1131570"/>
                  <a:pt x="3010194" y="1141315"/>
                  <a:pt x="3017520" y="1146810"/>
                </a:cubicBezTo>
                <a:cubicBezTo>
                  <a:pt x="3022600" y="1150620"/>
                  <a:pt x="3027939" y="1154107"/>
                  <a:pt x="3032760" y="1158240"/>
                </a:cubicBezTo>
                <a:cubicBezTo>
                  <a:pt x="3058429" y="1180242"/>
                  <a:pt x="3030358" y="1160449"/>
                  <a:pt x="3055620" y="1177290"/>
                </a:cubicBezTo>
                <a:cubicBezTo>
                  <a:pt x="3058160" y="1181100"/>
                  <a:pt x="3060002" y="1185482"/>
                  <a:pt x="3063240" y="1188720"/>
                </a:cubicBezTo>
                <a:cubicBezTo>
                  <a:pt x="3066478" y="1191958"/>
                  <a:pt x="3071809" y="1192764"/>
                  <a:pt x="3074670" y="1196340"/>
                </a:cubicBezTo>
                <a:cubicBezTo>
                  <a:pt x="3077179" y="1199476"/>
                  <a:pt x="3075866" y="1204721"/>
                  <a:pt x="3078480" y="1207770"/>
                </a:cubicBezTo>
                <a:cubicBezTo>
                  <a:pt x="3083772" y="1213944"/>
                  <a:pt x="3090868" y="1218347"/>
                  <a:pt x="3097530" y="1223010"/>
                </a:cubicBezTo>
                <a:cubicBezTo>
                  <a:pt x="3123158" y="1240950"/>
                  <a:pt x="3110793" y="1228682"/>
                  <a:pt x="3139440" y="1245870"/>
                </a:cubicBezTo>
                <a:cubicBezTo>
                  <a:pt x="3180327" y="1270402"/>
                  <a:pt x="3133544" y="1246311"/>
                  <a:pt x="3166110" y="1264920"/>
                </a:cubicBezTo>
                <a:lnTo>
                  <a:pt x="3188970" y="1276350"/>
                </a:lnTo>
              </a:path>
            </a:pathLst>
          </a:custGeom>
          <a:ln>
            <a:solidFill>
              <a:srgbClr val="AC281C"/>
            </a:solidFill>
          </a:ln>
        </p:spPr>
        <p:style>
          <a:lnRef idx="2">
            <a:schemeClr val="dk1"/>
          </a:lnRef>
          <a:fillRef idx="0">
            <a:schemeClr val="dk1"/>
          </a:fillRef>
          <a:effectRef idx="1">
            <a:schemeClr val="dk1"/>
          </a:effectRef>
          <a:fontRef idx="minor">
            <a:schemeClr val="tx1"/>
          </a:fontRef>
        </p:style>
        <p:txBody>
          <a:bodyPr rtlCol="0" anchor="ctr"/>
          <a:lstStyle/>
          <a:p>
            <a:pPr algn="ctr"/>
            <a:endParaRPr lang="it-IT"/>
          </a:p>
        </p:txBody>
      </p:sp>
      <p:pic>
        <p:nvPicPr>
          <p:cNvPr id="49" name="Immagine 48" descr="Immagine che contiene logo, Carattere, simbolo, Blu elettrico&#10;&#10;Il contenuto generato dall'IA potrebbe non essere corretto.">
            <a:extLst>
              <a:ext uri="{FF2B5EF4-FFF2-40B4-BE49-F238E27FC236}">
                <a16:creationId xmlns:a16="http://schemas.microsoft.com/office/drawing/2014/main" id="{CC5CE810-690B-5C51-6C15-88F8D718798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00750" y="2461859"/>
            <a:ext cx="236998" cy="118499"/>
          </a:xfrm>
          <a:prstGeom prst="rect">
            <a:avLst/>
          </a:prstGeom>
        </p:spPr>
      </p:pic>
      <p:pic>
        <p:nvPicPr>
          <p:cNvPr id="52" name="Immagine 51" descr="Immagine che contiene testo, Carattere, logo, simbolo&#10;&#10;Il contenuto generato dall'IA potrebbe non essere corretto.">
            <a:extLst>
              <a:ext uri="{FF2B5EF4-FFF2-40B4-BE49-F238E27FC236}">
                <a16:creationId xmlns:a16="http://schemas.microsoft.com/office/drawing/2014/main" id="{39E32A6A-9902-DBE9-6B68-AFA85F38FE2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65926" y="3271654"/>
            <a:ext cx="197513" cy="98757"/>
          </a:xfrm>
          <a:prstGeom prst="rect">
            <a:avLst/>
          </a:prstGeom>
        </p:spPr>
      </p:pic>
      <p:pic>
        <p:nvPicPr>
          <p:cNvPr id="54" name="Immagine 53" descr="Immagine che contiene simbolo, Carattere, Elementi grafici, verde&#10;&#10;Il contenuto generato dall'IA potrebbe non essere corretto.">
            <a:extLst>
              <a:ext uri="{FF2B5EF4-FFF2-40B4-BE49-F238E27FC236}">
                <a16:creationId xmlns:a16="http://schemas.microsoft.com/office/drawing/2014/main" id="{10458275-F0B6-E286-80E6-8AA04E270A7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704964" y="2592046"/>
            <a:ext cx="198506" cy="122908"/>
          </a:xfrm>
          <a:prstGeom prst="rect">
            <a:avLst/>
          </a:prstGeom>
        </p:spPr>
      </p:pic>
      <p:grpSp>
        <p:nvGrpSpPr>
          <p:cNvPr id="62" name="Gruppo 61">
            <a:extLst>
              <a:ext uri="{FF2B5EF4-FFF2-40B4-BE49-F238E27FC236}">
                <a16:creationId xmlns:a16="http://schemas.microsoft.com/office/drawing/2014/main" id="{CF8672AB-E30C-9C51-B987-9124B65EABC0}"/>
              </a:ext>
            </a:extLst>
          </p:cNvPr>
          <p:cNvGrpSpPr/>
          <p:nvPr/>
        </p:nvGrpSpPr>
        <p:grpSpPr>
          <a:xfrm>
            <a:off x="5202040" y="1867914"/>
            <a:ext cx="236998" cy="236998"/>
            <a:chOff x="5967859" y="6083947"/>
            <a:chExt cx="236998" cy="236998"/>
          </a:xfrm>
        </p:grpSpPr>
        <p:sp>
          <p:nvSpPr>
            <p:cNvPr id="63" name="Ovale 62">
              <a:extLst>
                <a:ext uri="{FF2B5EF4-FFF2-40B4-BE49-F238E27FC236}">
                  <a16:creationId xmlns:a16="http://schemas.microsoft.com/office/drawing/2014/main" id="{0C4F1323-A70C-AF2E-7F1D-185A7D8AAEB5}"/>
                </a:ext>
              </a:extLst>
            </p:cNvPr>
            <p:cNvSpPr/>
            <p:nvPr/>
          </p:nvSpPr>
          <p:spPr bwMode="auto">
            <a:xfrm>
              <a:off x="5967859" y="6083947"/>
              <a:ext cx="236998" cy="236998"/>
            </a:xfrm>
            <a:prstGeom prst="ellipse">
              <a:avLst/>
            </a:prstGeom>
            <a:solidFill>
              <a:srgbClr val="007F4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endParaRPr>
            </a:p>
          </p:txBody>
        </p:sp>
        <p:pic>
          <p:nvPicPr>
            <p:cNvPr id="64" name="Picture 12" descr="aereo 1208479 PNG">
              <a:extLst>
                <a:ext uri="{FF2B5EF4-FFF2-40B4-BE49-F238E27FC236}">
                  <a16:creationId xmlns:a16="http://schemas.microsoft.com/office/drawing/2014/main" id="{073157A2-A019-74AA-CDC6-5B6C3FF82449}"/>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990420" y="6113681"/>
              <a:ext cx="191875" cy="180000"/>
            </a:xfrm>
            <a:prstGeom prst="rect">
              <a:avLst/>
            </a:prstGeom>
            <a:noFill/>
            <a:extLst>
              <a:ext uri="{909E8E84-426E-40DD-AFC4-6F175D3DCCD1}">
                <a14:hiddenFill xmlns:a14="http://schemas.microsoft.com/office/drawing/2010/main">
                  <a:solidFill>
                    <a:srgbClr val="FFFFFF"/>
                  </a:solidFill>
                </a14:hiddenFill>
              </a:ext>
            </a:extLst>
          </p:spPr>
        </p:pic>
      </p:grpSp>
      <p:sp>
        <p:nvSpPr>
          <p:cNvPr id="65" name="CasellaDiTesto 64">
            <a:extLst>
              <a:ext uri="{FF2B5EF4-FFF2-40B4-BE49-F238E27FC236}">
                <a16:creationId xmlns:a16="http://schemas.microsoft.com/office/drawing/2014/main" id="{040D1663-F134-4684-CE24-EB36F8C10105}"/>
              </a:ext>
            </a:extLst>
          </p:cNvPr>
          <p:cNvSpPr txBox="1"/>
          <p:nvPr/>
        </p:nvSpPr>
        <p:spPr>
          <a:xfrm>
            <a:off x="4740464" y="2118005"/>
            <a:ext cx="1160148" cy="215444"/>
          </a:xfrm>
          <a:prstGeom prst="rect">
            <a:avLst/>
          </a:prstGeom>
          <a:solidFill>
            <a:srgbClr val="FFFFFF">
              <a:alpha val="50196"/>
            </a:srgbClr>
          </a:solidFill>
        </p:spPr>
        <p:txBody>
          <a:bodyPr wrap="square" rtlCol="0">
            <a:spAutoFit/>
          </a:bodyPr>
          <a:lstStyle>
            <a:defPPr>
              <a:defRPr lang="it-IT"/>
            </a:defPPr>
            <a:lvl1pPr indent="0" algn="ctr">
              <a:spcAft>
                <a:spcPts val="600"/>
              </a:spcAft>
              <a:defRPr sz="900" kern="0"/>
            </a:lvl1pPr>
          </a:lstStyle>
          <a:p>
            <a:r>
              <a:rPr lang="it-IT" sz="800">
                <a:latin typeface="Montserrat" panose="00000500000000000000" pitchFamily="2" charset="0"/>
              </a:rPr>
              <a:t>Abruzzo Airport</a:t>
            </a:r>
          </a:p>
        </p:txBody>
      </p:sp>
      <p:sp>
        <p:nvSpPr>
          <p:cNvPr id="35" name="Goccia 34">
            <a:extLst>
              <a:ext uri="{FF2B5EF4-FFF2-40B4-BE49-F238E27FC236}">
                <a16:creationId xmlns:a16="http://schemas.microsoft.com/office/drawing/2014/main" id="{C19E4D6D-7753-E053-F738-43C65719D957}"/>
              </a:ext>
            </a:extLst>
          </p:cNvPr>
          <p:cNvSpPr/>
          <p:nvPr/>
        </p:nvSpPr>
        <p:spPr bwMode="auto">
          <a:xfrm rot="8100000">
            <a:off x="1574820" y="2172815"/>
            <a:ext cx="141932" cy="133659"/>
          </a:xfrm>
          <a:prstGeom prst="teardrop">
            <a:avLst/>
          </a:prstGeom>
          <a:solidFill>
            <a:srgbClr val="007F3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latin typeface="Montserrat" panose="00000500000000000000" pitchFamily="2" charset="0"/>
            </a:endParaRPr>
          </a:p>
        </p:txBody>
      </p:sp>
      <p:sp>
        <p:nvSpPr>
          <p:cNvPr id="66" name="Ovale 65">
            <a:extLst>
              <a:ext uri="{FF2B5EF4-FFF2-40B4-BE49-F238E27FC236}">
                <a16:creationId xmlns:a16="http://schemas.microsoft.com/office/drawing/2014/main" id="{06AC16C9-B0D8-BE64-9CF1-F75A0977039E}"/>
              </a:ext>
            </a:extLst>
          </p:cNvPr>
          <p:cNvSpPr>
            <a:spLocks noChangeAspect="1"/>
          </p:cNvSpPr>
          <p:nvPr/>
        </p:nvSpPr>
        <p:spPr bwMode="auto">
          <a:xfrm>
            <a:off x="3745576" y="3668649"/>
            <a:ext cx="1080000" cy="1080000"/>
          </a:xfrm>
          <a:prstGeom prst="ellipse">
            <a:avLst/>
          </a:prstGeom>
          <a:noFill/>
          <a:ln w="19050">
            <a:solidFill>
              <a:schemeClr val="tx1"/>
            </a:solidFill>
            <a:prstDash val="lgDash"/>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latin typeface="Montserrat" panose="00000500000000000000" pitchFamily="2" charset="0"/>
            </a:endParaRPr>
          </a:p>
        </p:txBody>
      </p:sp>
      <p:sp>
        <p:nvSpPr>
          <p:cNvPr id="67" name="Ovale 66">
            <a:extLst>
              <a:ext uri="{FF2B5EF4-FFF2-40B4-BE49-F238E27FC236}">
                <a16:creationId xmlns:a16="http://schemas.microsoft.com/office/drawing/2014/main" id="{502B2C87-EDDC-D2A8-B47F-210DAE3F4CCF}"/>
              </a:ext>
            </a:extLst>
          </p:cNvPr>
          <p:cNvSpPr>
            <a:spLocks noChangeAspect="1"/>
          </p:cNvSpPr>
          <p:nvPr/>
        </p:nvSpPr>
        <p:spPr bwMode="auto">
          <a:xfrm>
            <a:off x="3192915" y="3178233"/>
            <a:ext cx="2160000" cy="2160000"/>
          </a:xfrm>
          <a:prstGeom prst="ellipse">
            <a:avLst/>
          </a:prstGeom>
          <a:noFill/>
          <a:ln w="19050">
            <a:solidFill>
              <a:schemeClr val="tx1"/>
            </a:solidFill>
            <a:prstDash val="lgDash"/>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latin typeface="Montserrat" panose="00000500000000000000" pitchFamily="2" charset="0"/>
            </a:endParaRPr>
          </a:p>
        </p:txBody>
      </p:sp>
      <p:sp>
        <p:nvSpPr>
          <p:cNvPr id="68" name="CasellaDiTesto 67">
            <a:extLst>
              <a:ext uri="{FF2B5EF4-FFF2-40B4-BE49-F238E27FC236}">
                <a16:creationId xmlns:a16="http://schemas.microsoft.com/office/drawing/2014/main" id="{48D87B7C-F5E8-414D-6199-B42E5EB4314E}"/>
              </a:ext>
            </a:extLst>
          </p:cNvPr>
          <p:cNvSpPr txBox="1"/>
          <p:nvPr/>
        </p:nvSpPr>
        <p:spPr>
          <a:xfrm>
            <a:off x="4041701" y="4455281"/>
            <a:ext cx="640479" cy="230832"/>
          </a:xfrm>
          <a:prstGeom prst="rect">
            <a:avLst/>
          </a:prstGeom>
        </p:spPr>
        <p:txBody>
          <a:bodyPr wrap="square" rtlCol="0">
            <a:spAutoFit/>
          </a:bodyPr>
          <a:lstStyle/>
          <a:p>
            <a:pPr algn="ctr">
              <a:spcAft>
                <a:spcPts val="600"/>
              </a:spcAft>
            </a:pPr>
            <a:r>
              <a:rPr lang="it-IT" sz="900" b="1" kern="0">
                <a:latin typeface="Montserrat" panose="00000500000000000000" pitchFamily="2" charset="0"/>
              </a:rPr>
              <a:t>10 km</a:t>
            </a:r>
          </a:p>
        </p:txBody>
      </p:sp>
      <p:sp>
        <p:nvSpPr>
          <p:cNvPr id="69" name="CasellaDiTesto 68">
            <a:extLst>
              <a:ext uri="{FF2B5EF4-FFF2-40B4-BE49-F238E27FC236}">
                <a16:creationId xmlns:a16="http://schemas.microsoft.com/office/drawing/2014/main" id="{ADA3F948-C18F-3F9E-4A81-64532C815D0B}"/>
              </a:ext>
            </a:extLst>
          </p:cNvPr>
          <p:cNvSpPr txBox="1"/>
          <p:nvPr/>
        </p:nvSpPr>
        <p:spPr>
          <a:xfrm>
            <a:off x="4632378" y="4455281"/>
            <a:ext cx="640479" cy="230832"/>
          </a:xfrm>
          <a:prstGeom prst="rect">
            <a:avLst/>
          </a:prstGeom>
        </p:spPr>
        <p:txBody>
          <a:bodyPr wrap="square" rtlCol="0">
            <a:spAutoFit/>
          </a:bodyPr>
          <a:lstStyle/>
          <a:p>
            <a:pPr algn="ctr">
              <a:spcAft>
                <a:spcPts val="600"/>
              </a:spcAft>
            </a:pPr>
            <a:r>
              <a:rPr lang="it-IT" sz="900" b="1" kern="0">
                <a:latin typeface="Montserrat" panose="00000500000000000000" pitchFamily="2" charset="0"/>
              </a:rPr>
              <a:t>20 km</a:t>
            </a:r>
          </a:p>
        </p:txBody>
      </p:sp>
    </p:spTree>
    <p:extLst>
      <p:ext uri="{BB962C8B-B14F-4D97-AF65-F5344CB8AC3E}">
        <p14:creationId xmlns:p14="http://schemas.microsoft.com/office/powerpoint/2010/main" val="1918134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a:extLst>
              <a:ext uri="{FF2B5EF4-FFF2-40B4-BE49-F238E27FC236}">
                <a16:creationId xmlns:a16="http://schemas.microsoft.com/office/drawing/2014/main" id="{F640C1A1-F423-7F02-9F0E-DADDADE7FDC4}"/>
              </a:ext>
            </a:extLst>
          </p:cNvPr>
          <p:cNvSpPr>
            <a:spLocks noGrp="1"/>
          </p:cNvSpPr>
          <p:nvPr>
            <p:ph type="body" sz="quarter" idx="11"/>
          </p:nvPr>
        </p:nvSpPr>
        <p:spPr>
          <a:xfrm>
            <a:off x="415927" y="227831"/>
            <a:ext cx="9572228" cy="369332"/>
          </a:xfrm>
        </p:spPr>
        <p:txBody>
          <a:bodyPr/>
          <a:lstStyle/>
          <a:p>
            <a:r>
              <a:rPr lang="it-IT"/>
              <a:t>INQUADRAMENTO TERRITORIALE</a:t>
            </a:r>
          </a:p>
          <a:p>
            <a:endParaRPr lang="it-IT"/>
          </a:p>
        </p:txBody>
      </p:sp>
      <p:sp>
        <p:nvSpPr>
          <p:cNvPr id="3" name="Segnaposto testo 2">
            <a:extLst>
              <a:ext uri="{FF2B5EF4-FFF2-40B4-BE49-F238E27FC236}">
                <a16:creationId xmlns:a16="http://schemas.microsoft.com/office/drawing/2014/main" id="{4019F1AD-7239-1374-B2FA-EF2E72AB9211}"/>
              </a:ext>
            </a:extLst>
          </p:cNvPr>
          <p:cNvSpPr>
            <a:spLocks noGrp="1"/>
          </p:cNvSpPr>
          <p:nvPr>
            <p:ph type="body" sz="quarter" idx="12"/>
          </p:nvPr>
        </p:nvSpPr>
        <p:spPr/>
        <p:txBody>
          <a:bodyPr/>
          <a:lstStyle/>
          <a:p>
            <a:r>
              <a:rPr lang="it-IT"/>
              <a:t>PATRIMONIO STORICO – CULTURALE E NATURALISTICO </a:t>
            </a:r>
          </a:p>
        </p:txBody>
      </p:sp>
      <p:graphicFrame>
        <p:nvGraphicFramePr>
          <p:cNvPr id="6" name="Tabella 5">
            <a:extLst>
              <a:ext uri="{FF2B5EF4-FFF2-40B4-BE49-F238E27FC236}">
                <a16:creationId xmlns:a16="http://schemas.microsoft.com/office/drawing/2014/main" id="{6AFCCE41-E884-F749-2A32-837FE3F50764}"/>
              </a:ext>
            </a:extLst>
          </p:cNvPr>
          <p:cNvGraphicFramePr>
            <a:graphicFrameLocks noGrp="1"/>
          </p:cNvGraphicFramePr>
          <p:nvPr>
            <p:extLst>
              <p:ext uri="{D42A27DB-BD31-4B8C-83A1-F6EECF244321}">
                <p14:modId xmlns:p14="http://schemas.microsoft.com/office/powerpoint/2010/main" val="3589797098"/>
              </p:ext>
            </p:extLst>
          </p:nvPr>
        </p:nvGraphicFramePr>
        <p:xfrm>
          <a:off x="415926" y="1743585"/>
          <a:ext cx="11341950" cy="4175950"/>
        </p:xfrm>
        <a:graphic>
          <a:graphicData uri="http://schemas.openxmlformats.org/drawingml/2006/table">
            <a:tbl>
              <a:tblPr/>
              <a:tblGrid>
                <a:gridCol w="2497145">
                  <a:extLst>
                    <a:ext uri="{9D8B030D-6E8A-4147-A177-3AD203B41FA5}">
                      <a16:colId xmlns:a16="http://schemas.microsoft.com/office/drawing/2014/main" val="1927215458"/>
                    </a:ext>
                  </a:extLst>
                </a:gridCol>
                <a:gridCol w="4107802">
                  <a:extLst>
                    <a:ext uri="{9D8B030D-6E8A-4147-A177-3AD203B41FA5}">
                      <a16:colId xmlns:a16="http://schemas.microsoft.com/office/drawing/2014/main" val="2080395073"/>
                    </a:ext>
                  </a:extLst>
                </a:gridCol>
                <a:gridCol w="2143473">
                  <a:extLst>
                    <a:ext uri="{9D8B030D-6E8A-4147-A177-3AD203B41FA5}">
                      <a16:colId xmlns:a16="http://schemas.microsoft.com/office/drawing/2014/main" val="3186084848"/>
                    </a:ext>
                  </a:extLst>
                </a:gridCol>
                <a:gridCol w="2593530">
                  <a:extLst>
                    <a:ext uri="{9D8B030D-6E8A-4147-A177-3AD203B41FA5}">
                      <a16:colId xmlns:a16="http://schemas.microsoft.com/office/drawing/2014/main" val="4034757685"/>
                    </a:ext>
                  </a:extLst>
                </a:gridCol>
              </a:tblGrid>
              <a:tr h="438077">
                <a:tc>
                  <a:txBody>
                    <a:bodyPr/>
                    <a:lstStyle/>
                    <a:p>
                      <a:pPr algn="ctr"/>
                      <a:r>
                        <a:rPr lang="it-IT" sz="1200" b="1">
                          <a:solidFill>
                            <a:srgbClr val="007F3C"/>
                          </a:solidFill>
                          <a:latin typeface="Montserrat" panose="00000500000000000000" pitchFamily="2" charset="0"/>
                        </a:rPr>
                        <a:t>Attrazione</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tc>
                  <a:txBody>
                    <a:bodyPr/>
                    <a:lstStyle/>
                    <a:p>
                      <a:pPr algn="ctr"/>
                      <a:r>
                        <a:rPr lang="it-IT" sz="1200" b="1">
                          <a:solidFill>
                            <a:srgbClr val="007F3C"/>
                          </a:solidFill>
                          <a:latin typeface="Montserrat"/>
                        </a:rPr>
                        <a:t>Descrizione</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tc>
                  <a:txBody>
                    <a:bodyPr/>
                    <a:lstStyle/>
                    <a:p>
                      <a:pPr algn="ctr"/>
                      <a:r>
                        <a:rPr lang="it-IT" sz="1200" b="1">
                          <a:solidFill>
                            <a:srgbClr val="007F3C"/>
                          </a:solidFill>
                          <a:latin typeface="Montserrat"/>
                        </a:rPr>
                        <a:t>Categoria</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tc>
                  <a:txBody>
                    <a:bodyPr/>
                    <a:lstStyle/>
                    <a:p>
                      <a:pPr algn="ctr"/>
                      <a:r>
                        <a:rPr lang="it-IT" sz="1200" b="1">
                          <a:solidFill>
                            <a:srgbClr val="007F3C"/>
                          </a:solidFill>
                          <a:latin typeface="Montserrat" panose="00000500000000000000" pitchFamily="2" charset="0"/>
                        </a:rPr>
                        <a:t>Distanza in auto (da centro storico)</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74562459"/>
                  </a:ext>
                </a:extLst>
              </a:tr>
              <a:tr h="383427">
                <a:tc>
                  <a:txBody>
                    <a:bodyPr/>
                    <a:lstStyle/>
                    <a:p>
                      <a:pPr algn="ctr"/>
                      <a:r>
                        <a:rPr lang="it-IT" sz="1100">
                          <a:latin typeface="Montserrat" panose="00000500000000000000" pitchFamily="2" charset="0"/>
                        </a:rPr>
                        <a:t>Parco Archeologico Santuario di Ercole Curino</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tc>
                  <a:txBody>
                    <a:bodyPr/>
                    <a:lstStyle/>
                    <a:p>
                      <a:pPr algn="ctr"/>
                      <a:r>
                        <a:rPr lang="it-IT" sz="1100">
                          <a:latin typeface="Montserrat" panose="00000500000000000000" pitchFamily="2" charset="0"/>
                        </a:rPr>
                        <a:t>Posto sulle pendici del monte Morrone, il santuario terrazzato è una delle aree sacre più importanti dell’intero Abruzzo</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100">
                          <a:latin typeface="Montserrat" panose="00000500000000000000" pitchFamily="2" charset="0"/>
                        </a:rPr>
                        <a:t>Culturale/storica</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tc>
                  <a:txBody>
                    <a:bodyPr/>
                    <a:lstStyle/>
                    <a:p>
                      <a:pPr algn="ctr"/>
                      <a:r>
                        <a:rPr lang="it-IT" sz="1100">
                          <a:latin typeface="Montserrat" panose="00000500000000000000" pitchFamily="2" charset="0"/>
                        </a:rPr>
                        <a:t>6 km</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4236295260"/>
                  </a:ext>
                </a:extLst>
              </a:tr>
              <a:tr h="800195">
                <a:tc>
                  <a:txBody>
                    <a:bodyPr/>
                    <a:lstStyle/>
                    <a:p>
                      <a:pPr algn="ctr"/>
                      <a:r>
                        <a:rPr lang="it-IT" sz="1100">
                          <a:latin typeface="Montserrat" panose="00000500000000000000" pitchFamily="2" charset="0"/>
                        </a:rPr>
                        <a:t>Basilica di Collemaggio</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tc>
                  <a:txBody>
                    <a:bodyPr/>
                    <a:lstStyle/>
                    <a:p>
                      <a:pPr algn="ctr"/>
                      <a:r>
                        <a:rPr lang="it-IT" sz="1100">
                          <a:latin typeface="Montserrat" panose="00000500000000000000" pitchFamily="2" charset="0"/>
                        </a:rPr>
                        <a:t>Risale al XII secolo, quando il futuro papa Celestino V la fece erigere sui resti di un antico castello, di cui il torrione laterale destro rappresenta una testimonianza</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100">
                          <a:latin typeface="Montserrat" panose="00000500000000000000" pitchFamily="2" charset="0"/>
                        </a:rPr>
                        <a:t>Culturale/storica</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tc>
                  <a:txBody>
                    <a:bodyPr/>
                    <a:lstStyle/>
                    <a:p>
                      <a:pPr algn="ctr"/>
                      <a:r>
                        <a:rPr lang="it-IT" sz="1100">
                          <a:latin typeface="Montserrat" panose="00000500000000000000" pitchFamily="2" charset="0"/>
                        </a:rPr>
                        <a:t>63 km</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483790683"/>
                  </a:ext>
                </a:extLst>
              </a:tr>
              <a:tr h="800195">
                <a:tc>
                  <a:txBody>
                    <a:bodyPr/>
                    <a:lstStyle/>
                    <a:p>
                      <a:pPr algn="ctr"/>
                      <a:r>
                        <a:rPr lang="it-IT" sz="1100">
                          <a:latin typeface="Montserrat" panose="00000500000000000000" pitchFamily="2" charset="0"/>
                        </a:rPr>
                        <a:t>Fontana delle 99 cannelle</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tc>
                  <a:txBody>
                    <a:bodyPr/>
                    <a:lstStyle/>
                    <a:p>
                      <a:pPr algn="ctr"/>
                      <a:r>
                        <a:rPr lang="it-IT" sz="1100" b="0" i="0" kern="1200">
                          <a:solidFill>
                            <a:schemeClr val="tx1"/>
                          </a:solidFill>
                          <a:effectLst/>
                          <a:latin typeface="+mn-lt"/>
                          <a:ea typeface="+mn-ea"/>
                          <a:cs typeface="+mn-cs"/>
                        </a:rPr>
                        <a:t>Piccola piazza posta sotto al livello stradale su cui tre lati sono contornati da vasche in cui sgorga l’acqua da ben 99 cannelle</a:t>
                      </a:r>
                      <a:endParaRPr lang="it-IT" sz="800" b="0">
                        <a:latin typeface="Montserrat" panose="00000500000000000000" pitchFamily="2" charset="0"/>
                      </a:endParaRP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100">
                          <a:latin typeface="Montserrat" panose="00000500000000000000" pitchFamily="2" charset="0"/>
                        </a:rPr>
                        <a:t>Culturale/storica</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tc>
                  <a:txBody>
                    <a:bodyPr/>
                    <a:lstStyle/>
                    <a:p>
                      <a:pPr algn="ctr"/>
                      <a:r>
                        <a:rPr lang="it-IT" sz="1100">
                          <a:latin typeface="Montserrat"/>
                        </a:rPr>
                        <a:t>63 km</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204554503"/>
                  </a:ext>
                </a:extLst>
              </a:tr>
              <a:tr h="693501">
                <a:tc>
                  <a:txBody>
                    <a:bodyPr/>
                    <a:lstStyle/>
                    <a:p>
                      <a:pPr algn="ctr"/>
                      <a:r>
                        <a:rPr lang="it-IT" sz="1100">
                          <a:latin typeface="Montserrat" panose="00000500000000000000" pitchFamily="2" charset="0"/>
                        </a:rPr>
                        <a:t>Parco nazionale del Gran Sasso</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tc>
                  <a:txBody>
                    <a:bodyPr/>
                    <a:lstStyle/>
                    <a:p>
                      <a:pPr algn="ctr"/>
                      <a:r>
                        <a:rPr lang="it-IT" sz="1100">
                          <a:latin typeface="Montserrat" panose="00000500000000000000" pitchFamily="2" charset="0"/>
                        </a:rPr>
                        <a:t>È una delle riserve naturali protette più grandi d’Italia, all’interno del Parco il territorio è in gran parte montano, con più di 20 vette che superano i 2000 metri di altitudine</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tc>
                  <a:txBody>
                    <a:bodyPr/>
                    <a:lstStyle/>
                    <a:p>
                      <a:pPr algn="ctr"/>
                      <a:r>
                        <a:rPr lang="it-IT" sz="1100">
                          <a:latin typeface="Montserrat" panose="00000500000000000000" pitchFamily="2" charset="0"/>
                        </a:rPr>
                        <a:t>Ambientale</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tc>
                  <a:txBody>
                    <a:bodyPr/>
                    <a:lstStyle/>
                    <a:p>
                      <a:pPr algn="ctr"/>
                      <a:r>
                        <a:rPr lang="it-IT" sz="1100">
                          <a:latin typeface="Montserrat"/>
                        </a:rPr>
                        <a:t>70 km</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307405631"/>
                  </a:ext>
                </a:extLst>
              </a:tr>
              <a:tr h="693501">
                <a:tc>
                  <a:txBody>
                    <a:bodyPr/>
                    <a:lstStyle/>
                    <a:p>
                      <a:pPr algn="ctr"/>
                      <a:r>
                        <a:rPr lang="it-IT" sz="1100">
                          <a:latin typeface="Montserrat" panose="00000500000000000000" pitchFamily="2" charset="0"/>
                        </a:rPr>
                        <a:t>Parco nazionale della Majella</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tc>
                  <a:txBody>
                    <a:bodyPr/>
                    <a:lstStyle/>
                    <a:p>
                      <a:pPr algn="ctr"/>
                      <a:r>
                        <a:rPr lang="it-IT" sz="1100">
                          <a:latin typeface="Montserrat" panose="00000500000000000000" pitchFamily="2" charset="0"/>
                        </a:rPr>
                        <a:t>Considerato uno dei polmoni verdi della regione Abruzzo, ovvero un’oasi naturale che presenta diverse specie vegetali, rare specie di animali, alte vette e innumerevoli itinerari</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tc>
                  <a:txBody>
                    <a:bodyPr/>
                    <a:lstStyle/>
                    <a:p>
                      <a:pPr algn="ctr"/>
                      <a:r>
                        <a:rPr lang="it-IT" sz="1100">
                          <a:latin typeface="Montserrat" panose="00000500000000000000" pitchFamily="2" charset="0"/>
                        </a:rPr>
                        <a:t>Ambientale</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tc>
                  <a:txBody>
                    <a:bodyPr/>
                    <a:lstStyle/>
                    <a:p>
                      <a:pPr algn="ctr"/>
                      <a:r>
                        <a:rPr lang="it-IT" sz="1100">
                          <a:latin typeface="Montserrat" panose="00000500000000000000" pitchFamily="2" charset="0"/>
                        </a:rPr>
                        <a:t>5 km</a:t>
                      </a:r>
                    </a:p>
                  </a:txBody>
                  <a:tcPr anchor="ctr">
                    <a:lnL w="7620" cap="flat" cmpd="sng" algn="ctr">
                      <a:solidFill>
                        <a:srgbClr val="A6A6A6"/>
                      </a:solidFill>
                      <a:prstDash val="solid"/>
                      <a:round/>
                      <a:headEnd type="none" w="med" len="med"/>
                      <a:tailEnd type="none" w="med" len="med"/>
                    </a:lnL>
                    <a:lnR w="7620" cap="flat" cmpd="sng" algn="ctr">
                      <a:solidFill>
                        <a:srgbClr val="A6A6A6"/>
                      </a:solidFill>
                      <a:prstDash val="solid"/>
                      <a:round/>
                      <a:headEnd type="none" w="med" len="med"/>
                      <a:tailEnd type="none" w="med" len="med"/>
                    </a:lnR>
                    <a:lnT w="7620" cap="flat" cmpd="sng" algn="ctr">
                      <a:solidFill>
                        <a:srgbClr val="A6A6A6"/>
                      </a:solidFill>
                      <a:prstDash val="solid"/>
                      <a:round/>
                      <a:headEnd type="none" w="med" len="med"/>
                      <a:tailEnd type="none" w="med" len="med"/>
                    </a:lnT>
                    <a:lnB w="7620" cap="flat" cmpd="sng" algn="ctr">
                      <a:solidFill>
                        <a:srgbClr val="A6A6A6"/>
                      </a:solidFill>
                      <a:prstDash val="solid"/>
                      <a:round/>
                      <a:headEnd type="none" w="med" len="med"/>
                      <a:tailEnd type="none" w="med" len="med"/>
                    </a:lnB>
                    <a:noFill/>
                  </a:tcPr>
                </a:tc>
                <a:extLst>
                  <a:ext uri="{0D108BD9-81ED-4DB2-BD59-A6C34878D82A}">
                    <a16:rowId xmlns:a16="http://schemas.microsoft.com/office/drawing/2014/main" val="731781883"/>
                  </a:ext>
                </a:extLst>
              </a:tr>
            </a:tbl>
          </a:graphicData>
        </a:graphic>
      </p:graphicFrame>
    </p:spTree>
    <p:extLst>
      <p:ext uri="{BB962C8B-B14F-4D97-AF65-F5344CB8AC3E}">
        <p14:creationId xmlns:p14="http://schemas.microsoft.com/office/powerpoint/2010/main" val="18587916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6B9B2-6451-3092-E560-457733018F1F}"/>
            </a:ext>
          </a:extLst>
        </p:cNvPr>
        <p:cNvGrpSpPr/>
        <p:nvPr/>
      </p:nvGrpSpPr>
      <p:grpSpPr>
        <a:xfrm>
          <a:off x="0" y="0"/>
          <a:ext cx="0" cy="0"/>
          <a:chOff x="0" y="0"/>
          <a:chExt cx="0" cy="0"/>
        </a:xfrm>
      </p:grpSpPr>
      <p:sp>
        <p:nvSpPr>
          <p:cNvPr id="5" name="Segnaposto testo 2">
            <a:extLst>
              <a:ext uri="{FF2B5EF4-FFF2-40B4-BE49-F238E27FC236}">
                <a16:creationId xmlns:a16="http://schemas.microsoft.com/office/drawing/2014/main" id="{D4784593-C49F-2C84-5966-BCCB94143A8E}"/>
              </a:ext>
            </a:extLst>
          </p:cNvPr>
          <p:cNvSpPr>
            <a:spLocks noGrp="1"/>
          </p:cNvSpPr>
          <p:nvPr>
            <p:ph type="body" sz="quarter" idx="14"/>
          </p:nvPr>
        </p:nvSpPr>
        <p:spPr>
          <a:xfrm>
            <a:off x="493592" y="947738"/>
            <a:ext cx="8705272" cy="5014150"/>
          </a:xfrm>
        </p:spPr>
        <p:txBody>
          <a:bodyPr anchor="ctr"/>
          <a:lstStyle/>
          <a:p>
            <a:r>
              <a:rPr lang="it-IT" sz="1800" b="0">
                <a:latin typeface="Montserrat"/>
                <a:ea typeface="MS PGothic"/>
              </a:rPr>
              <a:t>PREMESSE E OBIETTIVI DEL PROGETTO</a:t>
            </a:r>
          </a:p>
          <a:p>
            <a:r>
              <a:rPr lang="it-IT" sz="1800">
                <a:latin typeface="Montserrat"/>
                <a:ea typeface="MS PGothic"/>
              </a:rPr>
              <a:t>INFOMEMO </a:t>
            </a:r>
            <a:r>
              <a:rPr lang="it-IT" sz="1800"/>
              <a:t>– EX CASERMA DE AMICIS – SULMONA </a:t>
            </a:r>
            <a:endParaRPr lang="it-IT" sz="1800">
              <a:latin typeface="Montserrat" panose="00000500000000000000" pitchFamily="2" charset="0"/>
            </a:endParaRPr>
          </a:p>
          <a:p>
            <a:r>
              <a:rPr lang="it-IT" sz="1800" b="0">
                <a:latin typeface="Montserrat"/>
                <a:ea typeface="MS PGothic"/>
              </a:rPr>
              <a:t>   PRINCIPI</a:t>
            </a:r>
            <a:endParaRPr lang="it-IT" sz="1800" b="0">
              <a:latin typeface="Montserrat" panose="00000500000000000000" pitchFamily="2" charset="0"/>
            </a:endParaRPr>
          </a:p>
          <a:p>
            <a:r>
              <a:rPr lang="it-IT" sz="1800" b="0">
                <a:latin typeface="Montserrat"/>
                <a:ea typeface="MS PGothic"/>
              </a:rPr>
              <a:t>   INQUADRAMENTO TERRITORIALE</a:t>
            </a:r>
          </a:p>
          <a:p>
            <a:r>
              <a:rPr lang="it-IT" sz="1800" b="0">
                <a:latin typeface="Montserrat"/>
                <a:ea typeface="MS PGothic"/>
              </a:rPr>
              <a:t>   </a:t>
            </a:r>
            <a:r>
              <a:rPr lang="it-IT" sz="1800">
                <a:latin typeface="Montserrat"/>
                <a:ea typeface="MS PGothic"/>
              </a:rPr>
              <a:t>IMMOBILE</a:t>
            </a:r>
          </a:p>
          <a:p>
            <a:r>
              <a:rPr lang="it-IT" sz="1800"/>
              <a:t>   </a:t>
            </a:r>
            <a:r>
              <a:rPr lang="it-IT" sz="1800" b="0"/>
              <a:t>VINCOLI</a:t>
            </a:r>
          </a:p>
          <a:p>
            <a:r>
              <a:rPr lang="it-IT" sz="1800" b="0">
                <a:latin typeface="Montserrat"/>
                <a:ea typeface="MS PGothic"/>
              </a:rPr>
              <a:t>   ITER DI VALORIZZAZIONE E STRUMENTI</a:t>
            </a:r>
          </a:p>
          <a:p>
            <a:r>
              <a:rPr lang="it-IT" sz="1800" b="0">
                <a:latin typeface="Montserrat"/>
                <a:ea typeface="MS PGothic"/>
              </a:rPr>
              <a:t>   APPENDICE</a:t>
            </a:r>
          </a:p>
        </p:txBody>
      </p:sp>
    </p:spTree>
    <p:extLst>
      <p:ext uri="{BB962C8B-B14F-4D97-AF65-F5344CB8AC3E}">
        <p14:creationId xmlns:p14="http://schemas.microsoft.com/office/powerpoint/2010/main" val="42105548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testo 2">
            <a:extLst>
              <a:ext uri="{FF2B5EF4-FFF2-40B4-BE49-F238E27FC236}">
                <a16:creationId xmlns:a16="http://schemas.microsoft.com/office/drawing/2014/main" id="{09E72C98-5EB9-F8E6-3C4F-A16B9B63F2AD}"/>
              </a:ext>
            </a:extLst>
          </p:cNvPr>
          <p:cNvSpPr>
            <a:spLocks noGrp="1"/>
          </p:cNvSpPr>
          <p:nvPr>
            <p:ph type="body" sz="quarter" idx="11"/>
          </p:nvPr>
        </p:nvSpPr>
        <p:spPr/>
        <p:txBody>
          <a:bodyPr/>
          <a:lstStyle/>
          <a:p>
            <a:r>
              <a:rPr lang="it-IT"/>
              <a:t>IMMOBILE</a:t>
            </a:r>
          </a:p>
        </p:txBody>
      </p:sp>
      <p:sp>
        <p:nvSpPr>
          <p:cNvPr id="4" name="Segnaposto testo 3">
            <a:extLst>
              <a:ext uri="{FF2B5EF4-FFF2-40B4-BE49-F238E27FC236}">
                <a16:creationId xmlns:a16="http://schemas.microsoft.com/office/drawing/2014/main" id="{BE99047C-0FE1-C518-B457-5272349E2247}"/>
              </a:ext>
            </a:extLst>
          </p:cNvPr>
          <p:cNvSpPr>
            <a:spLocks noGrp="1"/>
          </p:cNvSpPr>
          <p:nvPr>
            <p:ph type="body" sz="quarter" idx="12"/>
          </p:nvPr>
        </p:nvSpPr>
        <p:spPr/>
        <p:txBody>
          <a:bodyPr/>
          <a:lstStyle/>
          <a:p>
            <a:r>
              <a:rPr lang="it-IT"/>
              <a:t>LOCALIZZAZIONE (1 DI 2)</a:t>
            </a:r>
          </a:p>
        </p:txBody>
      </p:sp>
      <p:sp>
        <p:nvSpPr>
          <p:cNvPr id="5" name="Segnaposto testo 4">
            <a:extLst>
              <a:ext uri="{FF2B5EF4-FFF2-40B4-BE49-F238E27FC236}">
                <a16:creationId xmlns:a16="http://schemas.microsoft.com/office/drawing/2014/main" id="{D9CD76E6-FA47-9476-FD02-953CB63641C9}"/>
              </a:ext>
            </a:extLst>
          </p:cNvPr>
          <p:cNvSpPr>
            <a:spLocks noGrp="1"/>
          </p:cNvSpPr>
          <p:nvPr>
            <p:ph type="body" sz="quarter" idx="13"/>
          </p:nvPr>
        </p:nvSpPr>
        <p:spPr/>
        <p:txBody>
          <a:bodyPr/>
          <a:lstStyle/>
          <a:p>
            <a:r>
              <a:rPr lang="it-IT"/>
              <a:t>L’immobile è situato nel rione Porta </a:t>
            </a:r>
            <a:r>
              <a:rPr lang="it-IT" err="1"/>
              <a:t>Jassaperi</a:t>
            </a:r>
            <a:r>
              <a:rPr lang="it-IT"/>
              <a:t>, zona storica con prevalente destinazione d’uso residenziale e commerciale</a:t>
            </a:r>
          </a:p>
        </p:txBody>
      </p:sp>
      <p:pic>
        <p:nvPicPr>
          <p:cNvPr id="18" name="Immagine 17">
            <a:extLst>
              <a:ext uri="{FF2B5EF4-FFF2-40B4-BE49-F238E27FC236}">
                <a16:creationId xmlns:a16="http://schemas.microsoft.com/office/drawing/2014/main" id="{E7802115-0018-A080-F610-89855939CFEB}"/>
              </a:ext>
            </a:extLst>
          </p:cNvPr>
          <p:cNvPicPr>
            <a:picLocks noChangeAspect="1"/>
          </p:cNvPicPr>
          <p:nvPr/>
        </p:nvPicPr>
        <p:blipFill>
          <a:blip r:embed="rId2">
            <a:alphaModFix amt="85000"/>
          </a:blip>
          <a:srcRect l="24660" t="26533" r="18196" b="8160"/>
          <a:stretch>
            <a:fillRect/>
          </a:stretch>
        </p:blipFill>
        <p:spPr>
          <a:xfrm>
            <a:off x="415926" y="1836512"/>
            <a:ext cx="6338835" cy="3803301"/>
          </a:xfrm>
          <a:prstGeom prst="rect">
            <a:avLst/>
          </a:prstGeom>
        </p:spPr>
      </p:pic>
      <p:sp>
        <p:nvSpPr>
          <p:cNvPr id="19" name="Goccia 18">
            <a:extLst>
              <a:ext uri="{FF2B5EF4-FFF2-40B4-BE49-F238E27FC236}">
                <a16:creationId xmlns:a16="http://schemas.microsoft.com/office/drawing/2014/main" id="{308A8781-1DB9-14FB-EF4D-E6FDD589CF62}"/>
              </a:ext>
            </a:extLst>
          </p:cNvPr>
          <p:cNvSpPr/>
          <p:nvPr/>
        </p:nvSpPr>
        <p:spPr bwMode="auto">
          <a:xfrm rot="8100000">
            <a:off x="3093183" y="2641254"/>
            <a:ext cx="288000" cy="288000"/>
          </a:xfrm>
          <a:prstGeom prst="teardrop">
            <a:avLst/>
          </a:prstGeom>
          <a:solidFill>
            <a:srgbClr val="FBAD1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endParaRPr>
          </a:p>
        </p:txBody>
      </p:sp>
      <p:sp>
        <p:nvSpPr>
          <p:cNvPr id="20" name="CasellaDiTesto 19">
            <a:extLst>
              <a:ext uri="{FF2B5EF4-FFF2-40B4-BE49-F238E27FC236}">
                <a16:creationId xmlns:a16="http://schemas.microsoft.com/office/drawing/2014/main" id="{6A240474-077F-7665-09D4-A5F516215D4D}"/>
              </a:ext>
            </a:extLst>
          </p:cNvPr>
          <p:cNvSpPr txBox="1"/>
          <p:nvPr/>
        </p:nvSpPr>
        <p:spPr>
          <a:xfrm>
            <a:off x="2880800" y="2323589"/>
            <a:ext cx="1378211" cy="400110"/>
          </a:xfrm>
          <a:prstGeom prst="rect">
            <a:avLst/>
          </a:prstGeom>
          <a:solidFill>
            <a:srgbClr val="D9D9D9">
              <a:alpha val="30196"/>
            </a:srgbClr>
          </a:solidFill>
        </p:spPr>
        <p:txBody>
          <a:bodyPr wrap="square">
            <a:spAutoFit/>
          </a:bodyPr>
          <a:lstStyle/>
          <a:p>
            <a:pPr algn="ctr"/>
            <a:r>
              <a:rPr lang="it-IT" sz="1000" b="1">
                <a:solidFill>
                  <a:schemeClr val="bg1"/>
                </a:solidFill>
              </a:rPr>
              <a:t>Ex Caserma De Amicis </a:t>
            </a:r>
          </a:p>
        </p:txBody>
      </p:sp>
      <p:sp>
        <p:nvSpPr>
          <p:cNvPr id="21" name="Goccia 20">
            <a:extLst>
              <a:ext uri="{FF2B5EF4-FFF2-40B4-BE49-F238E27FC236}">
                <a16:creationId xmlns:a16="http://schemas.microsoft.com/office/drawing/2014/main" id="{FBC213FB-4BFD-FB08-A7AA-A613B499C4DE}"/>
              </a:ext>
            </a:extLst>
          </p:cNvPr>
          <p:cNvSpPr/>
          <p:nvPr/>
        </p:nvSpPr>
        <p:spPr bwMode="auto">
          <a:xfrm rot="8100000">
            <a:off x="3911365" y="4540187"/>
            <a:ext cx="288000" cy="288000"/>
          </a:xfrm>
          <a:prstGeom prst="teardrop">
            <a:avLst/>
          </a:prstGeom>
          <a:solidFill>
            <a:srgbClr val="FBAD1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endParaRPr>
          </a:p>
        </p:txBody>
      </p:sp>
      <p:sp>
        <p:nvSpPr>
          <p:cNvPr id="22" name="CasellaDiTesto 21">
            <a:extLst>
              <a:ext uri="{FF2B5EF4-FFF2-40B4-BE49-F238E27FC236}">
                <a16:creationId xmlns:a16="http://schemas.microsoft.com/office/drawing/2014/main" id="{C4D63B52-C9A9-438A-C813-C3D5B286E199}"/>
              </a:ext>
            </a:extLst>
          </p:cNvPr>
          <p:cNvSpPr txBox="1"/>
          <p:nvPr/>
        </p:nvSpPr>
        <p:spPr>
          <a:xfrm>
            <a:off x="3161567" y="4818174"/>
            <a:ext cx="1378211" cy="400110"/>
          </a:xfrm>
          <a:prstGeom prst="rect">
            <a:avLst/>
          </a:prstGeom>
          <a:solidFill>
            <a:srgbClr val="D9D9D9">
              <a:alpha val="30196"/>
            </a:srgbClr>
          </a:solidFill>
        </p:spPr>
        <p:txBody>
          <a:bodyPr wrap="square">
            <a:spAutoFit/>
          </a:bodyPr>
          <a:lstStyle/>
          <a:p>
            <a:pPr algn="ctr"/>
            <a:r>
              <a:rPr lang="it-IT" sz="1000" b="1">
                <a:solidFill>
                  <a:schemeClr val="bg1"/>
                </a:solidFill>
              </a:rPr>
              <a:t>Piazza Giuseppe Garibaldi</a:t>
            </a:r>
          </a:p>
        </p:txBody>
      </p:sp>
      <p:pic>
        <p:nvPicPr>
          <p:cNvPr id="6" name="Immagine 5" descr="Immagine che contiene mappa, Aerofotogrammetria, Vista aerea, Urbanistica&#10;&#10;Il contenuto generato dall'IA potrebbe non essere corretto.">
            <a:extLst>
              <a:ext uri="{FF2B5EF4-FFF2-40B4-BE49-F238E27FC236}">
                <a16:creationId xmlns:a16="http://schemas.microsoft.com/office/drawing/2014/main" id="{6C2893F6-0943-61C6-7A7B-595DE3DEBF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5532" y="1836512"/>
            <a:ext cx="4648481" cy="3803303"/>
          </a:xfrm>
          <a:prstGeom prst="rect">
            <a:avLst/>
          </a:prstGeom>
        </p:spPr>
      </p:pic>
    </p:spTree>
    <p:extLst>
      <p:ext uri="{BB962C8B-B14F-4D97-AF65-F5344CB8AC3E}">
        <p14:creationId xmlns:p14="http://schemas.microsoft.com/office/powerpoint/2010/main" val="24968855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a:extLst>
              <a:ext uri="{FF2B5EF4-FFF2-40B4-BE49-F238E27FC236}">
                <a16:creationId xmlns:a16="http://schemas.microsoft.com/office/drawing/2014/main" id="{D9012503-BBFE-AF56-A1EA-39CF0CB7E7E8}"/>
              </a:ext>
            </a:extLst>
          </p:cNvPr>
          <p:cNvSpPr>
            <a:spLocks noGrp="1"/>
          </p:cNvSpPr>
          <p:nvPr>
            <p:ph type="body" sz="quarter" idx="11"/>
          </p:nvPr>
        </p:nvSpPr>
        <p:spPr/>
        <p:txBody>
          <a:bodyPr/>
          <a:lstStyle/>
          <a:p>
            <a:r>
              <a:rPr lang="it-IT"/>
              <a:t>IMMOBILE</a:t>
            </a:r>
          </a:p>
        </p:txBody>
      </p:sp>
      <p:sp>
        <p:nvSpPr>
          <p:cNvPr id="3" name="Segnaposto testo 2">
            <a:extLst>
              <a:ext uri="{FF2B5EF4-FFF2-40B4-BE49-F238E27FC236}">
                <a16:creationId xmlns:a16="http://schemas.microsoft.com/office/drawing/2014/main" id="{96CF977D-4F71-A7BB-D867-9E3E7FE1B9FC}"/>
              </a:ext>
            </a:extLst>
          </p:cNvPr>
          <p:cNvSpPr>
            <a:spLocks noGrp="1"/>
          </p:cNvSpPr>
          <p:nvPr>
            <p:ph type="body" sz="quarter" idx="12"/>
          </p:nvPr>
        </p:nvSpPr>
        <p:spPr/>
        <p:txBody>
          <a:bodyPr/>
          <a:lstStyle/>
          <a:p>
            <a:r>
              <a:rPr lang="it-IT"/>
              <a:t>LOCALIZZAZIONE (2 DI 2)</a:t>
            </a:r>
          </a:p>
        </p:txBody>
      </p:sp>
      <p:sp>
        <p:nvSpPr>
          <p:cNvPr id="4" name="Segnaposto testo 3">
            <a:extLst>
              <a:ext uri="{FF2B5EF4-FFF2-40B4-BE49-F238E27FC236}">
                <a16:creationId xmlns:a16="http://schemas.microsoft.com/office/drawing/2014/main" id="{6C8164B9-33BC-0887-D0FF-31FF48D88BC9}"/>
              </a:ext>
            </a:extLst>
          </p:cNvPr>
          <p:cNvSpPr>
            <a:spLocks noGrp="1"/>
          </p:cNvSpPr>
          <p:nvPr>
            <p:ph type="body" sz="quarter" idx="13"/>
          </p:nvPr>
        </p:nvSpPr>
        <p:spPr/>
        <p:txBody>
          <a:bodyPr/>
          <a:lstStyle/>
          <a:p>
            <a:r>
              <a:rPr lang="it-IT"/>
              <a:t>L’edificio, si sviluppa per 3 lati intorno al cortile interno con un corpo unico che si eleva su due piani fuori terra</a:t>
            </a:r>
          </a:p>
          <a:p>
            <a:endParaRPr lang="it-IT"/>
          </a:p>
        </p:txBody>
      </p:sp>
      <p:sp>
        <p:nvSpPr>
          <p:cNvPr id="5" name="CasellaDiTesto 4">
            <a:extLst>
              <a:ext uri="{FF2B5EF4-FFF2-40B4-BE49-F238E27FC236}">
                <a16:creationId xmlns:a16="http://schemas.microsoft.com/office/drawing/2014/main" id="{078820FD-AA80-8240-09B6-A5EB15103AAA}"/>
              </a:ext>
            </a:extLst>
          </p:cNvPr>
          <p:cNvSpPr txBox="1"/>
          <p:nvPr/>
        </p:nvSpPr>
        <p:spPr>
          <a:xfrm>
            <a:off x="412801" y="1710904"/>
            <a:ext cx="6251232" cy="4719595"/>
          </a:xfrm>
          <a:prstGeom prst="rect">
            <a:avLst/>
          </a:prstGeom>
          <a:noFill/>
          <a:ln>
            <a:solidFill>
              <a:srgbClr val="FBAD18"/>
            </a:solidFill>
          </a:ln>
        </p:spPr>
        <p:txBody>
          <a:bodyPr wrap="square" lIns="79107" tIns="39554" rIns="79107" bIns="39554" anchor="t">
            <a:noAutofit/>
          </a:bodyPr>
          <a:lstStyle>
            <a:defPPr>
              <a:defRPr lang="it-IT"/>
            </a:defPPr>
            <a:lvl1pPr algn="l" defTabSz="923670" rtl="0" fontAlgn="base">
              <a:spcBef>
                <a:spcPct val="0"/>
              </a:spcBef>
              <a:spcAft>
                <a:spcPct val="0"/>
              </a:spcAft>
              <a:defRPr sz="1900" kern="1200">
                <a:solidFill>
                  <a:schemeClr val="tx1"/>
                </a:solidFill>
                <a:latin typeface="Calibri" pitchFamily="34" charset="0"/>
                <a:ea typeface="+mn-ea"/>
                <a:cs typeface="Arial" charset="0"/>
              </a:defRPr>
            </a:lvl1pPr>
            <a:lvl2pPr marL="461132" indent="-56236" algn="l" defTabSz="923670" rtl="0" fontAlgn="base">
              <a:spcBef>
                <a:spcPct val="0"/>
              </a:spcBef>
              <a:spcAft>
                <a:spcPct val="0"/>
              </a:spcAft>
              <a:defRPr sz="1900" kern="1200">
                <a:solidFill>
                  <a:schemeClr val="tx1"/>
                </a:solidFill>
                <a:latin typeface="Calibri" pitchFamily="34" charset="0"/>
                <a:ea typeface="+mn-ea"/>
                <a:cs typeface="Arial" charset="0"/>
              </a:defRPr>
            </a:lvl2pPr>
            <a:lvl3pPr marL="923670" indent="-113878" algn="l" defTabSz="923670" rtl="0" fontAlgn="base">
              <a:spcBef>
                <a:spcPct val="0"/>
              </a:spcBef>
              <a:spcAft>
                <a:spcPct val="0"/>
              </a:spcAft>
              <a:defRPr sz="1900" kern="1200">
                <a:solidFill>
                  <a:schemeClr val="tx1"/>
                </a:solidFill>
                <a:latin typeface="Calibri" pitchFamily="34" charset="0"/>
                <a:ea typeface="+mn-ea"/>
                <a:cs typeface="Arial" charset="0"/>
              </a:defRPr>
            </a:lvl3pPr>
            <a:lvl4pPr marL="1384802" indent="-170113" algn="l" defTabSz="923670" rtl="0" fontAlgn="base">
              <a:spcBef>
                <a:spcPct val="0"/>
              </a:spcBef>
              <a:spcAft>
                <a:spcPct val="0"/>
              </a:spcAft>
              <a:defRPr sz="1900" kern="1200">
                <a:solidFill>
                  <a:schemeClr val="tx1"/>
                </a:solidFill>
                <a:latin typeface="Calibri" pitchFamily="34" charset="0"/>
                <a:ea typeface="+mn-ea"/>
                <a:cs typeface="Arial" charset="0"/>
              </a:defRPr>
            </a:lvl4pPr>
            <a:lvl5pPr marL="1847339" indent="-227754" algn="l" defTabSz="923670" rtl="0" fontAlgn="base">
              <a:spcBef>
                <a:spcPct val="0"/>
              </a:spcBef>
              <a:spcAft>
                <a:spcPct val="0"/>
              </a:spcAft>
              <a:defRPr sz="1900" kern="1200">
                <a:solidFill>
                  <a:schemeClr val="tx1"/>
                </a:solidFill>
                <a:latin typeface="Calibri" pitchFamily="34" charset="0"/>
                <a:ea typeface="+mn-ea"/>
                <a:cs typeface="Arial" charset="0"/>
              </a:defRPr>
            </a:lvl5pPr>
            <a:lvl6pPr marL="2024482" algn="l" defTabSz="809793" rtl="0" eaLnBrk="1" latinLnBrk="0" hangingPunct="1">
              <a:defRPr sz="1900" kern="1200">
                <a:solidFill>
                  <a:schemeClr val="tx1"/>
                </a:solidFill>
                <a:latin typeface="Calibri" pitchFamily="34" charset="0"/>
                <a:ea typeface="+mn-ea"/>
                <a:cs typeface="Arial" charset="0"/>
              </a:defRPr>
            </a:lvl6pPr>
            <a:lvl7pPr marL="2429378" algn="l" defTabSz="809793" rtl="0" eaLnBrk="1" latinLnBrk="0" hangingPunct="1">
              <a:defRPr sz="1900" kern="1200">
                <a:solidFill>
                  <a:schemeClr val="tx1"/>
                </a:solidFill>
                <a:latin typeface="Calibri" pitchFamily="34" charset="0"/>
                <a:ea typeface="+mn-ea"/>
                <a:cs typeface="Arial" charset="0"/>
              </a:defRPr>
            </a:lvl7pPr>
            <a:lvl8pPr marL="2834274" algn="l" defTabSz="809793" rtl="0" eaLnBrk="1" latinLnBrk="0" hangingPunct="1">
              <a:defRPr sz="1900" kern="1200">
                <a:solidFill>
                  <a:schemeClr val="tx1"/>
                </a:solidFill>
                <a:latin typeface="Calibri" pitchFamily="34" charset="0"/>
                <a:ea typeface="+mn-ea"/>
                <a:cs typeface="Arial" charset="0"/>
              </a:defRPr>
            </a:lvl8pPr>
            <a:lvl9pPr marL="3239171" algn="l" defTabSz="809793" rtl="0" eaLnBrk="1" latinLnBrk="0" hangingPunct="1">
              <a:defRPr sz="1900" kern="1200">
                <a:solidFill>
                  <a:schemeClr val="tx1"/>
                </a:solidFill>
                <a:latin typeface="Calibri" pitchFamily="34" charset="0"/>
                <a:ea typeface="+mn-ea"/>
                <a:cs typeface="Arial" charset="0"/>
              </a:defRPr>
            </a:lvl9pPr>
          </a:lstStyle>
          <a:p>
            <a:pPr indent="-159412" algn="just" defTabSz="923753" fontAlgn="auto">
              <a:lnSpc>
                <a:spcPts val="1200"/>
              </a:lnSpc>
              <a:spcBef>
                <a:spcPts val="0"/>
              </a:spcBef>
              <a:spcAft>
                <a:spcPts val="600"/>
              </a:spcAft>
              <a:buClr>
                <a:srgbClr val="D6CAC3"/>
              </a:buClr>
              <a:buSzPct val="100000"/>
              <a:defRPr/>
            </a:pPr>
            <a:endParaRPr lang="it-IT" sz="1200">
              <a:latin typeface="+mn-lt"/>
              <a:ea typeface="Dotum" pitchFamily="34" charset="-127"/>
              <a:cs typeface="Arial" panose="020B0604020202020204" pitchFamily="34" charset="0"/>
            </a:endParaRPr>
          </a:p>
          <a:p>
            <a:pPr indent="-159412" algn="just" defTabSz="923753" fontAlgn="auto">
              <a:lnSpc>
                <a:spcPts val="1200"/>
              </a:lnSpc>
              <a:spcBef>
                <a:spcPts val="0"/>
              </a:spcBef>
              <a:spcAft>
                <a:spcPts val="600"/>
              </a:spcAft>
              <a:buClr>
                <a:srgbClr val="D6CAC3"/>
              </a:buClr>
              <a:buSzPct val="100000"/>
              <a:defRPr/>
            </a:pPr>
            <a:endParaRPr lang="it-IT" sz="1200">
              <a:latin typeface="+mn-lt"/>
              <a:ea typeface="Dotum" pitchFamily="34" charset="-127"/>
              <a:cs typeface="Arial" panose="020B0604020202020204" pitchFamily="34" charset="0"/>
            </a:endParaRPr>
          </a:p>
          <a:p>
            <a:pPr indent="-159412" algn="just" defTabSz="923753" fontAlgn="auto">
              <a:lnSpc>
                <a:spcPts val="1200"/>
              </a:lnSpc>
              <a:spcBef>
                <a:spcPts val="0"/>
              </a:spcBef>
              <a:spcAft>
                <a:spcPts val="600"/>
              </a:spcAft>
              <a:buClr>
                <a:srgbClr val="D6CAC3"/>
              </a:buClr>
              <a:buSzPct val="100000"/>
              <a:defRPr/>
            </a:pPr>
            <a:endParaRPr lang="it-IT" sz="1200">
              <a:latin typeface="+mn-lt"/>
              <a:ea typeface="Dotum" pitchFamily="34" charset="-127"/>
              <a:cs typeface="Arial" panose="020B0604020202020204" pitchFamily="34" charset="0"/>
            </a:endParaRPr>
          </a:p>
          <a:p>
            <a:pPr indent="-159412" algn="just" defTabSz="923753" fontAlgn="auto">
              <a:lnSpc>
                <a:spcPts val="1200"/>
              </a:lnSpc>
              <a:spcBef>
                <a:spcPts val="0"/>
              </a:spcBef>
              <a:spcAft>
                <a:spcPts val="600"/>
              </a:spcAft>
              <a:buClr>
                <a:srgbClr val="D6CAC3"/>
              </a:buClr>
              <a:buSzPct val="100000"/>
              <a:defRPr/>
            </a:pPr>
            <a:endParaRPr lang="it-IT" sz="1200">
              <a:latin typeface="+mn-lt"/>
              <a:ea typeface="Dotum" pitchFamily="34" charset="-127"/>
              <a:cs typeface="Arial" panose="020B0604020202020204" pitchFamily="34" charset="0"/>
            </a:endParaRPr>
          </a:p>
          <a:p>
            <a:pPr indent="-159412" algn="just" defTabSz="923753" fontAlgn="auto">
              <a:lnSpc>
                <a:spcPts val="1200"/>
              </a:lnSpc>
              <a:spcBef>
                <a:spcPts val="0"/>
              </a:spcBef>
              <a:spcAft>
                <a:spcPts val="600"/>
              </a:spcAft>
              <a:buClr>
                <a:srgbClr val="D6CAC3"/>
              </a:buClr>
              <a:buSzPct val="100000"/>
              <a:defRPr/>
            </a:pPr>
            <a:endParaRPr lang="it-IT" sz="1200">
              <a:latin typeface="+mn-lt"/>
              <a:ea typeface="Dotum" pitchFamily="34" charset="-127"/>
              <a:cs typeface="Arial" panose="020B0604020202020204" pitchFamily="34" charset="0"/>
            </a:endParaRPr>
          </a:p>
          <a:p>
            <a:pPr indent="-159412" algn="just" defTabSz="923753" fontAlgn="auto">
              <a:lnSpc>
                <a:spcPts val="1200"/>
              </a:lnSpc>
              <a:spcBef>
                <a:spcPts val="0"/>
              </a:spcBef>
              <a:spcAft>
                <a:spcPts val="600"/>
              </a:spcAft>
              <a:buClr>
                <a:srgbClr val="D6CAC3"/>
              </a:buClr>
              <a:buSzPct val="100000"/>
              <a:defRPr/>
            </a:pPr>
            <a:endParaRPr lang="it-IT" sz="1200">
              <a:latin typeface="+mn-lt"/>
              <a:ea typeface="Dotum" pitchFamily="34" charset="-127"/>
              <a:cs typeface="Arial" panose="020B0604020202020204" pitchFamily="34" charset="0"/>
            </a:endParaRPr>
          </a:p>
          <a:p>
            <a:pPr indent="-159412" algn="just" defTabSz="923753" fontAlgn="auto">
              <a:lnSpc>
                <a:spcPts val="1200"/>
              </a:lnSpc>
              <a:spcBef>
                <a:spcPts val="0"/>
              </a:spcBef>
              <a:spcAft>
                <a:spcPts val="600"/>
              </a:spcAft>
              <a:buClr>
                <a:srgbClr val="D6CAC3"/>
              </a:buClr>
              <a:buSzPct val="100000"/>
              <a:defRPr/>
            </a:pPr>
            <a:endParaRPr lang="it-IT" sz="1200">
              <a:latin typeface="+mn-lt"/>
              <a:ea typeface="Dotum" pitchFamily="34" charset="-127"/>
              <a:cs typeface="Arial" panose="020B0604020202020204" pitchFamily="34" charset="0"/>
            </a:endParaRPr>
          </a:p>
          <a:p>
            <a:pPr indent="-159412" algn="just" defTabSz="923753" fontAlgn="auto">
              <a:lnSpc>
                <a:spcPts val="1200"/>
              </a:lnSpc>
              <a:spcBef>
                <a:spcPts val="0"/>
              </a:spcBef>
              <a:spcAft>
                <a:spcPts val="600"/>
              </a:spcAft>
              <a:buClr>
                <a:srgbClr val="D6CAC3"/>
              </a:buClr>
              <a:buSzPct val="100000"/>
              <a:defRPr/>
            </a:pPr>
            <a:endParaRPr lang="it-IT" sz="1200">
              <a:latin typeface="+mn-lt"/>
              <a:ea typeface="Dotum" pitchFamily="34" charset="-127"/>
              <a:cs typeface="Arial" panose="020B0604020202020204" pitchFamily="34" charset="0"/>
            </a:endParaRPr>
          </a:p>
          <a:p>
            <a:pPr indent="-159412" algn="just" defTabSz="923753" fontAlgn="auto">
              <a:lnSpc>
                <a:spcPts val="1200"/>
              </a:lnSpc>
              <a:spcBef>
                <a:spcPts val="0"/>
              </a:spcBef>
              <a:spcAft>
                <a:spcPts val="600"/>
              </a:spcAft>
              <a:buClr>
                <a:srgbClr val="D6CAC3"/>
              </a:buClr>
              <a:buSzPct val="100000"/>
              <a:defRPr/>
            </a:pPr>
            <a:endParaRPr lang="it-IT" sz="1200">
              <a:latin typeface="+mn-lt"/>
              <a:ea typeface="Dotum" pitchFamily="34" charset="-127"/>
              <a:cs typeface="Arial" panose="020B0604020202020204" pitchFamily="34" charset="0"/>
            </a:endParaRPr>
          </a:p>
        </p:txBody>
      </p:sp>
      <p:pic>
        <p:nvPicPr>
          <p:cNvPr id="6" name="Picture 2">
            <a:extLst>
              <a:ext uri="{FF2B5EF4-FFF2-40B4-BE49-F238E27FC236}">
                <a16:creationId xmlns:a16="http://schemas.microsoft.com/office/drawing/2014/main" id="{15C4B3C1-C514-5E31-20B2-2E53353949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6772160" y="1951832"/>
            <a:ext cx="3943776" cy="2804332"/>
          </a:xfrm>
          <a:prstGeom prst="rect">
            <a:avLst/>
          </a:prstGeom>
          <a:noFill/>
          <a:extLst>
            <a:ext uri="{909E8E84-426E-40DD-AFC4-6F175D3DCCD1}">
              <a14:hiddenFill xmlns:a14="http://schemas.microsoft.com/office/drawing/2010/main">
                <a:solidFill>
                  <a:srgbClr val="FFFFFF"/>
                </a:solidFill>
              </a14:hiddenFill>
            </a:ext>
          </a:extLst>
        </p:spPr>
      </p:pic>
      <p:sp>
        <p:nvSpPr>
          <p:cNvPr id="65" name="CasellaDiTesto 10">
            <a:extLst>
              <a:ext uri="{FF2B5EF4-FFF2-40B4-BE49-F238E27FC236}">
                <a16:creationId xmlns:a16="http://schemas.microsoft.com/office/drawing/2014/main" id="{6838EFF5-3C89-77FB-3B0E-EBB11EDA5F9F}"/>
              </a:ext>
            </a:extLst>
          </p:cNvPr>
          <p:cNvSpPr txBox="1"/>
          <p:nvPr/>
        </p:nvSpPr>
        <p:spPr>
          <a:xfrm>
            <a:off x="444681" y="1653446"/>
            <a:ext cx="4707981" cy="2599353"/>
          </a:xfrm>
          <a:prstGeom prst="rect">
            <a:avLst/>
          </a:prstGeom>
          <a:noFill/>
        </p:spPr>
        <p:txBody>
          <a:bodyPr wrap="square" lIns="79107" tIns="39554" rIns="79107" bIns="39554" anchor="t">
            <a:spAutoFit/>
          </a:bodyPr>
          <a:lstStyle>
            <a:defPPr>
              <a:defRPr lang="it-IT"/>
            </a:defPPr>
            <a:lvl1pPr algn="l" defTabSz="923670" rtl="0" fontAlgn="base">
              <a:spcBef>
                <a:spcPct val="0"/>
              </a:spcBef>
              <a:spcAft>
                <a:spcPct val="0"/>
              </a:spcAft>
              <a:defRPr sz="1900" kern="1200">
                <a:solidFill>
                  <a:schemeClr val="tx1"/>
                </a:solidFill>
                <a:latin typeface="Calibri" pitchFamily="34" charset="0"/>
                <a:ea typeface="+mn-ea"/>
                <a:cs typeface="Arial" charset="0"/>
              </a:defRPr>
            </a:lvl1pPr>
            <a:lvl2pPr marL="461132" indent="-56236" algn="l" defTabSz="923670" rtl="0" fontAlgn="base">
              <a:spcBef>
                <a:spcPct val="0"/>
              </a:spcBef>
              <a:spcAft>
                <a:spcPct val="0"/>
              </a:spcAft>
              <a:defRPr sz="1900" kern="1200">
                <a:solidFill>
                  <a:schemeClr val="tx1"/>
                </a:solidFill>
                <a:latin typeface="Calibri" pitchFamily="34" charset="0"/>
                <a:ea typeface="+mn-ea"/>
                <a:cs typeface="Arial" charset="0"/>
              </a:defRPr>
            </a:lvl2pPr>
            <a:lvl3pPr marL="923670" indent="-113878" algn="l" defTabSz="923670" rtl="0" fontAlgn="base">
              <a:spcBef>
                <a:spcPct val="0"/>
              </a:spcBef>
              <a:spcAft>
                <a:spcPct val="0"/>
              </a:spcAft>
              <a:defRPr sz="1900" kern="1200">
                <a:solidFill>
                  <a:schemeClr val="tx1"/>
                </a:solidFill>
                <a:latin typeface="Calibri" pitchFamily="34" charset="0"/>
                <a:ea typeface="+mn-ea"/>
                <a:cs typeface="Arial" charset="0"/>
              </a:defRPr>
            </a:lvl3pPr>
            <a:lvl4pPr marL="1384802" indent="-170113" algn="l" defTabSz="923670" rtl="0" fontAlgn="base">
              <a:spcBef>
                <a:spcPct val="0"/>
              </a:spcBef>
              <a:spcAft>
                <a:spcPct val="0"/>
              </a:spcAft>
              <a:defRPr sz="1900" kern="1200">
                <a:solidFill>
                  <a:schemeClr val="tx1"/>
                </a:solidFill>
                <a:latin typeface="Calibri" pitchFamily="34" charset="0"/>
                <a:ea typeface="+mn-ea"/>
                <a:cs typeface="Arial" charset="0"/>
              </a:defRPr>
            </a:lvl4pPr>
            <a:lvl5pPr marL="1847339" indent="-227754" algn="l" defTabSz="923670" rtl="0" fontAlgn="base">
              <a:spcBef>
                <a:spcPct val="0"/>
              </a:spcBef>
              <a:spcAft>
                <a:spcPct val="0"/>
              </a:spcAft>
              <a:defRPr sz="1900" kern="1200">
                <a:solidFill>
                  <a:schemeClr val="tx1"/>
                </a:solidFill>
                <a:latin typeface="Calibri" pitchFamily="34" charset="0"/>
                <a:ea typeface="+mn-ea"/>
                <a:cs typeface="Arial" charset="0"/>
              </a:defRPr>
            </a:lvl5pPr>
            <a:lvl6pPr marL="2024482" algn="l" defTabSz="809793" rtl="0" eaLnBrk="1" latinLnBrk="0" hangingPunct="1">
              <a:defRPr sz="1900" kern="1200">
                <a:solidFill>
                  <a:schemeClr val="tx1"/>
                </a:solidFill>
                <a:latin typeface="Calibri" pitchFamily="34" charset="0"/>
                <a:ea typeface="+mn-ea"/>
                <a:cs typeface="Arial" charset="0"/>
              </a:defRPr>
            </a:lvl6pPr>
            <a:lvl7pPr marL="2429378" algn="l" defTabSz="809793" rtl="0" eaLnBrk="1" latinLnBrk="0" hangingPunct="1">
              <a:defRPr sz="1900" kern="1200">
                <a:solidFill>
                  <a:schemeClr val="tx1"/>
                </a:solidFill>
                <a:latin typeface="Calibri" pitchFamily="34" charset="0"/>
                <a:ea typeface="+mn-ea"/>
                <a:cs typeface="Arial" charset="0"/>
              </a:defRPr>
            </a:lvl7pPr>
            <a:lvl8pPr marL="2834274" algn="l" defTabSz="809793" rtl="0" eaLnBrk="1" latinLnBrk="0" hangingPunct="1">
              <a:defRPr sz="1900" kern="1200">
                <a:solidFill>
                  <a:schemeClr val="tx1"/>
                </a:solidFill>
                <a:latin typeface="Calibri" pitchFamily="34" charset="0"/>
                <a:ea typeface="+mn-ea"/>
                <a:cs typeface="Arial" charset="0"/>
              </a:defRPr>
            </a:lvl8pPr>
            <a:lvl9pPr marL="3239171" algn="l" defTabSz="809793" rtl="0" eaLnBrk="1" latinLnBrk="0" hangingPunct="1">
              <a:defRPr sz="1900" kern="1200">
                <a:solidFill>
                  <a:schemeClr val="tx1"/>
                </a:solidFill>
                <a:latin typeface="Calibri" pitchFamily="34" charset="0"/>
                <a:ea typeface="+mn-ea"/>
                <a:cs typeface="Arial" charset="0"/>
              </a:defRPr>
            </a:lvl9pPr>
          </a:lstStyle>
          <a:p>
            <a:pPr indent="-159412" algn="just" defTabSz="923753" fontAlgn="auto">
              <a:lnSpc>
                <a:spcPts val="1800"/>
              </a:lnSpc>
              <a:spcBef>
                <a:spcPts val="0"/>
              </a:spcBef>
              <a:spcAft>
                <a:spcPts val="0"/>
              </a:spcAft>
              <a:buClr>
                <a:srgbClr val="D6CAC3"/>
              </a:buClr>
              <a:buSzPct val="100000"/>
              <a:defRPr/>
            </a:pPr>
            <a:r>
              <a:rPr lang="it-IT" sz="1200" b="1">
                <a:solidFill>
                  <a:srgbClr val="FBAD18"/>
                </a:solidFill>
                <a:latin typeface="Montserrat" panose="00000500000000000000" pitchFamily="2" charset="0"/>
                <a:ea typeface="Dotum" pitchFamily="34" charset="-127"/>
                <a:cs typeface="Arial" panose="020B0604020202020204" pitchFamily="34" charset="0"/>
              </a:rPr>
              <a:t>DESTINAZIONE</a:t>
            </a:r>
          </a:p>
          <a:p>
            <a:pPr indent="-159412" algn="just" defTabSz="923753" fontAlgn="auto">
              <a:lnSpc>
                <a:spcPts val="1800"/>
              </a:lnSpc>
              <a:spcBef>
                <a:spcPts val="0"/>
              </a:spcBef>
              <a:spcAft>
                <a:spcPts val="0"/>
              </a:spcAft>
              <a:buClr>
                <a:srgbClr val="D6CAC3"/>
              </a:buClr>
              <a:buSzPct val="100000"/>
              <a:defRPr/>
            </a:pPr>
            <a:r>
              <a:rPr lang="it-IT" sz="1200">
                <a:latin typeface="Montserrat" panose="00000500000000000000" pitchFamily="2" charset="0"/>
                <a:ea typeface="Dotum" pitchFamily="34" charset="-127"/>
                <a:cs typeface="Arial" panose="020B0604020202020204" pitchFamily="34" charset="0"/>
              </a:rPr>
              <a:t>Regione: </a:t>
            </a:r>
            <a:r>
              <a:rPr lang="it-IT" sz="1200" b="1">
                <a:latin typeface="Montserrat" panose="00000500000000000000" pitchFamily="2" charset="0"/>
                <a:ea typeface="Dotum" pitchFamily="34" charset="-127"/>
                <a:cs typeface="Arial" panose="020B0604020202020204" pitchFamily="34" charset="0"/>
              </a:rPr>
              <a:t>Abruzzo</a:t>
            </a:r>
          </a:p>
          <a:p>
            <a:pPr indent="-159412" algn="just" defTabSz="923753" fontAlgn="auto">
              <a:lnSpc>
                <a:spcPts val="1800"/>
              </a:lnSpc>
              <a:spcBef>
                <a:spcPts val="0"/>
              </a:spcBef>
              <a:spcAft>
                <a:spcPts val="0"/>
              </a:spcAft>
              <a:buClr>
                <a:srgbClr val="D6CAC3"/>
              </a:buClr>
              <a:buSzPct val="100000"/>
              <a:defRPr/>
            </a:pPr>
            <a:r>
              <a:rPr lang="it-IT" sz="1200">
                <a:latin typeface="Montserrat" panose="00000500000000000000" pitchFamily="2" charset="0"/>
                <a:ea typeface="Dotum" pitchFamily="34" charset="-127"/>
                <a:cs typeface="Arial" panose="020B0604020202020204" pitchFamily="34" charset="0"/>
              </a:rPr>
              <a:t>Provincia: </a:t>
            </a:r>
            <a:r>
              <a:rPr lang="it-IT" sz="1200" b="1">
                <a:latin typeface="Montserrat" panose="00000500000000000000" pitchFamily="2" charset="0"/>
                <a:ea typeface="Dotum" pitchFamily="34" charset="-127"/>
                <a:cs typeface="Arial" panose="020B0604020202020204" pitchFamily="34" charset="0"/>
              </a:rPr>
              <a:t>Aquila</a:t>
            </a:r>
            <a:endParaRPr lang="it-IT" sz="1200">
              <a:latin typeface="Montserrat" panose="00000500000000000000" pitchFamily="2" charset="0"/>
              <a:ea typeface="Dotum" pitchFamily="34" charset="-127"/>
              <a:cs typeface="Arial" panose="020B0604020202020204" pitchFamily="34" charset="0"/>
            </a:endParaRPr>
          </a:p>
          <a:p>
            <a:pPr indent="-159412" algn="just" defTabSz="923753" fontAlgn="auto">
              <a:lnSpc>
                <a:spcPts val="1800"/>
              </a:lnSpc>
              <a:spcBef>
                <a:spcPts val="0"/>
              </a:spcBef>
              <a:spcAft>
                <a:spcPts val="0"/>
              </a:spcAft>
              <a:buClr>
                <a:srgbClr val="D6CAC3"/>
              </a:buClr>
              <a:buSzPct val="100000"/>
              <a:defRPr/>
            </a:pPr>
            <a:r>
              <a:rPr lang="it-IT" sz="1200">
                <a:latin typeface="Montserrat" panose="00000500000000000000" pitchFamily="2" charset="0"/>
                <a:ea typeface="Dotum" pitchFamily="34" charset="-127"/>
                <a:cs typeface="Arial" panose="020B0604020202020204" pitchFamily="34" charset="0"/>
              </a:rPr>
              <a:t>Ambito: </a:t>
            </a:r>
            <a:r>
              <a:rPr lang="it-IT" sz="1200" b="1">
                <a:latin typeface="Montserrat" panose="00000500000000000000" pitchFamily="2" charset="0"/>
                <a:ea typeface="Dotum" pitchFamily="34" charset="-127"/>
                <a:cs typeface="Arial" panose="020B0604020202020204" pitchFamily="34" charset="0"/>
              </a:rPr>
              <a:t>Urbano</a:t>
            </a:r>
          </a:p>
          <a:p>
            <a:pPr indent="-159412" algn="just" defTabSz="923753" fontAlgn="auto">
              <a:lnSpc>
                <a:spcPts val="1800"/>
              </a:lnSpc>
              <a:spcBef>
                <a:spcPts val="0"/>
              </a:spcBef>
              <a:spcAft>
                <a:spcPts val="0"/>
              </a:spcAft>
              <a:buClr>
                <a:srgbClr val="D6CAC3"/>
              </a:buClr>
              <a:buSzPct val="100000"/>
              <a:defRPr/>
            </a:pPr>
            <a:endParaRPr lang="it-IT" sz="1200" b="1">
              <a:latin typeface="Montserrat" panose="00000500000000000000" pitchFamily="2" charset="0"/>
              <a:ea typeface="Dotum" pitchFamily="34" charset="-127"/>
              <a:cs typeface="Arial" panose="020B0604020202020204" pitchFamily="34" charset="0"/>
            </a:endParaRPr>
          </a:p>
          <a:p>
            <a:pPr indent="-159412" defTabSz="923753" fontAlgn="auto">
              <a:lnSpc>
                <a:spcPts val="1800"/>
              </a:lnSpc>
              <a:spcBef>
                <a:spcPts val="0"/>
              </a:spcBef>
              <a:spcAft>
                <a:spcPts val="0"/>
              </a:spcAft>
              <a:buClr>
                <a:srgbClr val="D6CAC3"/>
              </a:buClr>
              <a:buSzPct val="100000"/>
              <a:defRPr/>
            </a:pPr>
            <a:r>
              <a:rPr lang="it-IT" sz="1200" b="1">
                <a:solidFill>
                  <a:srgbClr val="FBAD18"/>
                </a:solidFill>
                <a:latin typeface="Montserrat" panose="00000500000000000000" pitchFamily="2" charset="0"/>
                <a:ea typeface="Dotum" pitchFamily="34" charset="-127"/>
                <a:cs typeface="Arial" panose="020B0604020202020204" pitchFamily="34" charset="0"/>
              </a:rPr>
              <a:t>ANAGRAFICA IMMOBILE</a:t>
            </a:r>
            <a:br>
              <a:rPr lang="it-IT" sz="1200">
                <a:latin typeface="Montserrat" panose="00000500000000000000" pitchFamily="2" charset="0"/>
                <a:ea typeface="Dotum" pitchFamily="34" charset="-127"/>
                <a:cs typeface="Arial" panose="020B0604020202020204" pitchFamily="34" charset="0"/>
              </a:rPr>
            </a:br>
            <a:r>
              <a:rPr lang="it-IT" sz="1200">
                <a:latin typeface="Montserrat" panose="00000500000000000000" pitchFamily="2" charset="0"/>
                <a:ea typeface="Dotum" pitchFamily="34" charset="-127"/>
                <a:cs typeface="Arial" panose="020B0604020202020204" pitchFamily="34" charset="0"/>
              </a:rPr>
              <a:t>Denominazione immobile: Ex Caserma De Amicis</a:t>
            </a:r>
          </a:p>
          <a:p>
            <a:pPr indent="-159412" defTabSz="923753" fontAlgn="auto">
              <a:lnSpc>
                <a:spcPts val="1800"/>
              </a:lnSpc>
              <a:spcBef>
                <a:spcPts val="0"/>
              </a:spcBef>
              <a:spcAft>
                <a:spcPts val="0"/>
              </a:spcAft>
              <a:buClr>
                <a:srgbClr val="D6CAC3"/>
              </a:buClr>
              <a:buSzPct val="100000"/>
              <a:defRPr/>
            </a:pPr>
            <a:r>
              <a:rPr lang="it-IT" sz="1200">
                <a:latin typeface="Montserrat" panose="00000500000000000000" pitchFamily="2" charset="0"/>
                <a:ea typeface="Dotum" pitchFamily="34" charset="-127"/>
                <a:cs typeface="Arial" panose="020B0604020202020204" pitchFamily="34" charset="0"/>
              </a:rPr>
              <a:t>Proprietà: Stato</a:t>
            </a:r>
          </a:p>
          <a:p>
            <a:pPr indent="-159412" defTabSz="923753" fontAlgn="auto">
              <a:lnSpc>
                <a:spcPts val="1800"/>
              </a:lnSpc>
              <a:spcBef>
                <a:spcPts val="0"/>
              </a:spcBef>
              <a:spcAft>
                <a:spcPts val="0"/>
              </a:spcAft>
              <a:buClr>
                <a:srgbClr val="D6CAC3"/>
              </a:buClr>
              <a:buSzPct val="100000"/>
              <a:defRPr/>
            </a:pPr>
            <a:r>
              <a:rPr lang="it-IT" sz="1200">
                <a:latin typeface="Montserrat" panose="00000500000000000000" pitchFamily="2" charset="0"/>
                <a:ea typeface="Dotum" pitchFamily="34" charset="-127"/>
                <a:cs typeface="Arial" panose="020B0604020202020204" pitchFamily="34" charset="0"/>
              </a:rPr>
              <a:t>Epoca: XIII secolo</a:t>
            </a:r>
          </a:p>
          <a:p>
            <a:pPr indent="-159412" algn="just" defTabSz="923753" fontAlgn="auto">
              <a:lnSpc>
                <a:spcPts val="1800"/>
              </a:lnSpc>
              <a:spcBef>
                <a:spcPts val="0"/>
              </a:spcBef>
              <a:spcAft>
                <a:spcPts val="0"/>
              </a:spcAft>
              <a:buClr>
                <a:srgbClr val="D6CAC3"/>
              </a:buClr>
              <a:buSzPct val="100000"/>
              <a:defRPr/>
            </a:pPr>
            <a:r>
              <a:rPr lang="it-IT" sz="1200">
                <a:latin typeface="Montserrat" panose="00000500000000000000" pitchFamily="2" charset="0"/>
                <a:ea typeface="Dotum" pitchFamily="34" charset="-127"/>
                <a:cs typeface="Arial" panose="020B0604020202020204" pitchFamily="34" charset="0"/>
              </a:rPr>
              <a:t>Superficie fondiaria: 2.421 mq </a:t>
            </a:r>
          </a:p>
          <a:p>
            <a:pPr indent="-159412" algn="just" defTabSz="923753" fontAlgn="auto">
              <a:lnSpc>
                <a:spcPts val="1800"/>
              </a:lnSpc>
              <a:spcBef>
                <a:spcPts val="0"/>
              </a:spcBef>
              <a:spcAft>
                <a:spcPts val="0"/>
              </a:spcAft>
              <a:buClr>
                <a:srgbClr val="D6CAC3"/>
              </a:buClr>
              <a:buSzPct val="100000"/>
              <a:defRPr/>
            </a:pPr>
            <a:r>
              <a:rPr lang="it-IT" sz="1200">
                <a:latin typeface="Montserrat" panose="00000500000000000000" pitchFamily="2" charset="0"/>
                <a:ea typeface="Dotum" pitchFamily="34" charset="-127"/>
                <a:cs typeface="Arial" panose="020B0604020202020204" pitchFamily="34" charset="0"/>
              </a:rPr>
              <a:t>Superficie lorda: 2.619 mq </a:t>
            </a:r>
          </a:p>
        </p:txBody>
      </p:sp>
      <p:sp>
        <p:nvSpPr>
          <p:cNvPr id="67" name="CasellaDiTesto 66">
            <a:extLst>
              <a:ext uri="{FF2B5EF4-FFF2-40B4-BE49-F238E27FC236}">
                <a16:creationId xmlns:a16="http://schemas.microsoft.com/office/drawing/2014/main" id="{BAC2098B-4822-8933-FA0D-D6AD36F2535D}"/>
              </a:ext>
            </a:extLst>
          </p:cNvPr>
          <p:cNvSpPr txBox="1"/>
          <p:nvPr/>
        </p:nvSpPr>
        <p:spPr>
          <a:xfrm>
            <a:off x="6766020" y="5107060"/>
            <a:ext cx="4553160" cy="1323439"/>
          </a:xfrm>
          <a:prstGeom prst="rect">
            <a:avLst/>
          </a:prstGeom>
          <a:ln>
            <a:solidFill>
              <a:srgbClr val="FBAD18"/>
            </a:solidFill>
          </a:ln>
        </p:spPr>
        <p:txBody>
          <a:bodyPr wrap="square" rtlCol="0">
            <a:spAutoFit/>
          </a:bodyPr>
          <a:lstStyle/>
          <a:p>
            <a:pPr>
              <a:spcAft>
                <a:spcPts val="600"/>
              </a:spcAft>
            </a:pPr>
            <a:r>
              <a:rPr lang="it-IT" sz="1000" b="1" kern="0">
                <a:solidFill>
                  <a:srgbClr val="FBAD18"/>
                </a:solidFill>
                <a:latin typeface="Montserrat" panose="00000500000000000000" pitchFamily="2" charset="0"/>
              </a:rPr>
              <a:t>LEGENDA</a:t>
            </a:r>
          </a:p>
          <a:p>
            <a:pPr>
              <a:spcAft>
                <a:spcPts val="600"/>
              </a:spcAft>
            </a:pPr>
            <a:r>
              <a:rPr lang="it-IT" sz="1000" b="1" kern="0">
                <a:latin typeface="Montserrat" panose="00000500000000000000" pitchFamily="2" charset="0"/>
              </a:rPr>
              <a:t>Superficie territoriale </a:t>
            </a:r>
            <a:r>
              <a:rPr lang="it-IT" sz="1000" kern="0">
                <a:latin typeface="Montserrat" panose="00000500000000000000" pitchFamily="2" charset="0"/>
              </a:rPr>
              <a:t>– Superficie di un area di trasformazione che comprende le superfici fondiarie e le aree destinate alle opere di urbanizzazione primaria e secondaria  </a:t>
            </a:r>
          </a:p>
          <a:p>
            <a:pPr>
              <a:spcAft>
                <a:spcPts val="600"/>
              </a:spcAft>
            </a:pPr>
            <a:r>
              <a:rPr lang="it-IT" sz="1000" b="1" kern="0">
                <a:latin typeface="Montserrat" panose="00000500000000000000" pitchFamily="2" charset="0"/>
              </a:rPr>
              <a:t>Superficie fondiaria </a:t>
            </a:r>
            <a:r>
              <a:rPr lang="it-IT" sz="1000" kern="0">
                <a:latin typeface="Montserrat" panose="00000500000000000000" pitchFamily="2" charset="0"/>
              </a:rPr>
              <a:t>– Superficie dei singoli lotti edificabili, comprensiva degli spazi aperti di pertinenza degli edifici, escluse le opere di urbanizzazione primaria e secondaria</a:t>
            </a:r>
          </a:p>
        </p:txBody>
      </p:sp>
      <p:sp>
        <p:nvSpPr>
          <p:cNvPr id="7" name="CasellaDiTesto 8">
            <a:extLst>
              <a:ext uri="{FF2B5EF4-FFF2-40B4-BE49-F238E27FC236}">
                <a16:creationId xmlns:a16="http://schemas.microsoft.com/office/drawing/2014/main" id="{56639DFA-4E9D-CA58-4122-2ABF92AE3913}"/>
              </a:ext>
            </a:extLst>
          </p:cNvPr>
          <p:cNvSpPr txBox="1"/>
          <p:nvPr/>
        </p:nvSpPr>
        <p:spPr>
          <a:xfrm>
            <a:off x="6663524" y="4825332"/>
            <a:ext cx="3900429" cy="251048"/>
          </a:xfrm>
          <a:prstGeom prst="rect">
            <a:avLst/>
          </a:prstGeom>
          <a:noFill/>
        </p:spPr>
        <p:txBody>
          <a:bodyPr wrap="square" lIns="80979" tIns="40490" rIns="80979" bIns="40490">
            <a:spAutoFit/>
          </a:bodyPr>
          <a:lstStyle>
            <a:defPPr>
              <a:defRPr lang="it-IT"/>
            </a:defPPr>
            <a:lvl1pPr algn="l" defTabSz="923670" rtl="0" fontAlgn="base">
              <a:spcBef>
                <a:spcPct val="0"/>
              </a:spcBef>
              <a:spcAft>
                <a:spcPct val="0"/>
              </a:spcAft>
              <a:defRPr sz="1900" kern="1200">
                <a:solidFill>
                  <a:schemeClr val="tx1"/>
                </a:solidFill>
                <a:latin typeface="Calibri" pitchFamily="34" charset="0"/>
                <a:ea typeface="+mn-ea"/>
                <a:cs typeface="Arial" charset="0"/>
              </a:defRPr>
            </a:lvl1pPr>
            <a:lvl2pPr marL="461132" indent="-56236" algn="l" defTabSz="923670" rtl="0" fontAlgn="base">
              <a:spcBef>
                <a:spcPct val="0"/>
              </a:spcBef>
              <a:spcAft>
                <a:spcPct val="0"/>
              </a:spcAft>
              <a:defRPr sz="1900" kern="1200">
                <a:solidFill>
                  <a:schemeClr val="tx1"/>
                </a:solidFill>
                <a:latin typeface="Calibri" pitchFamily="34" charset="0"/>
                <a:ea typeface="+mn-ea"/>
                <a:cs typeface="Arial" charset="0"/>
              </a:defRPr>
            </a:lvl2pPr>
            <a:lvl3pPr marL="923670" indent="-113878" algn="l" defTabSz="923670" rtl="0" fontAlgn="base">
              <a:spcBef>
                <a:spcPct val="0"/>
              </a:spcBef>
              <a:spcAft>
                <a:spcPct val="0"/>
              </a:spcAft>
              <a:defRPr sz="1900" kern="1200">
                <a:solidFill>
                  <a:schemeClr val="tx1"/>
                </a:solidFill>
                <a:latin typeface="Calibri" pitchFamily="34" charset="0"/>
                <a:ea typeface="+mn-ea"/>
                <a:cs typeface="Arial" charset="0"/>
              </a:defRPr>
            </a:lvl3pPr>
            <a:lvl4pPr marL="1384802" indent="-170113" algn="l" defTabSz="923670" rtl="0" fontAlgn="base">
              <a:spcBef>
                <a:spcPct val="0"/>
              </a:spcBef>
              <a:spcAft>
                <a:spcPct val="0"/>
              </a:spcAft>
              <a:defRPr sz="1900" kern="1200">
                <a:solidFill>
                  <a:schemeClr val="tx1"/>
                </a:solidFill>
                <a:latin typeface="Calibri" pitchFamily="34" charset="0"/>
                <a:ea typeface="+mn-ea"/>
                <a:cs typeface="Arial" charset="0"/>
              </a:defRPr>
            </a:lvl4pPr>
            <a:lvl5pPr marL="1847339" indent="-227754" algn="l" defTabSz="923670" rtl="0" fontAlgn="base">
              <a:spcBef>
                <a:spcPct val="0"/>
              </a:spcBef>
              <a:spcAft>
                <a:spcPct val="0"/>
              </a:spcAft>
              <a:defRPr sz="1900" kern="1200">
                <a:solidFill>
                  <a:schemeClr val="tx1"/>
                </a:solidFill>
                <a:latin typeface="Calibri" pitchFamily="34" charset="0"/>
                <a:ea typeface="+mn-ea"/>
                <a:cs typeface="Arial" charset="0"/>
              </a:defRPr>
            </a:lvl5pPr>
            <a:lvl6pPr marL="2024482" algn="l" defTabSz="809793" rtl="0" eaLnBrk="1" latinLnBrk="0" hangingPunct="1">
              <a:defRPr sz="1900" kern="1200">
                <a:solidFill>
                  <a:schemeClr val="tx1"/>
                </a:solidFill>
                <a:latin typeface="Calibri" pitchFamily="34" charset="0"/>
                <a:ea typeface="+mn-ea"/>
                <a:cs typeface="Arial" charset="0"/>
              </a:defRPr>
            </a:lvl6pPr>
            <a:lvl7pPr marL="2429378" algn="l" defTabSz="809793" rtl="0" eaLnBrk="1" latinLnBrk="0" hangingPunct="1">
              <a:defRPr sz="1900" kern="1200">
                <a:solidFill>
                  <a:schemeClr val="tx1"/>
                </a:solidFill>
                <a:latin typeface="Calibri" pitchFamily="34" charset="0"/>
                <a:ea typeface="+mn-ea"/>
                <a:cs typeface="Arial" charset="0"/>
              </a:defRPr>
            </a:lvl7pPr>
            <a:lvl8pPr marL="2834274" algn="l" defTabSz="809793" rtl="0" eaLnBrk="1" latinLnBrk="0" hangingPunct="1">
              <a:defRPr sz="1900" kern="1200">
                <a:solidFill>
                  <a:schemeClr val="tx1"/>
                </a:solidFill>
                <a:latin typeface="Calibri" pitchFamily="34" charset="0"/>
                <a:ea typeface="+mn-ea"/>
                <a:cs typeface="Arial" charset="0"/>
              </a:defRPr>
            </a:lvl8pPr>
            <a:lvl9pPr marL="3239171" algn="l" defTabSz="809793" rtl="0" eaLnBrk="1" latinLnBrk="0" hangingPunct="1">
              <a:defRPr sz="1900" kern="1200">
                <a:solidFill>
                  <a:schemeClr val="tx1"/>
                </a:solidFill>
                <a:latin typeface="Calibri" pitchFamily="34" charset="0"/>
                <a:ea typeface="+mn-ea"/>
                <a:cs typeface="Arial" charset="0"/>
              </a:defRPr>
            </a:lvl9pPr>
          </a:lstStyle>
          <a:p>
            <a:pPr defTabSz="923730" fontAlgn="auto">
              <a:spcBef>
                <a:spcPts val="0"/>
              </a:spcBef>
              <a:spcAft>
                <a:spcPts val="0"/>
              </a:spcAft>
              <a:defRPr/>
            </a:pPr>
            <a:r>
              <a:rPr lang="it-IT" sz="1100">
                <a:latin typeface="+mj-lt"/>
                <a:ea typeface="Dotum" pitchFamily="34" charset="-127"/>
                <a:cs typeface="Arial" panose="020B0604020202020204" pitchFamily="34" charset="0"/>
              </a:rPr>
              <a:t>Indirizzo: Via Gramsci 115, Sulmona (GR)</a:t>
            </a:r>
            <a:endParaRPr lang="it-IT" sz="1200">
              <a:latin typeface="+mj-lt"/>
              <a:ea typeface="Dotum" pitchFamily="34" charset="-127"/>
              <a:cs typeface="Arial" panose="020B0604020202020204" pitchFamily="34" charset="0"/>
            </a:endParaRPr>
          </a:p>
        </p:txBody>
      </p:sp>
      <p:grpSp>
        <p:nvGrpSpPr>
          <p:cNvPr id="8" name="Gruppo 7">
            <a:extLst>
              <a:ext uri="{FF2B5EF4-FFF2-40B4-BE49-F238E27FC236}">
                <a16:creationId xmlns:a16="http://schemas.microsoft.com/office/drawing/2014/main" id="{FE9BDFD3-0DA4-CFD7-6D2E-4B6D6D03BC49}"/>
              </a:ext>
            </a:extLst>
          </p:cNvPr>
          <p:cNvGrpSpPr/>
          <p:nvPr/>
        </p:nvGrpSpPr>
        <p:grpSpPr>
          <a:xfrm>
            <a:off x="9426581" y="1940942"/>
            <a:ext cx="1289355" cy="1522899"/>
            <a:chOff x="8461381" y="1620348"/>
            <a:chExt cx="1289355" cy="1522899"/>
          </a:xfrm>
          <a:solidFill>
            <a:schemeClr val="bg1">
              <a:lumMod val="85000"/>
            </a:schemeClr>
          </a:solidFill>
        </p:grpSpPr>
        <p:grpSp>
          <p:nvGrpSpPr>
            <p:cNvPr id="9" name="Group 99">
              <a:extLst>
                <a:ext uri="{FF2B5EF4-FFF2-40B4-BE49-F238E27FC236}">
                  <a16:creationId xmlns:a16="http://schemas.microsoft.com/office/drawing/2014/main" id="{D562EE5E-1679-A609-623B-FD9C2398D662}"/>
                </a:ext>
              </a:extLst>
            </p:cNvPr>
            <p:cNvGrpSpPr>
              <a:grpSpLocks noChangeAspect="1"/>
            </p:cNvGrpSpPr>
            <p:nvPr/>
          </p:nvGrpSpPr>
          <p:grpSpPr>
            <a:xfrm>
              <a:off x="8461381" y="1620348"/>
              <a:ext cx="1289355" cy="1522899"/>
              <a:chOff x="5076826" y="889000"/>
              <a:chExt cx="3400424" cy="4016376"/>
            </a:xfrm>
            <a:grpFill/>
          </p:grpSpPr>
          <p:sp>
            <p:nvSpPr>
              <p:cNvPr id="11" name="Freeform 5">
                <a:extLst>
                  <a:ext uri="{FF2B5EF4-FFF2-40B4-BE49-F238E27FC236}">
                    <a16:creationId xmlns:a16="http://schemas.microsoft.com/office/drawing/2014/main" id="{703DFE0C-02C2-05D2-1246-B77FC6B3BA90}"/>
                  </a:ext>
                </a:extLst>
              </p:cNvPr>
              <p:cNvSpPr>
                <a:spLocks/>
              </p:cNvSpPr>
              <p:nvPr/>
            </p:nvSpPr>
            <p:spPr bwMode="auto">
              <a:xfrm>
                <a:off x="6723063" y="4233863"/>
                <a:ext cx="966787" cy="650875"/>
              </a:xfrm>
              <a:custGeom>
                <a:avLst/>
                <a:gdLst/>
                <a:ahLst/>
                <a:cxnLst>
                  <a:cxn ang="0">
                    <a:pos x="506" y="287"/>
                  </a:cxn>
                  <a:cxn ang="0">
                    <a:pos x="506" y="281"/>
                  </a:cxn>
                  <a:cxn ang="0">
                    <a:pos x="508" y="270"/>
                  </a:cxn>
                  <a:cxn ang="0">
                    <a:pos x="494" y="257"/>
                  </a:cxn>
                  <a:cxn ang="0">
                    <a:pos x="488" y="239"/>
                  </a:cxn>
                  <a:cxn ang="0">
                    <a:pos x="489" y="227"/>
                  </a:cxn>
                  <a:cxn ang="0">
                    <a:pos x="468" y="218"/>
                  </a:cxn>
                  <a:cxn ang="0">
                    <a:pos x="468" y="192"/>
                  </a:cxn>
                  <a:cxn ang="0">
                    <a:pos x="471" y="171"/>
                  </a:cxn>
                  <a:cxn ang="0">
                    <a:pos x="481" y="131"/>
                  </a:cxn>
                  <a:cxn ang="0">
                    <a:pos x="495" y="99"/>
                  </a:cxn>
                  <a:cxn ang="0">
                    <a:pos x="518" y="62"/>
                  </a:cxn>
                  <a:cxn ang="0">
                    <a:pos x="531" y="23"/>
                  </a:cxn>
                  <a:cxn ang="0">
                    <a:pos x="531" y="2"/>
                  </a:cxn>
                  <a:cxn ang="0">
                    <a:pos x="506" y="13"/>
                  </a:cxn>
                  <a:cxn ang="0">
                    <a:pos x="479" y="25"/>
                  </a:cxn>
                  <a:cxn ang="0">
                    <a:pos x="474" y="22"/>
                  </a:cxn>
                  <a:cxn ang="0">
                    <a:pos x="439" y="42"/>
                  </a:cxn>
                  <a:cxn ang="0">
                    <a:pos x="400" y="44"/>
                  </a:cxn>
                  <a:cxn ang="0">
                    <a:pos x="365" y="66"/>
                  </a:cxn>
                  <a:cxn ang="0">
                    <a:pos x="317" y="77"/>
                  </a:cxn>
                  <a:cxn ang="0">
                    <a:pos x="277" y="80"/>
                  </a:cxn>
                  <a:cxn ang="0">
                    <a:pos x="255" y="80"/>
                  </a:cxn>
                  <a:cxn ang="0">
                    <a:pos x="212" y="88"/>
                  </a:cxn>
                  <a:cxn ang="0">
                    <a:pos x="187" y="62"/>
                  </a:cxn>
                  <a:cxn ang="0">
                    <a:pos x="164" y="67"/>
                  </a:cxn>
                  <a:cxn ang="0">
                    <a:pos x="150" y="41"/>
                  </a:cxn>
                  <a:cxn ang="0">
                    <a:pos x="113" y="50"/>
                  </a:cxn>
                  <a:cxn ang="0">
                    <a:pos x="106" y="67"/>
                  </a:cxn>
                  <a:cxn ang="0">
                    <a:pos x="82" y="87"/>
                  </a:cxn>
                  <a:cxn ang="0">
                    <a:pos x="54" y="62"/>
                  </a:cxn>
                  <a:cxn ang="0">
                    <a:pos x="47" y="64"/>
                  </a:cxn>
                  <a:cxn ang="0">
                    <a:pos x="34" y="75"/>
                  </a:cxn>
                  <a:cxn ang="0">
                    <a:pos x="14" y="90"/>
                  </a:cxn>
                  <a:cxn ang="0">
                    <a:pos x="10" y="103"/>
                  </a:cxn>
                  <a:cxn ang="0">
                    <a:pos x="6" y="114"/>
                  </a:cxn>
                  <a:cxn ang="0">
                    <a:pos x="3" y="137"/>
                  </a:cxn>
                  <a:cxn ang="0">
                    <a:pos x="9" y="163"/>
                  </a:cxn>
                  <a:cxn ang="0">
                    <a:pos x="33" y="182"/>
                  </a:cxn>
                  <a:cxn ang="0">
                    <a:pos x="82" y="186"/>
                  </a:cxn>
                  <a:cxn ang="0">
                    <a:pos x="106" y="203"/>
                  </a:cxn>
                  <a:cxn ang="0">
                    <a:pos x="142" y="213"/>
                  </a:cxn>
                  <a:cxn ang="0">
                    <a:pos x="172" y="236"/>
                  </a:cxn>
                  <a:cxn ang="0">
                    <a:pos x="201" y="245"/>
                  </a:cxn>
                  <a:cxn ang="0">
                    <a:pos x="228" y="266"/>
                  </a:cxn>
                  <a:cxn ang="0">
                    <a:pos x="254" y="282"/>
                  </a:cxn>
                  <a:cxn ang="0">
                    <a:pos x="302" y="282"/>
                  </a:cxn>
                  <a:cxn ang="0">
                    <a:pos x="342" y="298"/>
                  </a:cxn>
                  <a:cxn ang="0">
                    <a:pos x="365" y="333"/>
                  </a:cxn>
                  <a:cxn ang="0">
                    <a:pos x="392" y="346"/>
                  </a:cxn>
                  <a:cxn ang="0">
                    <a:pos x="424" y="359"/>
                  </a:cxn>
                  <a:cxn ang="0">
                    <a:pos x="453" y="360"/>
                  </a:cxn>
                  <a:cxn ang="0">
                    <a:pos x="479" y="363"/>
                  </a:cxn>
                  <a:cxn ang="0">
                    <a:pos x="477" y="333"/>
                  </a:cxn>
                  <a:cxn ang="0">
                    <a:pos x="491" y="300"/>
                  </a:cxn>
                </a:cxnLst>
                <a:rect l="0" t="0" r="r" b="b"/>
                <a:pathLst>
                  <a:path w="546" h="368">
                    <a:moveTo>
                      <a:pt x="491" y="300"/>
                    </a:moveTo>
                    <a:cubicBezTo>
                      <a:pt x="493" y="299"/>
                      <a:pt x="495" y="297"/>
                      <a:pt x="497" y="297"/>
                    </a:cubicBezTo>
                    <a:cubicBezTo>
                      <a:pt x="498" y="296"/>
                      <a:pt x="500" y="296"/>
                      <a:pt x="501" y="296"/>
                    </a:cubicBezTo>
                    <a:cubicBezTo>
                      <a:pt x="501" y="295"/>
                      <a:pt x="502" y="293"/>
                      <a:pt x="502" y="291"/>
                    </a:cubicBezTo>
                    <a:cubicBezTo>
                      <a:pt x="502" y="291"/>
                      <a:pt x="502" y="289"/>
                      <a:pt x="502" y="288"/>
                    </a:cubicBezTo>
                    <a:cubicBezTo>
                      <a:pt x="503" y="287"/>
                      <a:pt x="505" y="287"/>
                      <a:pt x="506" y="287"/>
                    </a:cubicBezTo>
                    <a:cubicBezTo>
                      <a:pt x="506" y="286"/>
                      <a:pt x="507" y="285"/>
                      <a:pt x="508" y="285"/>
                    </a:cubicBezTo>
                    <a:cubicBezTo>
                      <a:pt x="509" y="285"/>
                      <a:pt x="511" y="287"/>
                      <a:pt x="512" y="287"/>
                    </a:cubicBezTo>
                    <a:cubicBezTo>
                      <a:pt x="513" y="287"/>
                      <a:pt x="514" y="285"/>
                      <a:pt x="514" y="284"/>
                    </a:cubicBezTo>
                    <a:cubicBezTo>
                      <a:pt x="514" y="283"/>
                      <a:pt x="512" y="282"/>
                      <a:pt x="512" y="282"/>
                    </a:cubicBezTo>
                    <a:cubicBezTo>
                      <a:pt x="511" y="281"/>
                      <a:pt x="511" y="279"/>
                      <a:pt x="510" y="279"/>
                    </a:cubicBezTo>
                    <a:cubicBezTo>
                      <a:pt x="509" y="279"/>
                      <a:pt x="507" y="281"/>
                      <a:pt x="506" y="281"/>
                    </a:cubicBezTo>
                    <a:cubicBezTo>
                      <a:pt x="505" y="281"/>
                      <a:pt x="503" y="280"/>
                      <a:pt x="503" y="279"/>
                    </a:cubicBezTo>
                    <a:cubicBezTo>
                      <a:pt x="503" y="278"/>
                      <a:pt x="502" y="276"/>
                      <a:pt x="503" y="276"/>
                    </a:cubicBezTo>
                    <a:cubicBezTo>
                      <a:pt x="503" y="276"/>
                      <a:pt x="504" y="276"/>
                      <a:pt x="505" y="276"/>
                    </a:cubicBezTo>
                    <a:cubicBezTo>
                      <a:pt x="506" y="277"/>
                      <a:pt x="507" y="278"/>
                      <a:pt x="508" y="278"/>
                    </a:cubicBezTo>
                    <a:cubicBezTo>
                      <a:pt x="509" y="277"/>
                      <a:pt x="510" y="276"/>
                      <a:pt x="510" y="275"/>
                    </a:cubicBezTo>
                    <a:cubicBezTo>
                      <a:pt x="510" y="273"/>
                      <a:pt x="508" y="271"/>
                      <a:pt x="508" y="270"/>
                    </a:cubicBezTo>
                    <a:cubicBezTo>
                      <a:pt x="507" y="269"/>
                      <a:pt x="507" y="268"/>
                      <a:pt x="507" y="267"/>
                    </a:cubicBezTo>
                    <a:cubicBezTo>
                      <a:pt x="506" y="266"/>
                      <a:pt x="504" y="264"/>
                      <a:pt x="503" y="264"/>
                    </a:cubicBezTo>
                    <a:cubicBezTo>
                      <a:pt x="503" y="264"/>
                      <a:pt x="501" y="266"/>
                      <a:pt x="500" y="266"/>
                    </a:cubicBezTo>
                    <a:cubicBezTo>
                      <a:pt x="498" y="265"/>
                      <a:pt x="494" y="264"/>
                      <a:pt x="493" y="262"/>
                    </a:cubicBezTo>
                    <a:cubicBezTo>
                      <a:pt x="493" y="262"/>
                      <a:pt x="492" y="260"/>
                      <a:pt x="492" y="259"/>
                    </a:cubicBezTo>
                    <a:cubicBezTo>
                      <a:pt x="493" y="259"/>
                      <a:pt x="494" y="258"/>
                      <a:pt x="494" y="257"/>
                    </a:cubicBezTo>
                    <a:cubicBezTo>
                      <a:pt x="494" y="257"/>
                      <a:pt x="494" y="255"/>
                      <a:pt x="493" y="255"/>
                    </a:cubicBezTo>
                    <a:cubicBezTo>
                      <a:pt x="493" y="254"/>
                      <a:pt x="491" y="256"/>
                      <a:pt x="490" y="255"/>
                    </a:cubicBezTo>
                    <a:cubicBezTo>
                      <a:pt x="489" y="255"/>
                      <a:pt x="488" y="254"/>
                      <a:pt x="488" y="253"/>
                    </a:cubicBezTo>
                    <a:cubicBezTo>
                      <a:pt x="487" y="252"/>
                      <a:pt x="485" y="250"/>
                      <a:pt x="485" y="248"/>
                    </a:cubicBezTo>
                    <a:cubicBezTo>
                      <a:pt x="485" y="247"/>
                      <a:pt x="484" y="243"/>
                      <a:pt x="485" y="241"/>
                    </a:cubicBezTo>
                    <a:cubicBezTo>
                      <a:pt x="485" y="241"/>
                      <a:pt x="487" y="239"/>
                      <a:pt x="488" y="239"/>
                    </a:cubicBezTo>
                    <a:cubicBezTo>
                      <a:pt x="489" y="240"/>
                      <a:pt x="487" y="242"/>
                      <a:pt x="488" y="243"/>
                    </a:cubicBezTo>
                    <a:cubicBezTo>
                      <a:pt x="488" y="243"/>
                      <a:pt x="490" y="244"/>
                      <a:pt x="491" y="244"/>
                    </a:cubicBezTo>
                    <a:cubicBezTo>
                      <a:pt x="493" y="244"/>
                      <a:pt x="495" y="242"/>
                      <a:pt x="496" y="241"/>
                    </a:cubicBezTo>
                    <a:cubicBezTo>
                      <a:pt x="496" y="240"/>
                      <a:pt x="498" y="238"/>
                      <a:pt x="497" y="236"/>
                    </a:cubicBezTo>
                    <a:cubicBezTo>
                      <a:pt x="497" y="235"/>
                      <a:pt x="494" y="233"/>
                      <a:pt x="492" y="231"/>
                    </a:cubicBezTo>
                    <a:cubicBezTo>
                      <a:pt x="492" y="230"/>
                      <a:pt x="490" y="228"/>
                      <a:pt x="489" y="227"/>
                    </a:cubicBezTo>
                    <a:cubicBezTo>
                      <a:pt x="489" y="227"/>
                      <a:pt x="487" y="225"/>
                      <a:pt x="486" y="225"/>
                    </a:cubicBezTo>
                    <a:cubicBezTo>
                      <a:pt x="485" y="226"/>
                      <a:pt x="486" y="228"/>
                      <a:pt x="485" y="228"/>
                    </a:cubicBezTo>
                    <a:cubicBezTo>
                      <a:pt x="485" y="229"/>
                      <a:pt x="483" y="228"/>
                      <a:pt x="482" y="228"/>
                    </a:cubicBezTo>
                    <a:cubicBezTo>
                      <a:pt x="480" y="227"/>
                      <a:pt x="476" y="225"/>
                      <a:pt x="475" y="224"/>
                    </a:cubicBezTo>
                    <a:cubicBezTo>
                      <a:pt x="473" y="224"/>
                      <a:pt x="470" y="223"/>
                      <a:pt x="469" y="222"/>
                    </a:cubicBezTo>
                    <a:cubicBezTo>
                      <a:pt x="468" y="221"/>
                      <a:pt x="468" y="219"/>
                      <a:pt x="468" y="218"/>
                    </a:cubicBezTo>
                    <a:cubicBezTo>
                      <a:pt x="468" y="216"/>
                      <a:pt x="467" y="213"/>
                      <a:pt x="467" y="211"/>
                    </a:cubicBezTo>
                    <a:cubicBezTo>
                      <a:pt x="466" y="209"/>
                      <a:pt x="467" y="206"/>
                      <a:pt x="467" y="204"/>
                    </a:cubicBezTo>
                    <a:cubicBezTo>
                      <a:pt x="467" y="203"/>
                      <a:pt x="467" y="202"/>
                      <a:pt x="467" y="201"/>
                    </a:cubicBezTo>
                    <a:cubicBezTo>
                      <a:pt x="468" y="200"/>
                      <a:pt x="470" y="199"/>
                      <a:pt x="471" y="198"/>
                    </a:cubicBezTo>
                    <a:cubicBezTo>
                      <a:pt x="471" y="198"/>
                      <a:pt x="472" y="195"/>
                      <a:pt x="471" y="194"/>
                    </a:cubicBezTo>
                    <a:cubicBezTo>
                      <a:pt x="471" y="193"/>
                      <a:pt x="469" y="193"/>
                      <a:pt x="468" y="192"/>
                    </a:cubicBezTo>
                    <a:cubicBezTo>
                      <a:pt x="467" y="191"/>
                      <a:pt x="466" y="189"/>
                      <a:pt x="465" y="188"/>
                    </a:cubicBezTo>
                    <a:cubicBezTo>
                      <a:pt x="465" y="187"/>
                      <a:pt x="464" y="186"/>
                      <a:pt x="464" y="185"/>
                    </a:cubicBezTo>
                    <a:cubicBezTo>
                      <a:pt x="464" y="184"/>
                      <a:pt x="465" y="184"/>
                      <a:pt x="466" y="183"/>
                    </a:cubicBezTo>
                    <a:cubicBezTo>
                      <a:pt x="466" y="182"/>
                      <a:pt x="465" y="179"/>
                      <a:pt x="465" y="177"/>
                    </a:cubicBezTo>
                    <a:cubicBezTo>
                      <a:pt x="466" y="176"/>
                      <a:pt x="468" y="176"/>
                      <a:pt x="469" y="175"/>
                    </a:cubicBezTo>
                    <a:cubicBezTo>
                      <a:pt x="470" y="174"/>
                      <a:pt x="471" y="172"/>
                      <a:pt x="471" y="171"/>
                    </a:cubicBezTo>
                    <a:cubicBezTo>
                      <a:pt x="472" y="170"/>
                      <a:pt x="473" y="168"/>
                      <a:pt x="474" y="167"/>
                    </a:cubicBezTo>
                    <a:cubicBezTo>
                      <a:pt x="475" y="166"/>
                      <a:pt x="478" y="165"/>
                      <a:pt x="478" y="164"/>
                    </a:cubicBezTo>
                    <a:cubicBezTo>
                      <a:pt x="479" y="161"/>
                      <a:pt x="479" y="155"/>
                      <a:pt x="479" y="153"/>
                    </a:cubicBezTo>
                    <a:cubicBezTo>
                      <a:pt x="479" y="150"/>
                      <a:pt x="478" y="145"/>
                      <a:pt x="479" y="142"/>
                    </a:cubicBezTo>
                    <a:cubicBezTo>
                      <a:pt x="479" y="141"/>
                      <a:pt x="480" y="139"/>
                      <a:pt x="481" y="137"/>
                    </a:cubicBezTo>
                    <a:cubicBezTo>
                      <a:pt x="481" y="136"/>
                      <a:pt x="481" y="133"/>
                      <a:pt x="481" y="131"/>
                    </a:cubicBezTo>
                    <a:cubicBezTo>
                      <a:pt x="480" y="130"/>
                      <a:pt x="479" y="127"/>
                      <a:pt x="479" y="126"/>
                    </a:cubicBezTo>
                    <a:cubicBezTo>
                      <a:pt x="480" y="124"/>
                      <a:pt x="482" y="121"/>
                      <a:pt x="483" y="119"/>
                    </a:cubicBezTo>
                    <a:cubicBezTo>
                      <a:pt x="483" y="117"/>
                      <a:pt x="486" y="114"/>
                      <a:pt x="487" y="112"/>
                    </a:cubicBezTo>
                    <a:cubicBezTo>
                      <a:pt x="488" y="111"/>
                      <a:pt x="489" y="108"/>
                      <a:pt x="490" y="107"/>
                    </a:cubicBezTo>
                    <a:cubicBezTo>
                      <a:pt x="491" y="106"/>
                      <a:pt x="493" y="105"/>
                      <a:pt x="494" y="104"/>
                    </a:cubicBezTo>
                    <a:cubicBezTo>
                      <a:pt x="495" y="103"/>
                      <a:pt x="494" y="100"/>
                      <a:pt x="495" y="99"/>
                    </a:cubicBezTo>
                    <a:cubicBezTo>
                      <a:pt x="495" y="98"/>
                      <a:pt x="497" y="95"/>
                      <a:pt x="498" y="94"/>
                    </a:cubicBezTo>
                    <a:cubicBezTo>
                      <a:pt x="499" y="92"/>
                      <a:pt x="500" y="88"/>
                      <a:pt x="501" y="86"/>
                    </a:cubicBezTo>
                    <a:cubicBezTo>
                      <a:pt x="502" y="84"/>
                      <a:pt x="504" y="81"/>
                      <a:pt x="505" y="80"/>
                    </a:cubicBezTo>
                    <a:cubicBezTo>
                      <a:pt x="507" y="78"/>
                      <a:pt x="510" y="74"/>
                      <a:pt x="512" y="72"/>
                    </a:cubicBezTo>
                    <a:cubicBezTo>
                      <a:pt x="512" y="72"/>
                      <a:pt x="512" y="70"/>
                      <a:pt x="513" y="69"/>
                    </a:cubicBezTo>
                    <a:cubicBezTo>
                      <a:pt x="514" y="67"/>
                      <a:pt x="517" y="64"/>
                      <a:pt x="518" y="62"/>
                    </a:cubicBezTo>
                    <a:cubicBezTo>
                      <a:pt x="520" y="60"/>
                      <a:pt x="521" y="55"/>
                      <a:pt x="522" y="53"/>
                    </a:cubicBezTo>
                    <a:cubicBezTo>
                      <a:pt x="523" y="52"/>
                      <a:pt x="525" y="51"/>
                      <a:pt x="525" y="50"/>
                    </a:cubicBezTo>
                    <a:cubicBezTo>
                      <a:pt x="527" y="48"/>
                      <a:pt x="527" y="42"/>
                      <a:pt x="528" y="40"/>
                    </a:cubicBezTo>
                    <a:cubicBezTo>
                      <a:pt x="528" y="38"/>
                      <a:pt x="528" y="35"/>
                      <a:pt x="529" y="34"/>
                    </a:cubicBezTo>
                    <a:cubicBezTo>
                      <a:pt x="530" y="32"/>
                      <a:pt x="533" y="30"/>
                      <a:pt x="533" y="29"/>
                    </a:cubicBezTo>
                    <a:cubicBezTo>
                      <a:pt x="533" y="27"/>
                      <a:pt x="531" y="25"/>
                      <a:pt x="531" y="23"/>
                    </a:cubicBezTo>
                    <a:cubicBezTo>
                      <a:pt x="531" y="22"/>
                      <a:pt x="533" y="18"/>
                      <a:pt x="534" y="17"/>
                    </a:cubicBezTo>
                    <a:cubicBezTo>
                      <a:pt x="535" y="15"/>
                      <a:pt x="538" y="13"/>
                      <a:pt x="540" y="12"/>
                    </a:cubicBezTo>
                    <a:cubicBezTo>
                      <a:pt x="541" y="11"/>
                      <a:pt x="545" y="9"/>
                      <a:pt x="546" y="8"/>
                    </a:cubicBezTo>
                    <a:cubicBezTo>
                      <a:pt x="546" y="7"/>
                      <a:pt x="546" y="6"/>
                      <a:pt x="545" y="5"/>
                    </a:cubicBezTo>
                    <a:cubicBezTo>
                      <a:pt x="544" y="3"/>
                      <a:pt x="538" y="4"/>
                      <a:pt x="536" y="3"/>
                    </a:cubicBezTo>
                    <a:cubicBezTo>
                      <a:pt x="534" y="3"/>
                      <a:pt x="532" y="3"/>
                      <a:pt x="531" y="2"/>
                    </a:cubicBezTo>
                    <a:cubicBezTo>
                      <a:pt x="530" y="2"/>
                      <a:pt x="529" y="0"/>
                      <a:pt x="528" y="0"/>
                    </a:cubicBezTo>
                    <a:cubicBezTo>
                      <a:pt x="527" y="0"/>
                      <a:pt x="525" y="2"/>
                      <a:pt x="524" y="3"/>
                    </a:cubicBezTo>
                    <a:cubicBezTo>
                      <a:pt x="523" y="3"/>
                      <a:pt x="522" y="2"/>
                      <a:pt x="521" y="3"/>
                    </a:cubicBezTo>
                    <a:cubicBezTo>
                      <a:pt x="520" y="4"/>
                      <a:pt x="519" y="7"/>
                      <a:pt x="519" y="8"/>
                    </a:cubicBezTo>
                    <a:cubicBezTo>
                      <a:pt x="517" y="9"/>
                      <a:pt x="514" y="13"/>
                      <a:pt x="512" y="13"/>
                    </a:cubicBezTo>
                    <a:cubicBezTo>
                      <a:pt x="510" y="14"/>
                      <a:pt x="507" y="12"/>
                      <a:pt x="506" y="13"/>
                    </a:cubicBezTo>
                    <a:cubicBezTo>
                      <a:pt x="505" y="13"/>
                      <a:pt x="504" y="13"/>
                      <a:pt x="503" y="13"/>
                    </a:cubicBezTo>
                    <a:cubicBezTo>
                      <a:pt x="502" y="14"/>
                      <a:pt x="502" y="17"/>
                      <a:pt x="501" y="18"/>
                    </a:cubicBezTo>
                    <a:cubicBezTo>
                      <a:pt x="500" y="20"/>
                      <a:pt x="497" y="23"/>
                      <a:pt x="495" y="24"/>
                    </a:cubicBezTo>
                    <a:cubicBezTo>
                      <a:pt x="493" y="25"/>
                      <a:pt x="489" y="27"/>
                      <a:pt x="487" y="28"/>
                    </a:cubicBezTo>
                    <a:cubicBezTo>
                      <a:pt x="485" y="28"/>
                      <a:pt x="482" y="28"/>
                      <a:pt x="480" y="27"/>
                    </a:cubicBezTo>
                    <a:cubicBezTo>
                      <a:pt x="480" y="27"/>
                      <a:pt x="479" y="25"/>
                      <a:pt x="479" y="25"/>
                    </a:cubicBezTo>
                    <a:cubicBezTo>
                      <a:pt x="479" y="23"/>
                      <a:pt x="480" y="20"/>
                      <a:pt x="480" y="19"/>
                    </a:cubicBezTo>
                    <a:cubicBezTo>
                      <a:pt x="479" y="17"/>
                      <a:pt x="479" y="14"/>
                      <a:pt x="478" y="13"/>
                    </a:cubicBezTo>
                    <a:cubicBezTo>
                      <a:pt x="477" y="12"/>
                      <a:pt x="474" y="11"/>
                      <a:pt x="473" y="11"/>
                    </a:cubicBezTo>
                    <a:cubicBezTo>
                      <a:pt x="472" y="12"/>
                      <a:pt x="471" y="12"/>
                      <a:pt x="470" y="13"/>
                    </a:cubicBezTo>
                    <a:cubicBezTo>
                      <a:pt x="470" y="14"/>
                      <a:pt x="472" y="15"/>
                      <a:pt x="472" y="16"/>
                    </a:cubicBezTo>
                    <a:cubicBezTo>
                      <a:pt x="473" y="17"/>
                      <a:pt x="474" y="20"/>
                      <a:pt x="474" y="22"/>
                    </a:cubicBezTo>
                    <a:cubicBezTo>
                      <a:pt x="474" y="24"/>
                      <a:pt x="473" y="30"/>
                      <a:pt x="472" y="33"/>
                    </a:cubicBezTo>
                    <a:cubicBezTo>
                      <a:pt x="471" y="36"/>
                      <a:pt x="468" y="40"/>
                      <a:pt x="466" y="41"/>
                    </a:cubicBezTo>
                    <a:cubicBezTo>
                      <a:pt x="463" y="43"/>
                      <a:pt x="459" y="47"/>
                      <a:pt x="456" y="47"/>
                    </a:cubicBezTo>
                    <a:cubicBezTo>
                      <a:pt x="455" y="48"/>
                      <a:pt x="452" y="48"/>
                      <a:pt x="450" y="47"/>
                    </a:cubicBezTo>
                    <a:cubicBezTo>
                      <a:pt x="449" y="47"/>
                      <a:pt x="447" y="44"/>
                      <a:pt x="446" y="43"/>
                    </a:cubicBezTo>
                    <a:cubicBezTo>
                      <a:pt x="444" y="42"/>
                      <a:pt x="441" y="42"/>
                      <a:pt x="439" y="42"/>
                    </a:cubicBezTo>
                    <a:cubicBezTo>
                      <a:pt x="437" y="42"/>
                      <a:pt x="433" y="42"/>
                      <a:pt x="431" y="41"/>
                    </a:cubicBezTo>
                    <a:cubicBezTo>
                      <a:pt x="430" y="40"/>
                      <a:pt x="428" y="36"/>
                      <a:pt x="426" y="35"/>
                    </a:cubicBezTo>
                    <a:cubicBezTo>
                      <a:pt x="425" y="35"/>
                      <a:pt x="422" y="35"/>
                      <a:pt x="421" y="35"/>
                    </a:cubicBezTo>
                    <a:cubicBezTo>
                      <a:pt x="419" y="36"/>
                      <a:pt x="417" y="39"/>
                      <a:pt x="415" y="40"/>
                    </a:cubicBezTo>
                    <a:cubicBezTo>
                      <a:pt x="414" y="42"/>
                      <a:pt x="410" y="44"/>
                      <a:pt x="408" y="44"/>
                    </a:cubicBezTo>
                    <a:cubicBezTo>
                      <a:pt x="406" y="45"/>
                      <a:pt x="402" y="44"/>
                      <a:pt x="400" y="44"/>
                    </a:cubicBezTo>
                    <a:cubicBezTo>
                      <a:pt x="398" y="44"/>
                      <a:pt x="394" y="43"/>
                      <a:pt x="392" y="44"/>
                    </a:cubicBezTo>
                    <a:cubicBezTo>
                      <a:pt x="390" y="45"/>
                      <a:pt x="388" y="50"/>
                      <a:pt x="387" y="52"/>
                    </a:cubicBezTo>
                    <a:cubicBezTo>
                      <a:pt x="386" y="54"/>
                      <a:pt x="384" y="58"/>
                      <a:pt x="382" y="59"/>
                    </a:cubicBezTo>
                    <a:cubicBezTo>
                      <a:pt x="380" y="61"/>
                      <a:pt x="376" y="63"/>
                      <a:pt x="374" y="64"/>
                    </a:cubicBezTo>
                    <a:cubicBezTo>
                      <a:pt x="373" y="65"/>
                      <a:pt x="370" y="66"/>
                      <a:pt x="369" y="66"/>
                    </a:cubicBezTo>
                    <a:cubicBezTo>
                      <a:pt x="368" y="66"/>
                      <a:pt x="366" y="66"/>
                      <a:pt x="365" y="66"/>
                    </a:cubicBezTo>
                    <a:cubicBezTo>
                      <a:pt x="364" y="67"/>
                      <a:pt x="362" y="68"/>
                      <a:pt x="362" y="69"/>
                    </a:cubicBezTo>
                    <a:cubicBezTo>
                      <a:pt x="359" y="70"/>
                      <a:pt x="354" y="72"/>
                      <a:pt x="351" y="72"/>
                    </a:cubicBezTo>
                    <a:cubicBezTo>
                      <a:pt x="349" y="73"/>
                      <a:pt x="344" y="71"/>
                      <a:pt x="341" y="72"/>
                    </a:cubicBezTo>
                    <a:cubicBezTo>
                      <a:pt x="340" y="72"/>
                      <a:pt x="337" y="73"/>
                      <a:pt x="335" y="73"/>
                    </a:cubicBezTo>
                    <a:cubicBezTo>
                      <a:pt x="333" y="74"/>
                      <a:pt x="329" y="77"/>
                      <a:pt x="327" y="77"/>
                    </a:cubicBezTo>
                    <a:cubicBezTo>
                      <a:pt x="324" y="78"/>
                      <a:pt x="319" y="77"/>
                      <a:pt x="317" y="77"/>
                    </a:cubicBezTo>
                    <a:cubicBezTo>
                      <a:pt x="315" y="78"/>
                      <a:pt x="311" y="80"/>
                      <a:pt x="308" y="80"/>
                    </a:cubicBezTo>
                    <a:cubicBezTo>
                      <a:pt x="307" y="80"/>
                      <a:pt x="303" y="80"/>
                      <a:pt x="301" y="79"/>
                    </a:cubicBezTo>
                    <a:cubicBezTo>
                      <a:pt x="299" y="79"/>
                      <a:pt x="295" y="77"/>
                      <a:pt x="293" y="77"/>
                    </a:cubicBezTo>
                    <a:cubicBezTo>
                      <a:pt x="292" y="77"/>
                      <a:pt x="290" y="77"/>
                      <a:pt x="289" y="78"/>
                    </a:cubicBezTo>
                    <a:cubicBezTo>
                      <a:pt x="288" y="78"/>
                      <a:pt x="287" y="80"/>
                      <a:pt x="285" y="80"/>
                    </a:cubicBezTo>
                    <a:cubicBezTo>
                      <a:pt x="283" y="81"/>
                      <a:pt x="279" y="80"/>
                      <a:pt x="277" y="80"/>
                    </a:cubicBezTo>
                    <a:cubicBezTo>
                      <a:pt x="276" y="79"/>
                      <a:pt x="275" y="77"/>
                      <a:pt x="274" y="77"/>
                    </a:cubicBezTo>
                    <a:cubicBezTo>
                      <a:pt x="273" y="76"/>
                      <a:pt x="271" y="76"/>
                      <a:pt x="270" y="76"/>
                    </a:cubicBezTo>
                    <a:cubicBezTo>
                      <a:pt x="269" y="76"/>
                      <a:pt x="267" y="78"/>
                      <a:pt x="266" y="78"/>
                    </a:cubicBezTo>
                    <a:cubicBezTo>
                      <a:pt x="265" y="78"/>
                      <a:pt x="264" y="79"/>
                      <a:pt x="263" y="79"/>
                    </a:cubicBezTo>
                    <a:cubicBezTo>
                      <a:pt x="263" y="79"/>
                      <a:pt x="261" y="77"/>
                      <a:pt x="260" y="77"/>
                    </a:cubicBezTo>
                    <a:cubicBezTo>
                      <a:pt x="259" y="77"/>
                      <a:pt x="257" y="79"/>
                      <a:pt x="255" y="80"/>
                    </a:cubicBezTo>
                    <a:cubicBezTo>
                      <a:pt x="254" y="80"/>
                      <a:pt x="251" y="82"/>
                      <a:pt x="249" y="83"/>
                    </a:cubicBezTo>
                    <a:cubicBezTo>
                      <a:pt x="248" y="83"/>
                      <a:pt x="247" y="86"/>
                      <a:pt x="246" y="86"/>
                    </a:cubicBezTo>
                    <a:cubicBezTo>
                      <a:pt x="245" y="87"/>
                      <a:pt x="243" y="89"/>
                      <a:pt x="242" y="89"/>
                    </a:cubicBezTo>
                    <a:cubicBezTo>
                      <a:pt x="240" y="90"/>
                      <a:pt x="236" y="92"/>
                      <a:pt x="234" y="93"/>
                    </a:cubicBezTo>
                    <a:cubicBezTo>
                      <a:pt x="231" y="93"/>
                      <a:pt x="225" y="93"/>
                      <a:pt x="222" y="92"/>
                    </a:cubicBezTo>
                    <a:cubicBezTo>
                      <a:pt x="220" y="92"/>
                      <a:pt x="215" y="89"/>
                      <a:pt x="212" y="88"/>
                    </a:cubicBezTo>
                    <a:cubicBezTo>
                      <a:pt x="211" y="87"/>
                      <a:pt x="207" y="86"/>
                      <a:pt x="205" y="85"/>
                    </a:cubicBezTo>
                    <a:cubicBezTo>
                      <a:pt x="203" y="83"/>
                      <a:pt x="201" y="80"/>
                      <a:pt x="199" y="79"/>
                    </a:cubicBezTo>
                    <a:cubicBezTo>
                      <a:pt x="197" y="78"/>
                      <a:pt x="194" y="78"/>
                      <a:pt x="192" y="78"/>
                    </a:cubicBezTo>
                    <a:cubicBezTo>
                      <a:pt x="191" y="77"/>
                      <a:pt x="189" y="75"/>
                      <a:pt x="188" y="74"/>
                    </a:cubicBezTo>
                    <a:cubicBezTo>
                      <a:pt x="188" y="72"/>
                      <a:pt x="188" y="69"/>
                      <a:pt x="188" y="67"/>
                    </a:cubicBezTo>
                    <a:cubicBezTo>
                      <a:pt x="188" y="66"/>
                      <a:pt x="188" y="63"/>
                      <a:pt x="187" y="62"/>
                    </a:cubicBezTo>
                    <a:cubicBezTo>
                      <a:pt x="186" y="62"/>
                      <a:pt x="185" y="62"/>
                      <a:pt x="184" y="62"/>
                    </a:cubicBezTo>
                    <a:cubicBezTo>
                      <a:pt x="183" y="62"/>
                      <a:pt x="182" y="61"/>
                      <a:pt x="181" y="61"/>
                    </a:cubicBezTo>
                    <a:cubicBezTo>
                      <a:pt x="180" y="62"/>
                      <a:pt x="180" y="64"/>
                      <a:pt x="180" y="65"/>
                    </a:cubicBezTo>
                    <a:cubicBezTo>
                      <a:pt x="179" y="65"/>
                      <a:pt x="177" y="67"/>
                      <a:pt x="176" y="67"/>
                    </a:cubicBezTo>
                    <a:cubicBezTo>
                      <a:pt x="174" y="68"/>
                      <a:pt x="171" y="66"/>
                      <a:pt x="169" y="66"/>
                    </a:cubicBezTo>
                    <a:cubicBezTo>
                      <a:pt x="168" y="66"/>
                      <a:pt x="165" y="67"/>
                      <a:pt x="164" y="67"/>
                    </a:cubicBezTo>
                    <a:cubicBezTo>
                      <a:pt x="163" y="67"/>
                      <a:pt x="161" y="66"/>
                      <a:pt x="161" y="65"/>
                    </a:cubicBezTo>
                    <a:cubicBezTo>
                      <a:pt x="159" y="64"/>
                      <a:pt x="159" y="60"/>
                      <a:pt x="158" y="59"/>
                    </a:cubicBezTo>
                    <a:cubicBezTo>
                      <a:pt x="158" y="57"/>
                      <a:pt x="158" y="52"/>
                      <a:pt x="157" y="50"/>
                    </a:cubicBezTo>
                    <a:cubicBezTo>
                      <a:pt x="156" y="49"/>
                      <a:pt x="154" y="49"/>
                      <a:pt x="153" y="48"/>
                    </a:cubicBezTo>
                    <a:cubicBezTo>
                      <a:pt x="152" y="47"/>
                      <a:pt x="151" y="46"/>
                      <a:pt x="150" y="45"/>
                    </a:cubicBezTo>
                    <a:cubicBezTo>
                      <a:pt x="150" y="44"/>
                      <a:pt x="150" y="42"/>
                      <a:pt x="150" y="41"/>
                    </a:cubicBezTo>
                    <a:cubicBezTo>
                      <a:pt x="148" y="40"/>
                      <a:pt x="145" y="40"/>
                      <a:pt x="143" y="41"/>
                    </a:cubicBezTo>
                    <a:cubicBezTo>
                      <a:pt x="142" y="42"/>
                      <a:pt x="141" y="44"/>
                      <a:pt x="140" y="45"/>
                    </a:cubicBezTo>
                    <a:cubicBezTo>
                      <a:pt x="139" y="46"/>
                      <a:pt x="136" y="49"/>
                      <a:pt x="135" y="50"/>
                    </a:cubicBezTo>
                    <a:cubicBezTo>
                      <a:pt x="133" y="51"/>
                      <a:pt x="128" y="51"/>
                      <a:pt x="125" y="51"/>
                    </a:cubicBezTo>
                    <a:cubicBezTo>
                      <a:pt x="123" y="51"/>
                      <a:pt x="120" y="50"/>
                      <a:pt x="118" y="50"/>
                    </a:cubicBezTo>
                    <a:cubicBezTo>
                      <a:pt x="117" y="49"/>
                      <a:pt x="114" y="50"/>
                      <a:pt x="113" y="50"/>
                    </a:cubicBezTo>
                    <a:cubicBezTo>
                      <a:pt x="112" y="50"/>
                      <a:pt x="110" y="51"/>
                      <a:pt x="109" y="52"/>
                    </a:cubicBezTo>
                    <a:cubicBezTo>
                      <a:pt x="108" y="53"/>
                      <a:pt x="106" y="55"/>
                      <a:pt x="106" y="56"/>
                    </a:cubicBezTo>
                    <a:cubicBezTo>
                      <a:pt x="106" y="57"/>
                      <a:pt x="107" y="59"/>
                      <a:pt x="106" y="60"/>
                    </a:cubicBezTo>
                    <a:cubicBezTo>
                      <a:pt x="106" y="60"/>
                      <a:pt x="105" y="60"/>
                      <a:pt x="104" y="61"/>
                    </a:cubicBezTo>
                    <a:cubicBezTo>
                      <a:pt x="104" y="61"/>
                      <a:pt x="104" y="63"/>
                      <a:pt x="104" y="63"/>
                    </a:cubicBezTo>
                    <a:cubicBezTo>
                      <a:pt x="105" y="64"/>
                      <a:pt x="106" y="66"/>
                      <a:pt x="106" y="67"/>
                    </a:cubicBezTo>
                    <a:cubicBezTo>
                      <a:pt x="107" y="69"/>
                      <a:pt x="106" y="72"/>
                      <a:pt x="106" y="74"/>
                    </a:cubicBezTo>
                    <a:cubicBezTo>
                      <a:pt x="105" y="75"/>
                      <a:pt x="102" y="76"/>
                      <a:pt x="100" y="77"/>
                    </a:cubicBezTo>
                    <a:cubicBezTo>
                      <a:pt x="99" y="78"/>
                      <a:pt x="95" y="80"/>
                      <a:pt x="93" y="81"/>
                    </a:cubicBezTo>
                    <a:cubicBezTo>
                      <a:pt x="92" y="82"/>
                      <a:pt x="91" y="84"/>
                      <a:pt x="90" y="85"/>
                    </a:cubicBezTo>
                    <a:cubicBezTo>
                      <a:pt x="90" y="85"/>
                      <a:pt x="87" y="85"/>
                      <a:pt x="86" y="85"/>
                    </a:cubicBezTo>
                    <a:cubicBezTo>
                      <a:pt x="85" y="85"/>
                      <a:pt x="83" y="87"/>
                      <a:pt x="82" y="87"/>
                    </a:cubicBezTo>
                    <a:cubicBezTo>
                      <a:pt x="80" y="88"/>
                      <a:pt x="77" y="88"/>
                      <a:pt x="75" y="88"/>
                    </a:cubicBezTo>
                    <a:cubicBezTo>
                      <a:pt x="74" y="87"/>
                      <a:pt x="71" y="83"/>
                      <a:pt x="70" y="82"/>
                    </a:cubicBezTo>
                    <a:cubicBezTo>
                      <a:pt x="69" y="82"/>
                      <a:pt x="66" y="80"/>
                      <a:pt x="65" y="80"/>
                    </a:cubicBezTo>
                    <a:cubicBezTo>
                      <a:pt x="63" y="78"/>
                      <a:pt x="60" y="76"/>
                      <a:pt x="59" y="74"/>
                    </a:cubicBezTo>
                    <a:cubicBezTo>
                      <a:pt x="58" y="72"/>
                      <a:pt x="58" y="68"/>
                      <a:pt x="57" y="66"/>
                    </a:cubicBezTo>
                    <a:cubicBezTo>
                      <a:pt x="57" y="65"/>
                      <a:pt x="55" y="63"/>
                      <a:pt x="54" y="62"/>
                    </a:cubicBezTo>
                    <a:cubicBezTo>
                      <a:pt x="54" y="61"/>
                      <a:pt x="56" y="59"/>
                      <a:pt x="55" y="58"/>
                    </a:cubicBezTo>
                    <a:cubicBezTo>
                      <a:pt x="55" y="57"/>
                      <a:pt x="52" y="57"/>
                      <a:pt x="51" y="56"/>
                    </a:cubicBezTo>
                    <a:cubicBezTo>
                      <a:pt x="51" y="56"/>
                      <a:pt x="50" y="54"/>
                      <a:pt x="49" y="54"/>
                    </a:cubicBezTo>
                    <a:cubicBezTo>
                      <a:pt x="48" y="54"/>
                      <a:pt x="46" y="55"/>
                      <a:pt x="46" y="56"/>
                    </a:cubicBezTo>
                    <a:cubicBezTo>
                      <a:pt x="45" y="57"/>
                      <a:pt x="44" y="60"/>
                      <a:pt x="45" y="61"/>
                    </a:cubicBezTo>
                    <a:cubicBezTo>
                      <a:pt x="45" y="62"/>
                      <a:pt x="47" y="63"/>
                      <a:pt x="47" y="64"/>
                    </a:cubicBezTo>
                    <a:cubicBezTo>
                      <a:pt x="47" y="65"/>
                      <a:pt x="45" y="67"/>
                      <a:pt x="45" y="68"/>
                    </a:cubicBezTo>
                    <a:cubicBezTo>
                      <a:pt x="45" y="69"/>
                      <a:pt x="46" y="70"/>
                      <a:pt x="46" y="71"/>
                    </a:cubicBezTo>
                    <a:cubicBezTo>
                      <a:pt x="45" y="72"/>
                      <a:pt x="43" y="74"/>
                      <a:pt x="42" y="74"/>
                    </a:cubicBezTo>
                    <a:cubicBezTo>
                      <a:pt x="41" y="74"/>
                      <a:pt x="40" y="72"/>
                      <a:pt x="39" y="72"/>
                    </a:cubicBezTo>
                    <a:cubicBezTo>
                      <a:pt x="38" y="71"/>
                      <a:pt x="37" y="72"/>
                      <a:pt x="36" y="72"/>
                    </a:cubicBezTo>
                    <a:cubicBezTo>
                      <a:pt x="35" y="73"/>
                      <a:pt x="35" y="75"/>
                      <a:pt x="34" y="75"/>
                    </a:cubicBezTo>
                    <a:cubicBezTo>
                      <a:pt x="34" y="77"/>
                      <a:pt x="33" y="79"/>
                      <a:pt x="32" y="80"/>
                    </a:cubicBezTo>
                    <a:cubicBezTo>
                      <a:pt x="31" y="81"/>
                      <a:pt x="29" y="82"/>
                      <a:pt x="28" y="82"/>
                    </a:cubicBezTo>
                    <a:cubicBezTo>
                      <a:pt x="27" y="83"/>
                      <a:pt x="25" y="81"/>
                      <a:pt x="24" y="81"/>
                    </a:cubicBezTo>
                    <a:cubicBezTo>
                      <a:pt x="23" y="82"/>
                      <a:pt x="20" y="83"/>
                      <a:pt x="19" y="84"/>
                    </a:cubicBezTo>
                    <a:cubicBezTo>
                      <a:pt x="18" y="84"/>
                      <a:pt x="17" y="87"/>
                      <a:pt x="16" y="88"/>
                    </a:cubicBezTo>
                    <a:cubicBezTo>
                      <a:pt x="16" y="88"/>
                      <a:pt x="14" y="89"/>
                      <a:pt x="14" y="90"/>
                    </a:cubicBezTo>
                    <a:cubicBezTo>
                      <a:pt x="13" y="90"/>
                      <a:pt x="10" y="91"/>
                      <a:pt x="9" y="92"/>
                    </a:cubicBezTo>
                    <a:cubicBezTo>
                      <a:pt x="8" y="92"/>
                      <a:pt x="5" y="93"/>
                      <a:pt x="5" y="94"/>
                    </a:cubicBezTo>
                    <a:cubicBezTo>
                      <a:pt x="5" y="95"/>
                      <a:pt x="8" y="95"/>
                      <a:pt x="8" y="96"/>
                    </a:cubicBezTo>
                    <a:cubicBezTo>
                      <a:pt x="8" y="96"/>
                      <a:pt x="7" y="98"/>
                      <a:pt x="7" y="99"/>
                    </a:cubicBezTo>
                    <a:cubicBezTo>
                      <a:pt x="8" y="99"/>
                      <a:pt x="10" y="99"/>
                      <a:pt x="10" y="100"/>
                    </a:cubicBezTo>
                    <a:cubicBezTo>
                      <a:pt x="11" y="101"/>
                      <a:pt x="10" y="102"/>
                      <a:pt x="10" y="103"/>
                    </a:cubicBezTo>
                    <a:cubicBezTo>
                      <a:pt x="10" y="103"/>
                      <a:pt x="8" y="103"/>
                      <a:pt x="8" y="104"/>
                    </a:cubicBezTo>
                    <a:cubicBezTo>
                      <a:pt x="8" y="105"/>
                      <a:pt x="8" y="106"/>
                      <a:pt x="8" y="107"/>
                    </a:cubicBezTo>
                    <a:cubicBezTo>
                      <a:pt x="7" y="107"/>
                      <a:pt x="6" y="108"/>
                      <a:pt x="6" y="108"/>
                    </a:cubicBezTo>
                    <a:cubicBezTo>
                      <a:pt x="6" y="109"/>
                      <a:pt x="8" y="109"/>
                      <a:pt x="8" y="110"/>
                    </a:cubicBezTo>
                    <a:cubicBezTo>
                      <a:pt x="9" y="111"/>
                      <a:pt x="9" y="112"/>
                      <a:pt x="8" y="113"/>
                    </a:cubicBezTo>
                    <a:cubicBezTo>
                      <a:pt x="8" y="113"/>
                      <a:pt x="7" y="114"/>
                      <a:pt x="6" y="114"/>
                    </a:cubicBezTo>
                    <a:cubicBezTo>
                      <a:pt x="5" y="114"/>
                      <a:pt x="4" y="116"/>
                      <a:pt x="4" y="116"/>
                    </a:cubicBezTo>
                    <a:cubicBezTo>
                      <a:pt x="4" y="117"/>
                      <a:pt x="4" y="119"/>
                      <a:pt x="5" y="120"/>
                    </a:cubicBezTo>
                    <a:cubicBezTo>
                      <a:pt x="5" y="121"/>
                      <a:pt x="7" y="122"/>
                      <a:pt x="7" y="123"/>
                    </a:cubicBezTo>
                    <a:cubicBezTo>
                      <a:pt x="8" y="124"/>
                      <a:pt x="7" y="127"/>
                      <a:pt x="7" y="128"/>
                    </a:cubicBezTo>
                    <a:cubicBezTo>
                      <a:pt x="7" y="130"/>
                      <a:pt x="7" y="133"/>
                      <a:pt x="7" y="135"/>
                    </a:cubicBezTo>
                    <a:cubicBezTo>
                      <a:pt x="6" y="135"/>
                      <a:pt x="4" y="136"/>
                      <a:pt x="3" y="137"/>
                    </a:cubicBezTo>
                    <a:cubicBezTo>
                      <a:pt x="3" y="137"/>
                      <a:pt x="1" y="138"/>
                      <a:pt x="0" y="139"/>
                    </a:cubicBezTo>
                    <a:cubicBezTo>
                      <a:pt x="0" y="140"/>
                      <a:pt x="0" y="141"/>
                      <a:pt x="0" y="142"/>
                    </a:cubicBezTo>
                    <a:cubicBezTo>
                      <a:pt x="1" y="143"/>
                      <a:pt x="3" y="144"/>
                      <a:pt x="3" y="145"/>
                    </a:cubicBezTo>
                    <a:cubicBezTo>
                      <a:pt x="4" y="146"/>
                      <a:pt x="5" y="149"/>
                      <a:pt x="6" y="151"/>
                    </a:cubicBezTo>
                    <a:cubicBezTo>
                      <a:pt x="7" y="153"/>
                      <a:pt x="8" y="156"/>
                      <a:pt x="8" y="158"/>
                    </a:cubicBezTo>
                    <a:cubicBezTo>
                      <a:pt x="8" y="159"/>
                      <a:pt x="8" y="162"/>
                      <a:pt x="9" y="163"/>
                    </a:cubicBezTo>
                    <a:cubicBezTo>
                      <a:pt x="9" y="164"/>
                      <a:pt x="13" y="166"/>
                      <a:pt x="14" y="168"/>
                    </a:cubicBezTo>
                    <a:cubicBezTo>
                      <a:pt x="15" y="168"/>
                      <a:pt x="16" y="170"/>
                      <a:pt x="16" y="170"/>
                    </a:cubicBezTo>
                    <a:cubicBezTo>
                      <a:pt x="18" y="171"/>
                      <a:pt x="21" y="170"/>
                      <a:pt x="22" y="170"/>
                    </a:cubicBezTo>
                    <a:cubicBezTo>
                      <a:pt x="24" y="170"/>
                      <a:pt x="26" y="172"/>
                      <a:pt x="28" y="173"/>
                    </a:cubicBezTo>
                    <a:cubicBezTo>
                      <a:pt x="29" y="173"/>
                      <a:pt x="30" y="174"/>
                      <a:pt x="31" y="175"/>
                    </a:cubicBezTo>
                    <a:cubicBezTo>
                      <a:pt x="32" y="177"/>
                      <a:pt x="32" y="180"/>
                      <a:pt x="33" y="182"/>
                    </a:cubicBezTo>
                    <a:cubicBezTo>
                      <a:pt x="34" y="184"/>
                      <a:pt x="37" y="188"/>
                      <a:pt x="39" y="190"/>
                    </a:cubicBezTo>
                    <a:cubicBezTo>
                      <a:pt x="41" y="191"/>
                      <a:pt x="44" y="191"/>
                      <a:pt x="46" y="191"/>
                    </a:cubicBezTo>
                    <a:cubicBezTo>
                      <a:pt x="49" y="191"/>
                      <a:pt x="54" y="188"/>
                      <a:pt x="57" y="187"/>
                    </a:cubicBezTo>
                    <a:cubicBezTo>
                      <a:pt x="58" y="187"/>
                      <a:pt x="62" y="187"/>
                      <a:pt x="64" y="187"/>
                    </a:cubicBezTo>
                    <a:cubicBezTo>
                      <a:pt x="66" y="187"/>
                      <a:pt x="70" y="186"/>
                      <a:pt x="73" y="186"/>
                    </a:cubicBezTo>
                    <a:cubicBezTo>
                      <a:pt x="75" y="186"/>
                      <a:pt x="80" y="186"/>
                      <a:pt x="82" y="186"/>
                    </a:cubicBezTo>
                    <a:cubicBezTo>
                      <a:pt x="83" y="186"/>
                      <a:pt x="86" y="186"/>
                      <a:pt x="87" y="186"/>
                    </a:cubicBezTo>
                    <a:cubicBezTo>
                      <a:pt x="89" y="186"/>
                      <a:pt x="92" y="188"/>
                      <a:pt x="93" y="189"/>
                    </a:cubicBezTo>
                    <a:cubicBezTo>
                      <a:pt x="94" y="190"/>
                      <a:pt x="94" y="192"/>
                      <a:pt x="94" y="193"/>
                    </a:cubicBezTo>
                    <a:cubicBezTo>
                      <a:pt x="95" y="194"/>
                      <a:pt x="100" y="194"/>
                      <a:pt x="101" y="195"/>
                    </a:cubicBezTo>
                    <a:cubicBezTo>
                      <a:pt x="102" y="196"/>
                      <a:pt x="102" y="199"/>
                      <a:pt x="102" y="200"/>
                    </a:cubicBezTo>
                    <a:cubicBezTo>
                      <a:pt x="103" y="201"/>
                      <a:pt x="105" y="202"/>
                      <a:pt x="106" y="203"/>
                    </a:cubicBezTo>
                    <a:cubicBezTo>
                      <a:pt x="109" y="203"/>
                      <a:pt x="113" y="199"/>
                      <a:pt x="115" y="199"/>
                    </a:cubicBezTo>
                    <a:cubicBezTo>
                      <a:pt x="117" y="199"/>
                      <a:pt x="122" y="200"/>
                      <a:pt x="124" y="200"/>
                    </a:cubicBezTo>
                    <a:cubicBezTo>
                      <a:pt x="125" y="201"/>
                      <a:pt x="126" y="202"/>
                      <a:pt x="127" y="202"/>
                    </a:cubicBezTo>
                    <a:cubicBezTo>
                      <a:pt x="129" y="203"/>
                      <a:pt x="133" y="202"/>
                      <a:pt x="134" y="203"/>
                    </a:cubicBezTo>
                    <a:cubicBezTo>
                      <a:pt x="136" y="204"/>
                      <a:pt x="136" y="207"/>
                      <a:pt x="137" y="208"/>
                    </a:cubicBezTo>
                    <a:cubicBezTo>
                      <a:pt x="138" y="209"/>
                      <a:pt x="141" y="211"/>
                      <a:pt x="142" y="213"/>
                    </a:cubicBezTo>
                    <a:cubicBezTo>
                      <a:pt x="143" y="214"/>
                      <a:pt x="146" y="215"/>
                      <a:pt x="147" y="217"/>
                    </a:cubicBezTo>
                    <a:cubicBezTo>
                      <a:pt x="148" y="218"/>
                      <a:pt x="149" y="221"/>
                      <a:pt x="151" y="222"/>
                    </a:cubicBezTo>
                    <a:cubicBezTo>
                      <a:pt x="151" y="223"/>
                      <a:pt x="153" y="222"/>
                      <a:pt x="154" y="223"/>
                    </a:cubicBezTo>
                    <a:cubicBezTo>
                      <a:pt x="155" y="224"/>
                      <a:pt x="158" y="227"/>
                      <a:pt x="159" y="228"/>
                    </a:cubicBezTo>
                    <a:cubicBezTo>
                      <a:pt x="160" y="229"/>
                      <a:pt x="162" y="230"/>
                      <a:pt x="163" y="231"/>
                    </a:cubicBezTo>
                    <a:cubicBezTo>
                      <a:pt x="166" y="232"/>
                      <a:pt x="170" y="234"/>
                      <a:pt x="172" y="236"/>
                    </a:cubicBezTo>
                    <a:cubicBezTo>
                      <a:pt x="173" y="236"/>
                      <a:pt x="175" y="238"/>
                      <a:pt x="176" y="239"/>
                    </a:cubicBezTo>
                    <a:cubicBezTo>
                      <a:pt x="178" y="239"/>
                      <a:pt x="180" y="239"/>
                      <a:pt x="181" y="239"/>
                    </a:cubicBezTo>
                    <a:cubicBezTo>
                      <a:pt x="182" y="240"/>
                      <a:pt x="184" y="241"/>
                      <a:pt x="185" y="242"/>
                    </a:cubicBezTo>
                    <a:cubicBezTo>
                      <a:pt x="186" y="242"/>
                      <a:pt x="189" y="242"/>
                      <a:pt x="190" y="242"/>
                    </a:cubicBezTo>
                    <a:cubicBezTo>
                      <a:pt x="192" y="243"/>
                      <a:pt x="194" y="244"/>
                      <a:pt x="196" y="244"/>
                    </a:cubicBezTo>
                    <a:cubicBezTo>
                      <a:pt x="197" y="244"/>
                      <a:pt x="200" y="244"/>
                      <a:pt x="201" y="245"/>
                    </a:cubicBezTo>
                    <a:cubicBezTo>
                      <a:pt x="203" y="246"/>
                      <a:pt x="207" y="250"/>
                      <a:pt x="209" y="252"/>
                    </a:cubicBezTo>
                    <a:cubicBezTo>
                      <a:pt x="210" y="252"/>
                      <a:pt x="211" y="255"/>
                      <a:pt x="212" y="255"/>
                    </a:cubicBezTo>
                    <a:cubicBezTo>
                      <a:pt x="212" y="256"/>
                      <a:pt x="213" y="255"/>
                      <a:pt x="214" y="256"/>
                    </a:cubicBezTo>
                    <a:cubicBezTo>
                      <a:pt x="215" y="256"/>
                      <a:pt x="215" y="259"/>
                      <a:pt x="215" y="260"/>
                    </a:cubicBezTo>
                    <a:cubicBezTo>
                      <a:pt x="216" y="261"/>
                      <a:pt x="219" y="264"/>
                      <a:pt x="221" y="264"/>
                    </a:cubicBezTo>
                    <a:cubicBezTo>
                      <a:pt x="223" y="265"/>
                      <a:pt x="227" y="265"/>
                      <a:pt x="228" y="266"/>
                    </a:cubicBezTo>
                    <a:cubicBezTo>
                      <a:pt x="230" y="267"/>
                      <a:pt x="231" y="270"/>
                      <a:pt x="233" y="271"/>
                    </a:cubicBezTo>
                    <a:cubicBezTo>
                      <a:pt x="234" y="271"/>
                      <a:pt x="236" y="271"/>
                      <a:pt x="237" y="271"/>
                    </a:cubicBezTo>
                    <a:cubicBezTo>
                      <a:pt x="239" y="271"/>
                      <a:pt x="243" y="271"/>
                      <a:pt x="245" y="272"/>
                    </a:cubicBezTo>
                    <a:cubicBezTo>
                      <a:pt x="246" y="273"/>
                      <a:pt x="247" y="275"/>
                      <a:pt x="248" y="275"/>
                    </a:cubicBezTo>
                    <a:cubicBezTo>
                      <a:pt x="249" y="276"/>
                      <a:pt x="252" y="276"/>
                      <a:pt x="253" y="277"/>
                    </a:cubicBezTo>
                    <a:cubicBezTo>
                      <a:pt x="254" y="278"/>
                      <a:pt x="253" y="281"/>
                      <a:pt x="254" y="282"/>
                    </a:cubicBezTo>
                    <a:cubicBezTo>
                      <a:pt x="255" y="283"/>
                      <a:pt x="259" y="284"/>
                      <a:pt x="260" y="284"/>
                    </a:cubicBezTo>
                    <a:cubicBezTo>
                      <a:pt x="262" y="283"/>
                      <a:pt x="265" y="281"/>
                      <a:pt x="267" y="281"/>
                    </a:cubicBezTo>
                    <a:cubicBezTo>
                      <a:pt x="269" y="281"/>
                      <a:pt x="272" y="282"/>
                      <a:pt x="274" y="281"/>
                    </a:cubicBezTo>
                    <a:cubicBezTo>
                      <a:pt x="276" y="281"/>
                      <a:pt x="281" y="279"/>
                      <a:pt x="283" y="279"/>
                    </a:cubicBezTo>
                    <a:cubicBezTo>
                      <a:pt x="285" y="278"/>
                      <a:pt x="291" y="279"/>
                      <a:pt x="293" y="280"/>
                    </a:cubicBezTo>
                    <a:cubicBezTo>
                      <a:pt x="295" y="280"/>
                      <a:pt x="299" y="282"/>
                      <a:pt x="302" y="282"/>
                    </a:cubicBezTo>
                    <a:cubicBezTo>
                      <a:pt x="303" y="282"/>
                      <a:pt x="307" y="281"/>
                      <a:pt x="309" y="281"/>
                    </a:cubicBezTo>
                    <a:cubicBezTo>
                      <a:pt x="310" y="281"/>
                      <a:pt x="314" y="283"/>
                      <a:pt x="315" y="283"/>
                    </a:cubicBezTo>
                    <a:cubicBezTo>
                      <a:pt x="317" y="284"/>
                      <a:pt x="321" y="284"/>
                      <a:pt x="323" y="285"/>
                    </a:cubicBezTo>
                    <a:cubicBezTo>
                      <a:pt x="324" y="286"/>
                      <a:pt x="327" y="288"/>
                      <a:pt x="329" y="289"/>
                    </a:cubicBezTo>
                    <a:cubicBezTo>
                      <a:pt x="330" y="290"/>
                      <a:pt x="333" y="291"/>
                      <a:pt x="334" y="291"/>
                    </a:cubicBezTo>
                    <a:cubicBezTo>
                      <a:pt x="336" y="293"/>
                      <a:pt x="340" y="297"/>
                      <a:pt x="342" y="298"/>
                    </a:cubicBezTo>
                    <a:cubicBezTo>
                      <a:pt x="343" y="300"/>
                      <a:pt x="348" y="302"/>
                      <a:pt x="349" y="304"/>
                    </a:cubicBezTo>
                    <a:cubicBezTo>
                      <a:pt x="350" y="305"/>
                      <a:pt x="350" y="308"/>
                      <a:pt x="350" y="309"/>
                    </a:cubicBezTo>
                    <a:cubicBezTo>
                      <a:pt x="351" y="311"/>
                      <a:pt x="352" y="313"/>
                      <a:pt x="353" y="315"/>
                    </a:cubicBezTo>
                    <a:cubicBezTo>
                      <a:pt x="354" y="316"/>
                      <a:pt x="356" y="317"/>
                      <a:pt x="357" y="318"/>
                    </a:cubicBezTo>
                    <a:cubicBezTo>
                      <a:pt x="359" y="320"/>
                      <a:pt x="360" y="325"/>
                      <a:pt x="361" y="328"/>
                    </a:cubicBezTo>
                    <a:cubicBezTo>
                      <a:pt x="362" y="329"/>
                      <a:pt x="364" y="331"/>
                      <a:pt x="365" y="333"/>
                    </a:cubicBezTo>
                    <a:cubicBezTo>
                      <a:pt x="365" y="334"/>
                      <a:pt x="364" y="336"/>
                      <a:pt x="364" y="337"/>
                    </a:cubicBezTo>
                    <a:cubicBezTo>
                      <a:pt x="365" y="338"/>
                      <a:pt x="368" y="339"/>
                      <a:pt x="370" y="340"/>
                    </a:cubicBezTo>
                    <a:cubicBezTo>
                      <a:pt x="370" y="340"/>
                      <a:pt x="371" y="342"/>
                      <a:pt x="372" y="342"/>
                    </a:cubicBezTo>
                    <a:cubicBezTo>
                      <a:pt x="373" y="343"/>
                      <a:pt x="377" y="343"/>
                      <a:pt x="378" y="343"/>
                    </a:cubicBezTo>
                    <a:cubicBezTo>
                      <a:pt x="380" y="343"/>
                      <a:pt x="383" y="344"/>
                      <a:pt x="384" y="345"/>
                    </a:cubicBezTo>
                    <a:cubicBezTo>
                      <a:pt x="386" y="345"/>
                      <a:pt x="390" y="345"/>
                      <a:pt x="392" y="346"/>
                    </a:cubicBezTo>
                    <a:cubicBezTo>
                      <a:pt x="394" y="346"/>
                      <a:pt x="398" y="347"/>
                      <a:pt x="399" y="348"/>
                    </a:cubicBezTo>
                    <a:cubicBezTo>
                      <a:pt x="400" y="349"/>
                      <a:pt x="401" y="353"/>
                      <a:pt x="402" y="354"/>
                    </a:cubicBezTo>
                    <a:cubicBezTo>
                      <a:pt x="403" y="355"/>
                      <a:pt x="404" y="356"/>
                      <a:pt x="405" y="356"/>
                    </a:cubicBezTo>
                    <a:cubicBezTo>
                      <a:pt x="407" y="356"/>
                      <a:pt x="410" y="355"/>
                      <a:pt x="412" y="356"/>
                    </a:cubicBezTo>
                    <a:cubicBezTo>
                      <a:pt x="414" y="356"/>
                      <a:pt x="416" y="357"/>
                      <a:pt x="418" y="358"/>
                    </a:cubicBezTo>
                    <a:cubicBezTo>
                      <a:pt x="419" y="358"/>
                      <a:pt x="422" y="359"/>
                      <a:pt x="424" y="359"/>
                    </a:cubicBezTo>
                    <a:cubicBezTo>
                      <a:pt x="425" y="359"/>
                      <a:pt x="427" y="356"/>
                      <a:pt x="428" y="356"/>
                    </a:cubicBezTo>
                    <a:cubicBezTo>
                      <a:pt x="429" y="355"/>
                      <a:pt x="432" y="354"/>
                      <a:pt x="433" y="354"/>
                    </a:cubicBezTo>
                    <a:cubicBezTo>
                      <a:pt x="434" y="353"/>
                      <a:pt x="436" y="352"/>
                      <a:pt x="437" y="352"/>
                    </a:cubicBezTo>
                    <a:cubicBezTo>
                      <a:pt x="439" y="352"/>
                      <a:pt x="443" y="352"/>
                      <a:pt x="444" y="353"/>
                    </a:cubicBezTo>
                    <a:cubicBezTo>
                      <a:pt x="446" y="353"/>
                      <a:pt x="447" y="356"/>
                      <a:pt x="448" y="357"/>
                    </a:cubicBezTo>
                    <a:cubicBezTo>
                      <a:pt x="449" y="358"/>
                      <a:pt x="451" y="360"/>
                      <a:pt x="453" y="360"/>
                    </a:cubicBezTo>
                    <a:cubicBezTo>
                      <a:pt x="454" y="360"/>
                      <a:pt x="457" y="357"/>
                      <a:pt x="458" y="357"/>
                    </a:cubicBezTo>
                    <a:cubicBezTo>
                      <a:pt x="460" y="356"/>
                      <a:pt x="463" y="357"/>
                      <a:pt x="465" y="357"/>
                    </a:cubicBezTo>
                    <a:cubicBezTo>
                      <a:pt x="466" y="358"/>
                      <a:pt x="468" y="362"/>
                      <a:pt x="469" y="363"/>
                    </a:cubicBezTo>
                    <a:cubicBezTo>
                      <a:pt x="470" y="364"/>
                      <a:pt x="472" y="366"/>
                      <a:pt x="473" y="366"/>
                    </a:cubicBezTo>
                    <a:cubicBezTo>
                      <a:pt x="474" y="367"/>
                      <a:pt x="476" y="368"/>
                      <a:pt x="477" y="367"/>
                    </a:cubicBezTo>
                    <a:cubicBezTo>
                      <a:pt x="479" y="367"/>
                      <a:pt x="478" y="364"/>
                      <a:pt x="479" y="363"/>
                    </a:cubicBezTo>
                    <a:cubicBezTo>
                      <a:pt x="480" y="362"/>
                      <a:pt x="483" y="364"/>
                      <a:pt x="484" y="363"/>
                    </a:cubicBezTo>
                    <a:cubicBezTo>
                      <a:pt x="485" y="362"/>
                      <a:pt x="484" y="358"/>
                      <a:pt x="483" y="357"/>
                    </a:cubicBezTo>
                    <a:cubicBezTo>
                      <a:pt x="483" y="355"/>
                      <a:pt x="481" y="353"/>
                      <a:pt x="481" y="352"/>
                    </a:cubicBezTo>
                    <a:cubicBezTo>
                      <a:pt x="481" y="351"/>
                      <a:pt x="481" y="348"/>
                      <a:pt x="481" y="347"/>
                    </a:cubicBezTo>
                    <a:cubicBezTo>
                      <a:pt x="481" y="346"/>
                      <a:pt x="479" y="344"/>
                      <a:pt x="479" y="343"/>
                    </a:cubicBezTo>
                    <a:cubicBezTo>
                      <a:pt x="478" y="341"/>
                      <a:pt x="477" y="336"/>
                      <a:pt x="477" y="333"/>
                    </a:cubicBezTo>
                    <a:cubicBezTo>
                      <a:pt x="476" y="331"/>
                      <a:pt x="476" y="328"/>
                      <a:pt x="476" y="326"/>
                    </a:cubicBezTo>
                    <a:cubicBezTo>
                      <a:pt x="477" y="324"/>
                      <a:pt x="479" y="321"/>
                      <a:pt x="480" y="319"/>
                    </a:cubicBezTo>
                    <a:cubicBezTo>
                      <a:pt x="480" y="318"/>
                      <a:pt x="480" y="314"/>
                      <a:pt x="481" y="312"/>
                    </a:cubicBezTo>
                    <a:cubicBezTo>
                      <a:pt x="482" y="311"/>
                      <a:pt x="486" y="308"/>
                      <a:pt x="487" y="307"/>
                    </a:cubicBezTo>
                    <a:cubicBezTo>
                      <a:pt x="488" y="306"/>
                      <a:pt x="489" y="303"/>
                      <a:pt x="489" y="302"/>
                    </a:cubicBezTo>
                    <a:cubicBezTo>
                      <a:pt x="490" y="302"/>
                      <a:pt x="491" y="301"/>
                      <a:pt x="491" y="300"/>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6065CE1F-8D18-FB8D-1225-719CAE502BA1}"/>
                  </a:ext>
                </a:extLst>
              </p:cNvPr>
              <p:cNvSpPr>
                <a:spLocks/>
              </p:cNvSpPr>
              <p:nvPr/>
            </p:nvSpPr>
            <p:spPr bwMode="auto">
              <a:xfrm>
                <a:off x="6581775" y="4843463"/>
                <a:ext cx="41275" cy="61913"/>
              </a:xfrm>
              <a:custGeom>
                <a:avLst/>
                <a:gdLst/>
                <a:ahLst/>
                <a:cxnLst>
                  <a:cxn ang="0">
                    <a:pos x="22" y="29"/>
                  </a:cxn>
                  <a:cxn ang="0">
                    <a:pos x="17" y="34"/>
                  </a:cxn>
                  <a:cxn ang="0">
                    <a:pos x="13" y="34"/>
                  </a:cxn>
                  <a:cxn ang="0">
                    <a:pos x="9" y="32"/>
                  </a:cxn>
                  <a:cxn ang="0">
                    <a:pos x="8" y="29"/>
                  </a:cxn>
                  <a:cxn ang="0">
                    <a:pos x="6" y="28"/>
                  </a:cxn>
                  <a:cxn ang="0">
                    <a:pos x="6" y="23"/>
                  </a:cxn>
                  <a:cxn ang="0">
                    <a:pos x="2" y="21"/>
                  </a:cxn>
                  <a:cxn ang="0">
                    <a:pos x="1" y="16"/>
                  </a:cxn>
                  <a:cxn ang="0">
                    <a:pos x="0" y="11"/>
                  </a:cxn>
                  <a:cxn ang="0">
                    <a:pos x="1" y="8"/>
                  </a:cxn>
                  <a:cxn ang="0">
                    <a:pos x="0" y="5"/>
                  </a:cxn>
                  <a:cxn ang="0">
                    <a:pos x="1" y="1"/>
                  </a:cxn>
                  <a:cxn ang="0">
                    <a:pos x="5" y="1"/>
                  </a:cxn>
                  <a:cxn ang="0">
                    <a:pos x="7" y="4"/>
                  </a:cxn>
                  <a:cxn ang="0">
                    <a:pos x="6" y="5"/>
                  </a:cxn>
                  <a:cxn ang="0">
                    <a:pos x="7" y="10"/>
                  </a:cxn>
                  <a:cxn ang="0">
                    <a:pos x="12" y="13"/>
                  </a:cxn>
                  <a:cxn ang="0">
                    <a:pos x="14" y="13"/>
                  </a:cxn>
                  <a:cxn ang="0">
                    <a:pos x="17" y="16"/>
                  </a:cxn>
                  <a:cxn ang="0">
                    <a:pos x="21" y="19"/>
                  </a:cxn>
                  <a:cxn ang="0">
                    <a:pos x="23" y="23"/>
                  </a:cxn>
                  <a:cxn ang="0">
                    <a:pos x="23" y="26"/>
                  </a:cxn>
                  <a:cxn ang="0">
                    <a:pos x="22" y="29"/>
                  </a:cxn>
                </a:cxnLst>
                <a:rect l="0" t="0" r="r" b="b"/>
                <a:pathLst>
                  <a:path w="23" h="35">
                    <a:moveTo>
                      <a:pt x="22" y="29"/>
                    </a:moveTo>
                    <a:cubicBezTo>
                      <a:pt x="21" y="30"/>
                      <a:pt x="19" y="33"/>
                      <a:pt x="17" y="34"/>
                    </a:cubicBezTo>
                    <a:cubicBezTo>
                      <a:pt x="16" y="34"/>
                      <a:pt x="14" y="35"/>
                      <a:pt x="13" y="34"/>
                    </a:cubicBezTo>
                    <a:cubicBezTo>
                      <a:pt x="12" y="34"/>
                      <a:pt x="9" y="33"/>
                      <a:pt x="9" y="32"/>
                    </a:cubicBezTo>
                    <a:cubicBezTo>
                      <a:pt x="8" y="31"/>
                      <a:pt x="8" y="29"/>
                      <a:pt x="8" y="29"/>
                    </a:cubicBezTo>
                    <a:cubicBezTo>
                      <a:pt x="8" y="28"/>
                      <a:pt x="6" y="28"/>
                      <a:pt x="6" y="28"/>
                    </a:cubicBezTo>
                    <a:cubicBezTo>
                      <a:pt x="5" y="27"/>
                      <a:pt x="6" y="24"/>
                      <a:pt x="6" y="23"/>
                    </a:cubicBezTo>
                    <a:cubicBezTo>
                      <a:pt x="5" y="22"/>
                      <a:pt x="3" y="22"/>
                      <a:pt x="2" y="21"/>
                    </a:cubicBezTo>
                    <a:cubicBezTo>
                      <a:pt x="2" y="20"/>
                      <a:pt x="1" y="17"/>
                      <a:pt x="1" y="16"/>
                    </a:cubicBezTo>
                    <a:cubicBezTo>
                      <a:pt x="0" y="15"/>
                      <a:pt x="0" y="12"/>
                      <a:pt x="0" y="11"/>
                    </a:cubicBezTo>
                    <a:cubicBezTo>
                      <a:pt x="1" y="10"/>
                      <a:pt x="1" y="9"/>
                      <a:pt x="1" y="8"/>
                    </a:cubicBezTo>
                    <a:cubicBezTo>
                      <a:pt x="1" y="7"/>
                      <a:pt x="0" y="6"/>
                      <a:pt x="0" y="5"/>
                    </a:cubicBezTo>
                    <a:cubicBezTo>
                      <a:pt x="0" y="4"/>
                      <a:pt x="0" y="2"/>
                      <a:pt x="1" y="1"/>
                    </a:cubicBezTo>
                    <a:cubicBezTo>
                      <a:pt x="2" y="0"/>
                      <a:pt x="4" y="1"/>
                      <a:pt x="5" y="1"/>
                    </a:cubicBezTo>
                    <a:cubicBezTo>
                      <a:pt x="6" y="2"/>
                      <a:pt x="7" y="3"/>
                      <a:pt x="7" y="4"/>
                    </a:cubicBezTo>
                    <a:cubicBezTo>
                      <a:pt x="7" y="4"/>
                      <a:pt x="6" y="5"/>
                      <a:pt x="6" y="5"/>
                    </a:cubicBezTo>
                    <a:cubicBezTo>
                      <a:pt x="6" y="6"/>
                      <a:pt x="6" y="9"/>
                      <a:pt x="7" y="10"/>
                    </a:cubicBezTo>
                    <a:cubicBezTo>
                      <a:pt x="7" y="11"/>
                      <a:pt x="10" y="13"/>
                      <a:pt x="12" y="13"/>
                    </a:cubicBezTo>
                    <a:cubicBezTo>
                      <a:pt x="12" y="14"/>
                      <a:pt x="14" y="13"/>
                      <a:pt x="14" y="13"/>
                    </a:cubicBezTo>
                    <a:cubicBezTo>
                      <a:pt x="15" y="14"/>
                      <a:pt x="16" y="16"/>
                      <a:pt x="17" y="16"/>
                    </a:cubicBezTo>
                    <a:cubicBezTo>
                      <a:pt x="18" y="17"/>
                      <a:pt x="20" y="18"/>
                      <a:pt x="21" y="19"/>
                    </a:cubicBezTo>
                    <a:cubicBezTo>
                      <a:pt x="21" y="20"/>
                      <a:pt x="23" y="22"/>
                      <a:pt x="23" y="23"/>
                    </a:cubicBezTo>
                    <a:cubicBezTo>
                      <a:pt x="23" y="23"/>
                      <a:pt x="23" y="25"/>
                      <a:pt x="23" y="26"/>
                    </a:cubicBezTo>
                    <a:cubicBezTo>
                      <a:pt x="22" y="26"/>
                      <a:pt x="22" y="28"/>
                      <a:pt x="22" y="29"/>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7">
                <a:extLst>
                  <a:ext uri="{FF2B5EF4-FFF2-40B4-BE49-F238E27FC236}">
                    <a16:creationId xmlns:a16="http://schemas.microsoft.com/office/drawing/2014/main" id="{4AABDEEC-4391-798C-7C5E-E341D029074E}"/>
                  </a:ext>
                </a:extLst>
              </p:cNvPr>
              <p:cNvSpPr>
                <a:spLocks/>
              </p:cNvSpPr>
              <p:nvPr/>
            </p:nvSpPr>
            <p:spPr bwMode="auto">
              <a:xfrm>
                <a:off x="6599238" y="4413250"/>
                <a:ext cx="28575" cy="25400"/>
              </a:xfrm>
              <a:custGeom>
                <a:avLst/>
                <a:gdLst/>
                <a:ahLst/>
                <a:cxnLst>
                  <a:cxn ang="0">
                    <a:pos x="16" y="10"/>
                  </a:cxn>
                  <a:cxn ang="0">
                    <a:pos x="12" y="9"/>
                  </a:cxn>
                  <a:cxn ang="0">
                    <a:pos x="11" y="5"/>
                  </a:cxn>
                  <a:cxn ang="0">
                    <a:pos x="9" y="4"/>
                  </a:cxn>
                  <a:cxn ang="0">
                    <a:pos x="9" y="1"/>
                  </a:cxn>
                  <a:cxn ang="0">
                    <a:pos x="5" y="0"/>
                  </a:cxn>
                  <a:cxn ang="0">
                    <a:pos x="1" y="1"/>
                  </a:cxn>
                  <a:cxn ang="0">
                    <a:pos x="2" y="4"/>
                  </a:cxn>
                  <a:cxn ang="0">
                    <a:pos x="1" y="7"/>
                  </a:cxn>
                  <a:cxn ang="0">
                    <a:pos x="5" y="9"/>
                  </a:cxn>
                  <a:cxn ang="0">
                    <a:pos x="8" y="9"/>
                  </a:cxn>
                  <a:cxn ang="0">
                    <a:pos x="9" y="12"/>
                  </a:cxn>
                  <a:cxn ang="0">
                    <a:pos x="13" y="14"/>
                  </a:cxn>
                  <a:cxn ang="0">
                    <a:pos x="16" y="12"/>
                  </a:cxn>
                  <a:cxn ang="0">
                    <a:pos x="16" y="10"/>
                  </a:cxn>
                </a:cxnLst>
                <a:rect l="0" t="0" r="r" b="b"/>
                <a:pathLst>
                  <a:path w="16" h="14">
                    <a:moveTo>
                      <a:pt x="16" y="10"/>
                    </a:moveTo>
                    <a:cubicBezTo>
                      <a:pt x="15" y="9"/>
                      <a:pt x="13" y="10"/>
                      <a:pt x="12" y="9"/>
                    </a:cubicBezTo>
                    <a:cubicBezTo>
                      <a:pt x="11" y="8"/>
                      <a:pt x="12" y="6"/>
                      <a:pt x="11" y="5"/>
                    </a:cubicBezTo>
                    <a:cubicBezTo>
                      <a:pt x="11" y="5"/>
                      <a:pt x="9" y="4"/>
                      <a:pt x="9" y="4"/>
                    </a:cubicBezTo>
                    <a:cubicBezTo>
                      <a:pt x="9" y="3"/>
                      <a:pt x="10" y="1"/>
                      <a:pt x="9" y="1"/>
                    </a:cubicBezTo>
                    <a:cubicBezTo>
                      <a:pt x="8" y="0"/>
                      <a:pt x="6" y="0"/>
                      <a:pt x="5" y="0"/>
                    </a:cubicBezTo>
                    <a:cubicBezTo>
                      <a:pt x="4" y="0"/>
                      <a:pt x="1" y="0"/>
                      <a:pt x="1" y="1"/>
                    </a:cubicBezTo>
                    <a:cubicBezTo>
                      <a:pt x="0" y="2"/>
                      <a:pt x="2" y="3"/>
                      <a:pt x="2" y="4"/>
                    </a:cubicBezTo>
                    <a:cubicBezTo>
                      <a:pt x="2" y="5"/>
                      <a:pt x="1" y="6"/>
                      <a:pt x="1" y="7"/>
                    </a:cubicBezTo>
                    <a:cubicBezTo>
                      <a:pt x="1" y="8"/>
                      <a:pt x="4" y="8"/>
                      <a:pt x="5" y="9"/>
                    </a:cubicBezTo>
                    <a:cubicBezTo>
                      <a:pt x="5" y="9"/>
                      <a:pt x="7" y="9"/>
                      <a:pt x="8" y="9"/>
                    </a:cubicBezTo>
                    <a:cubicBezTo>
                      <a:pt x="8" y="9"/>
                      <a:pt x="8" y="11"/>
                      <a:pt x="9" y="12"/>
                    </a:cubicBezTo>
                    <a:cubicBezTo>
                      <a:pt x="10" y="13"/>
                      <a:pt x="12" y="14"/>
                      <a:pt x="13" y="14"/>
                    </a:cubicBezTo>
                    <a:cubicBezTo>
                      <a:pt x="14" y="14"/>
                      <a:pt x="16" y="13"/>
                      <a:pt x="16" y="12"/>
                    </a:cubicBezTo>
                    <a:cubicBezTo>
                      <a:pt x="16" y="12"/>
                      <a:pt x="16" y="11"/>
                      <a:pt x="16" y="10"/>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8">
                <a:extLst>
                  <a:ext uri="{FF2B5EF4-FFF2-40B4-BE49-F238E27FC236}">
                    <a16:creationId xmlns:a16="http://schemas.microsoft.com/office/drawing/2014/main" id="{D894AEBB-A8C0-DC07-0B16-44B27444DCA4}"/>
                  </a:ext>
                </a:extLst>
              </p:cNvPr>
              <p:cNvSpPr>
                <a:spLocks/>
              </p:cNvSpPr>
              <p:nvPr/>
            </p:nvSpPr>
            <p:spPr bwMode="auto">
              <a:xfrm>
                <a:off x="6670675" y="4424363"/>
                <a:ext cx="31750" cy="20638"/>
              </a:xfrm>
              <a:custGeom>
                <a:avLst/>
                <a:gdLst/>
                <a:ahLst/>
                <a:cxnLst>
                  <a:cxn ang="0">
                    <a:pos x="11" y="3"/>
                  </a:cxn>
                  <a:cxn ang="0">
                    <a:pos x="7" y="3"/>
                  </a:cxn>
                  <a:cxn ang="0">
                    <a:pos x="6" y="0"/>
                  </a:cxn>
                  <a:cxn ang="0">
                    <a:pos x="4" y="2"/>
                  </a:cxn>
                  <a:cxn ang="0">
                    <a:pos x="3" y="3"/>
                  </a:cxn>
                  <a:cxn ang="0">
                    <a:pos x="0" y="4"/>
                  </a:cxn>
                  <a:cxn ang="0">
                    <a:pos x="2" y="6"/>
                  </a:cxn>
                  <a:cxn ang="0">
                    <a:pos x="2" y="9"/>
                  </a:cxn>
                  <a:cxn ang="0">
                    <a:pos x="6" y="9"/>
                  </a:cxn>
                  <a:cxn ang="0">
                    <a:pos x="9" y="7"/>
                  </a:cxn>
                  <a:cxn ang="0">
                    <a:pos x="12" y="10"/>
                  </a:cxn>
                  <a:cxn ang="0">
                    <a:pos x="13" y="11"/>
                  </a:cxn>
                  <a:cxn ang="0">
                    <a:pos x="18" y="9"/>
                  </a:cxn>
                  <a:cxn ang="0">
                    <a:pos x="16" y="5"/>
                  </a:cxn>
                  <a:cxn ang="0">
                    <a:pos x="13" y="5"/>
                  </a:cxn>
                  <a:cxn ang="0">
                    <a:pos x="11" y="3"/>
                  </a:cxn>
                </a:cxnLst>
                <a:rect l="0" t="0" r="r" b="b"/>
                <a:pathLst>
                  <a:path w="18" h="12">
                    <a:moveTo>
                      <a:pt x="11" y="3"/>
                    </a:moveTo>
                    <a:cubicBezTo>
                      <a:pt x="10" y="3"/>
                      <a:pt x="8" y="4"/>
                      <a:pt x="7" y="3"/>
                    </a:cubicBezTo>
                    <a:cubicBezTo>
                      <a:pt x="7" y="3"/>
                      <a:pt x="7" y="1"/>
                      <a:pt x="6" y="0"/>
                    </a:cubicBezTo>
                    <a:cubicBezTo>
                      <a:pt x="6" y="0"/>
                      <a:pt x="4" y="1"/>
                      <a:pt x="4" y="2"/>
                    </a:cubicBezTo>
                    <a:cubicBezTo>
                      <a:pt x="4" y="2"/>
                      <a:pt x="3" y="3"/>
                      <a:pt x="3" y="3"/>
                    </a:cubicBezTo>
                    <a:cubicBezTo>
                      <a:pt x="3" y="4"/>
                      <a:pt x="1" y="3"/>
                      <a:pt x="0" y="4"/>
                    </a:cubicBezTo>
                    <a:cubicBezTo>
                      <a:pt x="0" y="4"/>
                      <a:pt x="2" y="6"/>
                      <a:pt x="2" y="6"/>
                    </a:cubicBezTo>
                    <a:cubicBezTo>
                      <a:pt x="2" y="7"/>
                      <a:pt x="1" y="8"/>
                      <a:pt x="2" y="9"/>
                    </a:cubicBezTo>
                    <a:cubicBezTo>
                      <a:pt x="3" y="10"/>
                      <a:pt x="5" y="9"/>
                      <a:pt x="6" y="9"/>
                    </a:cubicBezTo>
                    <a:cubicBezTo>
                      <a:pt x="7" y="9"/>
                      <a:pt x="9" y="7"/>
                      <a:pt x="9" y="7"/>
                    </a:cubicBezTo>
                    <a:cubicBezTo>
                      <a:pt x="10" y="8"/>
                      <a:pt x="12" y="9"/>
                      <a:pt x="12" y="10"/>
                    </a:cubicBezTo>
                    <a:cubicBezTo>
                      <a:pt x="12" y="10"/>
                      <a:pt x="13" y="11"/>
                      <a:pt x="13" y="11"/>
                    </a:cubicBezTo>
                    <a:cubicBezTo>
                      <a:pt x="14" y="12"/>
                      <a:pt x="17" y="11"/>
                      <a:pt x="18" y="9"/>
                    </a:cubicBezTo>
                    <a:cubicBezTo>
                      <a:pt x="18" y="8"/>
                      <a:pt x="17" y="6"/>
                      <a:pt x="16" y="5"/>
                    </a:cubicBezTo>
                    <a:cubicBezTo>
                      <a:pt x="15" y="5"/>
                      <a:pt x="13" y="5"/>
                      <a:pt x="13" y="5"/>
                    </a:cubicBezTo>
                    <a:cubicBezTo>
                      <a:pt x="12" y="4"/>
                      <a:pt x="12" y="3"/>
                      <a:pt x="11" y="3"/>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9">
                <a:extLst>
                  <a:ext uri="{FF2B5EF4-FFF2-40B4-BE49-F238E27FC236}">
                    <a16:creationId xmlns:a16="http://schemas.microsoft.com/office/drawing/2014/main" id="{FC9E8D64-74DE-5D24-134D-F70B39BACBB5}"/>
                  </a:ext>
                </a:extLst>
              </p:cNvPr>
              <p:cNvSpPr>
                <a:spLocks/>
              </p:cNvSpPr>
              <p:nvPr/>
            </p:nvSpPr>
            <p:spPr bwMode="auto">
              <a:xfrm>
                <a:off x="6683375" y="4397375"/>
                <a:ext cx="12700" cy="15875"/>
              </a:xfrm>
              <a:custGeom>
                <a:avLst/>
                <a:gdLst/>
                <a:ahLst/>
                <a:cxnLst>
                  <a:cxn ang="0">
                    <a:pos x="6" y="7"/>
                  </a:cxn>
                  <a:cxn ang="0">
                    <a:pos x="4" y="9"/>
                  </a:cxn>
                  <a:cxn ang="0">
                    <a:pos x="1" y="8"/>
                  </a:cxn>
                  <a:cxn ang="0">
                    <a:pos x="0" y="6"/>
                  </a:cxn>
                  <a:cxn ang="0">
                    <a:pos x="0" y="2"/>
                  </a:cxn>
                  <a:cxn ang="0">
                    <a:pos x="3" y="0"/>
                  </a:cxn>
                  <a:cxn ang="0">
                    <a:pos x="4" y="2"/>
                  </a:cxn>
                  <a:cxn ang="0">
                    <a:pos x="4" y="4"/>
                  </a:cxn>
                  <a:cxn ang="0">
                    <a:pos x="7" y="4"/>
                  </a:cxn>
                  <a:cxn ang="0">
                    <a:pos x="6" y="7"/>
                  </a:cxn>
                </a:cxnLst>
                <a:rect l="0" t="0" r="r" b="b"/>
                <a:pathLst>
                  <a:path w="7" h="9">
                    <a:moveTo>
                      <a:pt x="6" y="7"/>
                    </a:moveTo>
                    <a:cubicBezTo>
                      <a:pt x="6" y="8"/>
                      <a:pt x="5" y="9"/>
                      <a:pt x="4" y="9"/>
                    </a:cubicBezTo>
                    <a:cubicBezTo>
                      <a:pt x="4" y="9"/>
                      <a:pt x="2" y="9"/>
                      <a:pt x="1" y="8"/>
                    </a:cubicBezTo>
                    <a:cubicBezTo>
                      <a:pt x="0" y="8"/>
                      <a:pt x="0" y="6"/>
                      <a:pt x="0" y="6"/>
                    </a:cubicBezTo>
                    <a:cubicBezTo>
                      <a:pt x="0" y="5"/>
                      <a:pt x="0" y="2"/>
                      <a:pt x="0" y="2"/>
                    </a:cubicBezTo>
                    <a:cubicBezTo>
                      <a:pt x="1" y="1"/>
                      <a:pt x="2" y="0"/>
                      <a:pt x="3" y="0"/>
                    </a:cubicBezTo>
                    <a:cubicBezTo>
                      <a:pt x="3" y="0"/>
                      <a:pt x="4" y="1"/>
                      <a:pt x="4" y="2"/>
                    </a:cubicBezTo>
                    <a:cubicBezTo>
                      <a:pt x="4" y="2"/>
                      <a:pt x="3" y="4"/>
                      <a:pt x="4" y="4"/>
                    </a:cubicBezTo>
                    <a:cubicBezTo>
                      <a:pt x="4" y="5"/>
                      <a:pt x="6" y="4"/>
                      <a:pt x="7" y="4"/>
                    </a:cubicBezTo>
                    <a:cubicBezTo>
                      <a:pt x="7" y="5"/>
                      <a:pt x="7" y="6"/>
                      <a:pt x="6" y="7"/>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0">
                <a:extLst>
                  <a:ext uri="{FF2B5EF4-FFF2-40B4-BE49-F238E27FC236}">
                    <a16:creationId xmlns:a16="http://schemas.microsoft.com/office/drawing/2014/main" id="{DC245F7C-0A9A-3902-5391-515078C79EAE}"/>
                  </a:ext>
                </a:extLst>
              </p:cNvPr>
              <p:cNvSpPr>
                <a:spLocks/>
              </p:cNvSpPr>
              <p:nvPr/>
            </p:nvSpPr>
            <p:spPr bwMode="auto">
              <a:xfrm>
                <a:off x="7535863" y="4048125"/>
                <a:ext cx="17462" cy="17463"/>
              </a:xfrm>
              <a:custGeom>
                <a:avLst/>
                <a:gdLst/>
                <a:ahLst/>
                <a:cxnLst>
                  <a:cxn ang="0">
                    <a:pos x="8" y="6"/>
                  </a:cxn>
                  <a:cxn ang="0">
                    <a:pos x="10" y="4"/>
                  </a:cxn>
                  <a:cxn ang="0">
                    <a:pos x="9" y="1"/>
                  </a:cxn>
                  <a:cxn ang="0">
                    <a:pos x="7" y="0"/>
                  </a:cxn>
                  <a:cxn ang="0">
                    <a:pos x="4" y="0"/>
                  </a:cxn>
                  <a:cxn ang="0">
                    <a:pos x="3" y="3"/>
                  </a:cxn>
                  <a:cxn ang="0">
                    <a:pos x="1" y="4"/>
                  </a:cxn>
                  <a:cxn ang="0">
                    <a:pos x="1" y="7"/>
                  </a:cxn>
                  <a:cxn ang="0">
                    <a:pos x="3" y="8"/>
                  </a:cxn>
                  <a:cxn ang="0">
                    <a:pos x="4" y="10"/>
                  </a:cxn>
                  <a:cxn ang="0">
                    <a:pos x="6" y="8"/>
                  </a:cxn>
                  <a:cxn ang="0">
                    <a:pos x="8" y="6"/>
                  </a:cxn>
                </a:cxnLst>
                <a:rect l="0" t="0" r="r" b="b"/>
                <a:pathLst>
                  <a:path w="10" h="10">
                    <a:moveTo>
                      <a:pt x="8" y="6"/>
                    </a:moveTo>
                    <a:cubicBezTo>
                      <a:pt x="8" y="5"/>
                      <a:pt x="9" y="4"/>
                      <a:pt x="10" y="4"/>
                    </a:cubicBezTo>
                    <a:cubicBezTo>
                      <a:pt x="10" y="3"/>
                      <a:pt x="9" y="1"/>
                      <a:pt x="9" y="1"/>
                    </a:cubicBezTo>
                    <a:cubicBezTo>
                      <a:pt x="8" y="0"/>
                      <a:pt x="7" y="0"/>
                      <a:pt x="7" y="0"/>
                    </a:cubicBezTo>
                    <a:cubicBezTo>
                      <a:pt x="6" y="0"/>
                      <a:pt x="5" y="0"/>
                      <a:pt x="4" y="0"/>
                    </a:cubicBezTo>
                    <a:cubicBezTo>
                      <a:pt x="4" y="1"/>
                      <a:pt x="4" y="2"/>
                      <a:pt x="3" y="3"/>
                    </a:cubicBezTo>
                    <a:cubicBezTo>
                      <a:pt x="3" y="3"/>
                      <a:pt x="2" y="4"/>
                      <a:pt x="1" y="4"/>
                    </a:cubicBezTo>
                    <a:cubicBezTo>
                      <a:pt x="1" y="5"/>
                      <a:pt x="0" y="6"/>
                      <a:pt x="1" y="7"/>
                    </a:cubicBezTo>
                    <a:cubicBezTo>
                      <a:pt x="1" y="8"/>
                      <a:pt x="2" y="8"/>
                      <a:pt x="3" y="8"/>
                    </a:cubicBezTo>
                    <a:cubicBezTo>
                      <a:pt x="3" y="8"/>
                      <a:pt x="4" y="10"/>
                      <a:pt x="4" y="10"/>
                    </a:cubicBezTo>
                    <a:cubicBezTo>
                      <a:pt x="5" y="10"/>
                      <a:pt x="6" y="9"/>
                      <a:pt x="6" y="8"/>
                    </a:cubicBezTo>
                    <a:cubicBezTo>
                      <a:pt x="6" y="8"/>
                      <a:pt x="7" y="6"/>
                      <a:pt x="8" y="6"/>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1">
                <a:extLst>
                  <a:ext uri="{FF2B5EF4-FFF2-40B4-BE49-F238E27FC236}">
                    <a16:creationId xmlns:a16="http://schemas.microsoft.com/office/drawing/2014/main" id="{664A1BBB-039F-AB7A-664C-1216E6FB67FF}"/>
                  </a:ext>
                </a:extLst>
              </p:cNvPr>
              <p:cNvSpPr>
                <a:spLocks/>
              </p:cNvSpPr>
              <p:nvPr/>
            </p:nvSpPr>
            <p:spPr bwMode="auto">
              <a:xfrm>
                <a:off x="7497763" y="4114800"/>
                <a:ext cx="12700" cy="12700"/>
              </a:xfrm>
              <a:custGeom>
                <a:avLst/>
                <a:gdLst/>
                <a:ahLst/>
                <a:cxnLst>
                  <a:cxn ang="0">
                    <a:pos x="7" y="3"/>
                  </a:cxn>
                  <a:cxn ang="0">
                    <a:pos x="5" y="1"/>
                  </a:cxn>
                  <a:cxn ang="0">
                    <a:pos x="3" y="1"/>
                  </a:cxn>
                  <a:cxn ang="0">
                    <a:pos x="1" y="1"/>
                  </a:cxn>
                  <a:cxn ang="0">
                    <a:pos x="0" y="3"/>
                  </a:cxn>
                  <a:cxn ang="0">
                    <a:pos x="0" y="6"/>
                  </a:cxn>
                  <a:cxn ang="0">
                    <a:pos x="2" y="7"/>
                  </a:cxn>
                  <a:cxn ang="0">
                    <a:pos x="5" y="7"/>
                  </a:cxn>
                  <a:cxn ang="0">
                    <a:pos x="6" y="5"/>
                  </a:cxn>
                  <a:cxn ang="0">
                    <a:pos x="7" y="3"/>
                  </a:cxn>
                </a:cxnLst>
                <a:rect l="0" t="0" r="r" b="b"/>
                <a:pathLst>
                  <a:path w="7" h="7">
                    <a:moveTo>
                      <a:pt x="7" y="3"/>
                    </a:moveTo>
                    <a:cubicBezTo>
                      <a:pt x="7" y="2"/>
                      <a:pt x="6" y="1"/>
                      <a:pt x="5" y="1"/>
                    </a:cubicBezTo>
                    <a:cubicBezTo>
                      <a:pt x="4" y="0"/>
                      <a:pt x="3" y="1"/>
                      <a:pt x="3" y="1"/>
                    </a:cubicBezTo>
                    <a:cubicBezTo>
                      <a:pt x="2" y="1"/>
                      <a:pt x="1" y="0"/>
                      <a:pt x="1" y="1"/>
                    </a:cubicBezTo>
                    <a:cubicBezTo>
                      <a:pt x="0" y="1"/>
                      <a:pt x="0" y="3"/>
                      <a:pt x="0" y="3"/>
                    </a:cubicBezTo>
                    <a:cubicBezTo>
                      <a:pt x="0" y="4"/>
                      <a:pt x="0" y="5"/>
                      <a:pt x="0" y="6"/>
                    </a:cubicBezTo>
                    <a:cubicBezTo>
                      <a:pt x="0" y="6"/>
                      <a:pt x="1" y="7"/>
                      <a:pt x="2" y="7"/>
                    </a:cubicBezTo>
                    <a:cubicBezTo>
                      <a:pt x="3" y="7"/>
                      <a:pt x="5" y="7"/>
                      <a:pt x="5" y="7"/>
                    </a:cubicBezTo>
                    <a:cubicBezTo>
                      <a:pt x="6" y="6"/>
                      <a:pt x="6" y="5"/>
                      <a:pt x="6" y="5"/>
                    </a:cubicBezTo>
                    <a:cubicBezTo>
                      <a:pt x="6" y="4"/>
                      <a:pt x="7" y="4"/>
                      <a:pt x="7" y="3"/>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2">
                <a:extLst>
                  <a:ext uri="{FF2B5EF4-FFF2-40B4-BE49-F238E27FC236}">
                    <a16:creationId xmlns:a16="http://schemas.microsoft.com/office/drawing/2014/main" id="{2E2526FA-3B74-DEB7-BBD0-94D10D13E7F9}"/>
                  </a:ext>
                </a:extLst>
              </p:cNvPr>
              <p:cNvSpPr>
                <a:spLocks/>
              </p:cNvSpPr>
              <p:nvPr/>
            </p:nvSpPr>
            <p:spPr bwMode="auto">
              <a:xfrm>
                <a:off x="7426325" y="4144963"/>
                <a:ext cx="22225" cy="19050"/>
              </a:xfrm>
              <a:custGeom>
                <a:avLst/>
                <a:gdLst/>
                <a:ahLst/>
                <a:cxnLst>
                  <a:cxn ang="0">
                    <a:pos x="12" y="6"/>
                  </a:cxn>
                  <a:cxn ang="0">
                    <a:pos x="13" y="2"/>
                  </a:cxn>
                  <a:cxn ang="0">
                    <a:pos x="11" y="0"/>
                  </a:cxn>
                  <a:cxn ang="0">
                    <a:pos x="7" y="1"/>
                  </a:cxn>
                  <a:cxn ang="0">
                    <a:pos x="4" y="0"/>
                  </a:cxn>
                  <a:cxn ang="0">
                    <a:pos x="1" y="1"/>
                  </a:cxn>
                  <a:cxn ang="0">
                    <a:pos x="1" y="5"/>
                  </a:cxn>
                  <a:cxn ang="0">
                    <a:pos x="4" y="7"/>
                  </a:cxn>
                  <a:cxn ang="0">
                    <a:pos x="7" y="10"/>
                  </a:cxn>
                  <a:cxn ang="0">
                    <a:pos x="10" y="11"/>
                  </a:cxn>
                  <a:cxn ang="0">
                    <a:pos x="12" y="9"/>
                  </a:cxn>
                  <a:cxn ang="0">
                    <a:pos x="12" y="6"/>
                  </a:cxn>
                </a:cxnLst>
                <a:rect l="0" t="0" r="r" b="b"/>
                <a:pathLst>
                  <a:path w="13" h="11">
                    <a:moveTo>
                      <a:pt x="12" y="6"/>
                    </a:moveTo>
                    <a:cubicBezTo>
                      <a:pt x="12" y="5"/>
                      <a:pt x="13" y="3"/>
                      <a:pt x="13" y="2"/>
                    </a:cubicBezTo>
                    <a:cubicBezTo>
                      <a:pt x="12" y="2"/>
                      <a:pt x="12" y="0"/>
                      <a:pt x="11" y="0"/>
                    </a:cubicBezTo>
                    <a:cubicBezTo>
                      <a:pt x="10" y="0"/>
                      <a:pt x="8" y="1"/>
                      <a:pt x="7" y="1"/>
                    </a:cubicBezTo>
                    <a:cubicBezTo>
                      <a:pt x="7" y="1"/>
                      <a:pt x="5" y="0"/>
                      <a:pt x="4" y="0"/>
                    </a:cubicBezTo>
                    <a:cubicBezTo>
                      <a:pt x="3" y="0"/>
                      <a:pt x="2" y="0"/>
                      <a:pt x="1" y="1"/>
                    </a:cubicBezTo>
                    <a:cubicBezTo>
                      <a:pt x="1" y="2"/>
                      <a:pt x="0" y="4"/>
                      <a:pt x="1" y="5"/>
                    </a:cubicBezTo>
                    <a:cubicBezTo>
                      <a:pt x="1" y="6"/>
                      <a:pt x="4" y="6"/>
                      <a:pt x="4" y="7"/>
                    </a:cubicBezTo>
                    <a:cubicBezTo>
                      <a:pt x="5" y="7"/>
                      <a:pt x="6" y="9"/>
                      <a:pt x="7" y="10"/>
                    </a:cubicBezTo>
                    <a:cubicBezTo>
                      <a:pt x="7" y="10"/>
                      <a:pt x="9" y="11"/>
                      <a:pt x="10" y="11"/>
                    </a:cubicBezTo>
                    <a:cubicBezTo>
                      <a:pt x="10" y="11"/>
                      <a:pt x="12" y="10"/>
                      <a:pt x="12" y="9"/>
                    </a:cubicBezTo>
                    <a:cubicBezTo>
                      <a:pt x="13" y="8"/>
                      <a:pt x="12" y="7"/>
                      <a:pt x="12" y="6"/>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3">
                <a:extLst>
                  <a:ext uri="{FF2B5EF4-FFF2-40B4-BE49-F238E27FC236}">
                    <a16:creationId xmlns:a16="http://schemas.microsoft.com/office/drawing/2014/main" id="{59C84FAF-946D-974B-0579-8CB72125DD89}"/>
                  </a:ext>
                </a:extLst>
              </p:cNvPr>
              <p:cNvSpPr>
                <a:spLocks/>
              </p:cNvSpPr>
              <p:nvPr/>
            </p:nvSpPr>
            <p:spPr bwMode="auto">
              <a:xfrm>
                <a:off x="7458075" y="4162425"/>
                <a:ext cx="23812" cy="33338"/>
              </a:xfrm>
              <a:custGeom>
                <a:avLst/>
                <a:gdLst/>
                <a:ahLst/>
                <a:cxnLst>
                  <a:cxn ang="0">
                    <a:pos x="11" y="0"/>
                  </a:cxn>
                  <a:cxn ang="0">
                    <a:pos x="8" y="2"/>
                  </a:cxn>
                  <a:cxn ang="0">
                    <a:pos x="3" y="1"/>
                  </a:cxn>
                  <a:cxn ang="0">
                    <a:pos x="0" y="5"/>
                  </a:cxn>
                  <a:cxn ang="0">
                    <a:pos x="0" y="10"/>
                  </a:cxn>
                  <a:cxn ang="0">
                    <a:pos x="4" y="13"/>
                  </a:cxn>
                  <a:cxn ang="0">
                    <a:pos x="8" y="18"/>
                  </a:cxn>
                  <a:cxn ang="0">
                    <a:pos x="11" y="18"/>
                  </a:cxn>
                  <a:cxn ang="0">
                    <a:pos x="11" y="15"/>
                  </a:cxn>
                  <a:cxn ang="0">
                    <a:pos x="10" y="11"/>
                  </a:cxn>
                  <a:cxn ang="0">
                    <a:pos x="13" y="8"/>
                  </a:cxn>
                  <a:cxn ang="0">
                    <a:pos x="11" y="4"/>
                  </a:cxn>
                  <a:cxn ang="0">
                    <a:pos x="13" y="1"/>
                  </a:cxn>
                  <a:cxn ang="0">
                    <a:pos x="11" y="0"/>
                  </a:cxn>
                </a:cxnLst>
                <a:rect l="0" t="0" r="r" b="b"/>
                <a:pathLst>
                  <a:path w="14" h="19">
                    <a:moveTo>
                      <a:pt x="11" y="0"/>
                    </a:moveTo>
                    <a:cubicBezTo>
                      <a:pt x="10" y="0"/>
                      <a:pt x="9" y="2"/>
                      <a:pt x="8" y="2"/>
                    </a:cubicBezTo>
                    <a:cubicBezTo>
                      <a:pt x="7" y="2"/>
                      <a:pt x="4" y="1"/>
                      <a:pt x="3" y="1"/>
                    </a:cubicBezTo>
                    <a:cubicBezTo>
                      <a:pt x="2" y="2"/>
                      <a:pt x="1" y="4"/>
                      <a:pt x="0" y="5"/>
                    </a:cubicBezTo>
                    <a:cubicBezTo>
                      <a:pt x="0" y="6"/>
                      <a:pt x="0" y="9"/>
                      <a:pt x="0" y="10"/>
                    </a:cubicBezTo>
                    <a:cubicBezTo>
                      <a:pt x="1" y="11"/>
                      <a:pt x="3" y="12"/>
                      <a:pt x="4" y="13"/>
                    </a:cubicBezTo>
                    <a:cubicBezTo>
                      <a:pt x="5" y="14"/>
                      <a:pt x="7" y="18"/>
                      <a:pt x="8" y="18"/>
                    </a:cubicBezTo>
                    <a:cubicBezTo>
                      <a:pt x="9" y="19"/>
                      <a:pt x="10" y="19"/>
                      <a:pt x="11" y="18"/>
                    </a:cubicBezTo>
                    <a:cubicBezTo>
                      <a:pt x="11" y="17"/>
                      <a:pt x="11" y="15"/>
                      <a:pt x="11" y="15"/>
                    </a:cubicBezTo>
                    <a:cubicBezTo>
                      <a:pt x="11" y="14"/>
                      <a:pt x="10" y="12"/>
                      <a:pt x="10" y="11"/>
                    </a:cubicBezTo>
                    <a:cubicBezTo>
                      <a:pt x="10" y="10"/>
                      <a:pt x="13" y="9"/>
                      <a:pt x="13" y="8"/>
                    </a:cubicBezTo>
                    <a:cubicBezTo>
                      <a:pt x="14" y="7"/>
                      <a:pt x="11" y="5"/>
                      <a:pt x="11" y="4"/>
                    </a:cubicBezTo>
                    <a:cubicBezTo>
                      <a:pt x="11" y="3"/>
                      <a:pt x="13" y="2"/>
                      <a:pt x="13" y="1"/>
                    </a:cubicBezTo>
                    <a:cubicBezTo>
                      <a:pt x="12" y="0"/>
                      <a:pt x="11" y="0"/>
                      <a:pt x="11" y="0"/>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14">
                <a:extLst>
                  <a:ext uri="{FF2B5EF4-FFF2-40B4-BE49-F238E27FC236}">
                    <a16:creationId xmlns:a16="http://schemas.microsoft.com/office/drawing/2014/main" id="{E0C588BE-2EDC-53ED-5415-B7BE8B0CE4FD}"/>
                  </a:ext>
                </a:extLst>
              </p:cNvPr>
              <p:cNvSpPr>
                <a:spLocks/>
              </p:cNvSpPr>
              <p:nvPr/>
            </p:nvSpPr>
            <p:spPr bwMode="auto">
              <a:xfrm>
                <a:off x="7472363" y="4198938"/>
                <a:ext cx="23812" cy="26988"/>
              </a:xfrm>
              <a:custGeom>
                <a:avLst/>
                <a:gdLst/>
                <a:ahLst/>
                <a:cxnLst>
                  <a:cxn ang="0">
                    <a:pos x="11" y="6"/>
                  </a:cxn>
                  <a:cxn ang="0">
                    <a:pos x="6" y="6"/>
                  </a:cxn>
                  <a:cxn ang="0">
                    <a:pos x="5" y="2"/>
                  </a:cxn>
                  <a:cxn ang="0">
                    <a:pos x="2" y="0"/>
                  </a:cxn>
                  <a:cxn ang="0">
                    <a:pos x="0" y="3"/>
                  </a:cxn>
                  <a:cxn ang="0">
                    <a:pos x="1" y="8"/>
                  </a:cxn>
                  <a:cxn ang="0">
                    <a:pos x="4" y="11"/>
                  </a:cxn>
                  <a:cxn ang="0">
                    <a:pos x="7" y="13"/>
                  </a:cxn>
                  <a:cxn ang="0">
                    <a:pos x="13" y="13"/>
                  </a:cxn>
                  <a:cxn ang="0">
                    <a:pos x="13" y="11"/>
                  </a:cxn>
                  <a:cxn ang="0">
                    <a:pos x="11" y="9"/>
                  </a:cxn>
                  <a:cxn ang="0">
                    <a:pos x="11" y="6"/>
                  </a:cxn>
                </a:cxnLst>
                <a:rect l="0" t="0" r="r" b="b"/>
                <a:pathLst>
                  <a:path w="14" h="15">
                    <a:moveTo>
                      <a:pt x="11" y="6"/>
                    </a:moveTo>
                    <a:cubicBezTo>
                      <a:pt x="11" y="5"/>
                      <a:pt x="7" y="7"/>
                      <a:pt x="6" y="6"/>
                    </a:cubicBezTo>
                    <a:cubicBezTo>
                      <a:pt x="5" y="6"/>
                      <a:pt x="6" y="3"/>
                      <a:pt x="5" y="2"/>
                    </a:cubicBezTo>
                    <a:cubicBezTo>
                      <a:pt x="4" y="1"/>
                      <a:pt x="3" y="0"/>
                      <a:pt x="2" y="0"/>
                    </a:cubicBezTo>
                    <a:cubicBezTo>
                      <a:pt x="1" y="0"/>
                      <a:pt x="1" y="2"/>
                      <a:pt x="0" y="3"/>
                    </a:cubicBezTo>
                    <a:cubicBezTo>
                      <a:pt x="0" y="4"/>
                      <a:pt x="0" y="7"/>
                      <a:pt x="1" y="8"/>
                    </a:cubicBezTo>
                    <a:cubicBezTo>
                      <a:pt x="1" y="9"/>
                      <a:pt x="3" y="10"/>
                      <a:pt x="4" y="11"/>
                    </a:cubicBezTo>
                    <a:cubicBezTo>
                      <a:pt x="5" y="12"/>
                      <a:pt x="6" y="13"/>
                      <a:pt x="7" y="13"/>
                    </a:cubicBezTo>
                    <a:cubicBezTo>
                      <a:pt x="9" y="14"/>
                      <a:pt x="12" y="15"/>
                      <a:pt x="13" y="13"/>
                    </a:cubicBezTo>
                    <a:cubicBezTo>
                      <a:pt x="14" y="13"/>
                      <a:pt x="13" y="12"/>
                      <a:pt x="13" y="11"/>
                    </a:cubicBezTo>
                    <a:cubicBezTo>
                      <a:pt x="13" y="10"/>
                      <a:pt x="11" y="9"/>
                      <a:pt x="11" y="9"/>
                    </a:cubicBezTo>
                    <a:cubicBezTo>
                      <a:pt x="11" y="8"/>
                      <a:pt x="12" y="6"/>
                      <a:pt x="11" y="6"/>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15">
                <a:extLst>
                  <a:ext uri="{FF2B5EF4-FFF2-40B4-BE49-F238E27FC236}">
                    <a16:creationId xmlns:a16="http://schemas.microsoft.com/office/drawing/2014/main" id="{4995AC64-97D2-929C-6E7E-9C2E93D0409B}"/>
                  </a:ext>
                </a:extLst>
              </p:cNvPr>
              <p:cNvSpPr>
                <a:spLocks/>
              </p:cNvSpPr>
              <p:nvPr/>
            </p:nvSpPr>
            <p:spPr bwMode="auto">
              <a:xfrm>
                <a:off x="7351713" y="4146550"/>
                <a:ext cx="20637" cy="17463"/>
              </a:xfrm>
              <a:custGeom>
                <a:avLst/>
                <a:gdLst/>
                <a:ahLst/>
                <a:cxnLst>
                  <a:cxn ang="0">
                    <a:pos x="12" y="4"/>
                  </a:cxn>
                  <a:cxn ang="0">
                    <a:pos x="8" y="4"/>
                  </a:cxn>
                  <a:cxn ang="0">
                    <a:pos x="5" y="1"/>
                  </a:cxn>
                  <a:cxn ang="0">
                    <a:pos x="2" y="1"/>
                  </a:cxn>
                  <a:cxn ang="0">
                    <a:pos x="0" y="3"/>
                  </a:cxn>
                  <a:cxn ang="0">
                    <a:pos x="2" y="7"/>
                  </a:cxn>
                  <a:cxn ang="0">
                    <a:pos x="7" y="9"/>
                  </a:cxn>
                  <a:cxn ang="0">
                    <a:pos x="7" y="8"/>
                  </a:cxn>
                  <a:cxn ang="0">
                    <a:pos x="11" y="7"/>
                  </a:cxn>
                  <a:cxn ang="0">
                    <a:pos x="12" y="4"/>
                  </a:cxn>
                </a:cxnLst>
                <a:rect l="0" t="0" r="r" b="b"/>
                <a:pathLst>
                  <a:path w="12" h="10">
                    <a:moveTo>
                      <a:pt x="12" y="4"/>
                    </a:moveTo>
                    <a:cubicBezTo>
                      <a:pt x="11" y="3"/>
                      <a:pt x="9" y="5"/>
                      <a:pt x="8" y="4"/>
                    </a:cubicBezTo>
                    <a:cubicBezTo>
                      <a:pt x="7" y="4"/>
                      <a:pt x="6" y="1"/>
                      <a:pt x="5" y="1"/>
                    </a:cubicBezTo>
                    <a:cubicBezTo>
                      <a:pt x="4" y="0"/>
                      <a:pt x="2" y="0"/>
                      <a:pt x="2" y="1"/>
                    </a:cubicBezTo>
                    <a:cubicBezTo>
                      <a:pt x="1" y="1"/>
                      <a:pt x="0" y="3"/>
                      <a:pt x="0" y="3"/>
                    </a:cubicBezTo>
                    <a:cubicBezTo>
                      <a:pt x="0" y="5"/>
                      <a:pt x="1" y="7"/>
                      <a:pt x="2" y="7"/>
                    </a:cubicBezTo>
                    <a:cubicBezTo>
                      <a:pt x="3" y="9"/>
                      <a:pt x="6" y="10"/>
                      <a:pt x="7" y="9"/>
                    </a:cubicBezTo>
                    <a:cubicBezTo>
                      <a:pt x="7" y="9"/>
                      <a:pt x="7" y="8"/>
                      <a:pt x="7" y="8"/>
                    </a:cubicBezTo>
                    <a:cubicBezTo>
                      <a:pt x="8" y="7"/>
                      <a:pt x="10" y="8"/>
                      <a:pt x="11" y="7"/>
                    </a:cubicBezTo>
                    <a:cubicBezTo>
                      <a:pt x="11" y="7"/>
                      <a:pt x="12" y="5"/>
                      <a:pt x="12" y="4"/>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16">
                <a:extLst>
                  <a:ext uri="{FF2B5EF4-FFF2-40B4-BE49-F238E27FC236}">
                    <a16:creationId xmlns:a16="http://schemas.microsoft.com/office/drawing/2014/main" id="{F8EB50CF-7850-FF49-9ED1-A1E9E36D2457}"/>
                  </a:ext>
                </a:extLst>
              </p:cNvPr>
              <p:cNvSpPr>
                <a:spLocks/>
              </p:cNvSpPr>
              <p:nvPr/>
            </p:nvSpPr>
            <p:spPr bwMode="auto">
              <a:xfrm>
                <a:off x="7285038" y="4159250"/>
                <a:ext cx="14287" cy="17463"/>
              </a:xfrm>
              <a:custGeom>
                <a:avLst/>
                <a:gdLst/>
                <a:ahLst/>
                <a:cxnLst>
                  <a:cxn ang="0">
                    <a:pos x="8" y="5"/>
                  </a:cxn>
                  <a:cxn ang="0">
                    <a:pos x="7" y="9"/>
                  </a:cxn>
                  <a:cxn ang="0">
                    <a:pos x="2" y="8"/>
                  </a:cxn>
                  <a:cxn ang="0">
                    <a:pos x="0" y="3"/>
                  </a:cxn>
                  <a:cxn ang="0">
                    <a:pos x="2" y="0"/>
                  </a:cxn>
                  <a:cxn ang="0">
                    <a:pos x="6" y="0"/>
                  </a:cxn>
                  <a:cxn ang="0">
                    <a:pos x="8" y="3"/>
                  </a:cxn>
                  <a:cxn ang="0">
                    <a:pos x="8" y="5"/>
                  </a:cxn>
                </a:cxnLst>
                <a:rect l="0" t="0" r="r" b="b"/>
                <a:pathLst>
                  <a:path w="8" h="10">
                    <a:moveTo>
                      <a:pt x="8" y="5"/>
                    </a:moveTo>
                    <a:cubicBezTo>
                      <a:pt x="8" y="6"/>
                      <a:pt x="8" y="9"/>
                      <a:pt x="7" y="9"/>
                    </a:cubicBezTo>
                    <a:cubicBezTo>
                      <a:pt x="6" y="10"/>
                      <a:pt x="3" y="9"/>
                      <a:pt x="2" y="8"/>
                    </a:cubicBezTo>
                    <a:cubicBezTo>
                      <a:pt x="1" y="7"/>
                      <a:pt x="0" y="4"/>
                      <a:pt x="0" y="3"/>
                    </a:cubicBezTo>
                    <a:cubicBezTo>
                      <a:pt x="0" y="2"/>
                      <a:pt x="1" y="1"/>
                      <a:pt x="2" y="0"/>
                    </a:cubicBezTo>
                    <a:cubicBezTo>
                      <a:pt x="3" y="0"/>
                      <a:pt x="5" y="0"/>
                      <a:pt x="6" y="0"/>
                    </a:cubicBezTo>
                    <a:cubicBezTo>
                      <a:pt x="6" y="1"/>
                      <a:pt x="8" y="2"/>
                      <a:pt x="8" y="3"/>
                    </a:cubicBezTo>
                    <a:cubicBezTo>
                      <a:pt x="8" y="3"/>
                      <a:pt x="8" y="5"/>
                      <a:pt x="8" y="5"/>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7">
                <a:extLst>
                  <a:ext uri="{FF2B5EF4-FFF2-40B4-BE49-F238E27FC236}">
                    <a16:creationId xmlns:a16="http://schemas.microsoft.com/office/drawing/2014/main" id="{3BAD009B-6318-253E-4705-D79FF4A57853}"/>
                  </a:ext>
                </a:extLst>
              </p:cNvPr>
              <p:cNvSpPr>
                <a:spLocks/>
              </p:cNvSpPr>
              <p:nvPr/>
            </p:nvSpPr>
            <p:spPr bwMode="auto">
              <a:xfrm>
                <a:off x="5130800" y="1309688"/>
                <a:ext cx="284162" cy="225425"/>
              </a:xfrm>
              <a:custGeom>
                <a:avLst/>
                <a:gdLst/>
                <a:ahLst/>
                <a:cxnLst>
                  <a:cxn ang="0">
                    <a:pos x="159" y="91"/>
                  </a:cxn>
                  <a:cxn ang="0">
                    <a:pos x="145" y="94"/>
                  </a:cxn>
                  <a:cxn ang="0">
                    <a:pos x="134" y="105"/>
                  </a:cxn>
                  <a:cxn ang="0">
                    <a:pos x="120" y="102"/>
                  </a:cxn>
                  <a:cxn ang="0">
                    <a:pos x="104" y="100"/>
                  </a:cxn>
                  <a:cxn ang="0">
                    <a:pos x="93" y="105"/>
                  </a:cxn>
                  <a:cxn ang="0">
                    <a:pos x="82" y="115"/>
                  </a:cxn>
                  <a:cxn ang="0">
                    <a:pos x="67" y="121"/>
                  </a:cxn>
                  <a:cxn ang="0">
                    <a:pos x="60" y="127"/>
                  </a:cxn>
                  <a:cxn ang="0">
                    <a:pos x="51" y="124"/>
                  </a:cxn>
                  <a:cxn ang="0">
                    <a:pos x="46" y="119"/>
                  </a:cxn>
                  <a:cxn ang="0">
                    <a:pos x="42" y="112"/>
                  </a:cxn>
                  <a:cxn ang="0">
                    <a:pos x="37" y="111"/>
                  </a:cxn>
                  <a:cxn ang="0">
                    <a:pos x="37" y="106"/>
                  </a:cxn>
                  <a:cxn ang="0">
                    <a:pos x="30" y="104"/>
                  </a:cxn>
                  <a:cxn ang="0">
                    <a:pos x="29" y="92"/>
                  </a:cxn>
                  <a:cxn ang="0">
                    <a:pos x="30" y="83"/>
                  </a:cxn>
                  <a:cxn ang="0">
                    <a:pos x="26" y="73"/>
                  </a:cxn>
                  <a:cxn ang="0">
                    <a:pos x="20" y="75"/>
                  </a:cxn>
                  <a:cxn ang="0">
                    <a:pos x="11" y="70"/>
                  </a:cxn>
                  <a:cxn ang="0">
                    <a:pos x="5" y="63"/>
                  </a:cxn>
                  <a:cxn ang="0">
                    <a:pos x="12" y="63"/>
                  </a:cxn>
                  <a:cxn ang="0">
                    <a:pos x="11" y="57"/>
                  </a:cxn>
                  <a:cxn ang="0">
                    <a:pos x="7" y="54"/>
                  </a:cxn>
                  <a:cxn ang="0">
                    <a:pos x="0" y="47"/>
                  </a:cxn>
                  <a:cxn ang="0">
                    <a:pos x="0" y="38"/>
                  </a:cxn>
                  <a:cxn ang="0">
                    <a:pos x="5" y="31"/>
                  </a:cxn>
                  <a:cxn ang="0">
                    <a:pos x="15" y="32"/>
                  </a:cxn>
                  <a:cxn ang="0">
                    <a:pos x="26" y="27"/>
                  </a:cxn>
                  <a:cxn ang="0">
                    <a:pos x="32" y="22"/>
                  </a:cxn>
                  <a:cxn ang="0">
                    <a:pos x="36" y="13"/>
                  </a:cxn>
                  <a:cxn ang="0">
                    <a:pos x="44" y="19"/>
                  </a:cxn>
                  <a:cxn ang="0">
                    <a:pos x="49" y="28"/>
                  </a:cxn>
                  <a:cxn ang="0">
                    <a:pos x="56" y="26"/>
                  </a:cxn>
                  <a:cxn ang="0">
                    <a:pos x="62" y="27"/>
                  </a:cxn>
                  <a:cxn ang="0">
                    <a:pos x="73" y="17"/>
                  </a:cxn>
                  <a:cxn ang="0">
                    <a:pos x="82" y="15"/>
                  </a:cxn>
                  <a:cxn ang="0">
                    <a:pos x="89" y="22"/>
                  </a:cxn>
                  <a:cxn ang="0">
                    <a:pos x="95" y="13"/>
                  </a:cxn>
                  <a:cxn ang="0">
                    <a:pos x="110" y="7"/>
                  </a:cxn>
                  <a:cxn ang="0">
                    <a:pos x="118" y="0"/>
                  </a:cxn>
                  <a:cxn ang="0">
                    <a:pos x="123" y="6"/>
                  </a:cxn>
                  <a:cxn ang="0">
                    <a:pos x="136" y="7"/>
                  </a:cxn>
                  <a:cxn ang="0">
                    <a:pos x="141" y="18"/>
                  </a:cxn>
                  <a:cxn ang="0">
                    <a:pos x="144" y="24"/>
                  </a:cxn>
                  <a:cxn ang="0">
                    <a:pos x="148" y="37"/>
                  </a:cxn>
                  <a:cxn ang="0">
                    <a:pos x="147" y="49"/>
                  </a:cxn>
                  <a:cxn ang="0">
                    <a:pos x="151" y="63"/>
                  </a:cxn>
                  <a:cxn ang="0">
                    <a:pos x="158" y="75"/>
                  </a:cxn>
                  <a:cxn ang="0">
                    <a:pos x="155" y="81"/>
                  </a:cxn>
                </a:cxnLst>
                <a:rect l="0" t="0" r="r" b="b"/>
                <a:pathLst>
                  <a:path w="160" h="127">
                    <a:moveTo>
                      <a:pt x="159" y="85"/>
                    </a:moveTo>
                    <a:cubicBezTo>
                      <a:pt x="159" y="86"/>
                      <a:pt x="160" y="90"/>
                      <a:pt x="159" y="91"/>
                    </a:cubicBezTo>
                    <a:cubicBezTo>
                      <a:pt x="158" y="92"/>
                      <a:pt x="154" y="94"/>
                      <a:pt x="152" y="94"/>
                    </a:cubicBezTo>
                    <a:cubicBezTo>
                      <a:pt x="150" y="95"/>
                      <a:pt x="147" y="93"/>
                      <a:pt x="145" y="94"/>
                    </a:cubicBezTo>
                    <a:cubicBezTo>
                      <a:pt x="143" y="95"/>
                      <a:pt x="141" y="100"/>
                      <a:pt x="140" y="101"/>
                    </a:cubicBezTo>
                    <a:cubicBezTo>
                      <a:pt x="139" y="102"/>
                      <a:pt x="136" y="104"/>
                      <a:pt x="134" y="105"/>
                    </a:cubicBezTo>
                    <a:cubicBezTo>
                      <a:pt x="132" y="105"/>
                      <a:pt x="128" y="104"/>
                      <a:pt x="127" y="104"/>
                    </a:cubicBezTo>
                    <a:cubicBezTo>
                      <a:pt x="125" y="104"/>
                      <a:pt x="122" y="102"/>
                      <a:pt x="120" y="102"/>
                    </a:cubicBezTo>
                    <a:cubicBezTo>
                      <a:pt x="118" y="102"/>
                      <a:pt x="113" y="103"/>
                      <a:pt x="110" y="102"/>
                    </a:cubicBezTo>
                    <a:cubicBezTo>
                      <a:pt x="108" y="102"/>
                      <a:pt x="105" y="100"/>
                      <a:pt x="104" y="100"/>
                    </a:cubicBezTo>
                    <a:cubicBezTo>
                      <a:pt x="102" y="100"/>
                      <a:pt x="98" y="100"/>
                      <a:pt x="97" y="101"/>
                    </a:cubicBezTo>
                    <a:cubicBezTo>
                      <a:pt x="96" y="101"/>
                      <a:pt x="94" y="104"/>
                      <a:pt x="93" y="105"/>
                    </a:cubicBezTo>
                    <a:cubicBezTo>
                      <a:pt x="92" y="106"/>
                      <a:pt x="90" y="109"/>
                      <a:pt x="89" y="110"/>
                    </a:cubicBezTo>
                    <a:cubicBezTo>
                      <a:pt x="87" y="112"/>
                      <a:pt x="84" y="114"/>
                      <a:pt x="82" y="115"/>
                    </a:cubicBezTo>
                    <a:cubicBezTo>
                      <a:pt x="80" y="116"/>
                      <a:pt x="77" y="115"/>
                      <a:pt x="75" y="115"/>
                    </a:cubicBezTo>
                    <a:cubicBezTo>
                      <a:pt x="73" y="116"/>
                      <a:pt x="69" y="119"/>
                      <a:pt x="67" y="121"/>
                    </a:cubicBezTo>
                    <a:cubicBezTo>
                      <a:pt x="66" y="121"/>
                      <a:pt x="65" y="123"/>
                      <a:pt x="65" y="124"/>
                    </a:cubicBezTo>
                    <a:cubicBezTo>
                      <a:pt x="64" y="125"/>
                      <a:pt x="61" y="127"/>
                      <a:pt x="60" y="127"/>
                    </a:cubicBezTo>
                    <a:cubicBezTo>
                      <a:pt x="58" y="127"/>
                      <a:pt x="56" y="125"/>
                      <a:pt x="55" y="124"/>
                    </a:cubicBezTo>
                    <a:cubicBezTo>
                      <a:pt x="54" y="124"/>
                      <a:pt x="52" y="124"/>
                      <a:pt x="51" y="124"/>
                    </a:cubicBezTo>
                    <a:cubicBezTo>
                      <a:pt x="51" y="124"/>
                      <a:pt x="51" y="123"/>
                      <a:pt x="50" y="123"/>
                    </a:cubicBezTo>
                    <a:cubicBezTo>
                      <a:pt x="49" y="122"/>
                      <a:pt x="46" y="121"/>
                      <a:pt x="46" y="119"/>
                    </a:cubicBezTo>
                    <a:cubicBezTo>
                      <a:pt x="45" y="118"/>
                      <a:pt x="45" y="115"/>
                      <a:pt x="44" y="113"/>
                    </a:cubicBezTo>
                    <a:cubicBezTo>
                      <a:pt x="44" y="113"/>
                      <a:pt x="43" y="112"/>
                      <a:pt x="42" y="112"/>
                    </a:cubicBezTo>
                    <a:cubicBezTo>
                      <a:pt x="41" y="112"/>
                      <a:pt x="39" y="113"/>
                      <a:pt x="38" y="113"/>
                    </a:cubicBezTo>
                    <a:cubicBezTo>
                      <a:pt x="38" y="113"/>
                      <a:pt x="37" y="111"/>
                      <a:pt x="37" y="111"/>
                    </a:cubicBezTo>
                    <a:cubicBezTo>
                      <a:pt x="37" y="110"/>
                      <a:pt x="38" y="109"/>
                      <a:pt x="38" y="108"/>
                    </a:cubicBezTo>
                    <a:cubicBezTo>
                      <a:pt x="38" y="108"/>
                      <a:pt x="38" y="107"/>
                      <a:pt x="37" y="106"/>
                    </a:cubicBezTo>
                    <a:cubicBezTo>
                      <a:pt x="36" y="106"/>
                      <a:pt x="33" y="107"/>
                      <a:pt x="32" y="106"/>
                    </a:cubicBezTo>
                    <a:cubicBezTo>
                      <a:pt x="31" y="106"/>
                      <a:pt x="30" y="105"/>
                      <a:pt x="30" y="104"/>
                    </a:cubicBezTo>
                    <a:cubicBezTo>
                      <a:pt x="29" y="103"/>
                      <a:pt x="28" y="99"/>
                      <a:pt x="28" y="98"/>
                    </a:cubicBezTo>
                    <a:cubicBezTo>
                      <a:pt x="28" y="96"/>
                      <a:pt x="29" y="94"/>
                      <a:pt x="29" y="92"/>
                    </a:cubicBezTo>
                    <a:cubicBezTo>
                      <a:pt x="29" y="91"/>
                      <a:pt x="26" y="87"/>
                      <a:pt x="26" y="86"/>
                    </a:cubicBezTo>
                    <a:cubicBezTo>
                      <a:pt x="27" y="85"/>
                      <a:pt x="30" y="84"/>
                      <a:pt x="30" y="83"/>
                    </a:cubicBezTo>
                    <a:cubicBezTo>
                      <a:pt x="31" y="81"/>
                      <a:pt x="29" y="78"/>
                      <a:pt x="29" y="76"/>
                    </a:cubicBezTo>
                    <a:cubicBezTo>
                      <a:pt x="28" y="75"/>
                      <a:pt x="27" y="73"/>
                      <a:pt x="26" y="73"/>
                    </a:cubicBezTo>
                    <a:cubicBezTo>
                      <a:pt x="25" y="72"/>
                      <a:pt x="24" y="72"/>
                      <a:pt x="23" y="73"/>
                    </a:cubicBezTo>
                    <a:cubicBezTo>
                      <a:pt x="22" y="73"/>
                      <a:pt x="21" y="75"/>
                      <a:pt x="20" y="75"/>
                    </a:cubicBezTo>
                    <a:cubicBezTo>
                      <a:pt x="18" y="75"/>
                      <a:pt x="16" y="74"/>
                      <a:pt x="15" y="73"/>
                    </a:cubicBezTo>
                    <a:cubicBezTo>
                      <a:pt x="14" y="72"/>
                      <a:pt x="12" y="71"/>
                      <a:pt x="11" y="70"/>
                    </a:cubicBezTo>
                    <a:cubicBezTo>
                      <a:pt x="10" y="69"/>
                      <a:pt x="9" y="67"/>
                      <a:pt x="8" y="67"/>
                    </a:cubicBezTo>
                    <a:cubicBezTo>
                      <a:pt x="7" y="66"/>
                      <a:pt x="5" y="64"/>
                      <a:pt x="5" y="63"/>
                    </a:cubicBezTo>
                    <a:cubicBezTo>
                      <a:pt x="5" y="62"/>
                      <a:pt x="8" y="63"/>
                      <a:pt x="8" y="63"/>
                    </a:cubicBezTo>
                    <a:cubicBezTo>
                      <a:pt x="9" y="63"/>
                      <a:pt x="11" y="64"/>
                      <a:pt x="12" y="63"/>
                    </a:cubicBezTo>
                    <a:cubicBezTo>
                      <a:pt x="12" y="63"/>
                      <a:pt x="12" y="62"/>
                      <a:pt x="12" y="61"/>
                    </a:cubicBezTo>
                    <a:cubicBezTo>
                      <a:pt x="12" y="60"/>
                      <a:pt x="11" y="58"/>
                      <a:pt x="11" y="57"/>
                    </a:cubicBezTo>
                    <a:cubicBezTo>
                      <a:pt x="11" y="56"/>
                      <a:pt x="10" y="54"/>
                      <a:pt x="9" y="53"/>
                    </a:cubicBezTo>
                    <a:cubicBezTo>
                      <a:pt x="9" y="53"/>
                      <a:pt x="7" y="54"/>
                      <a:pt x="7" y="54"/>
                    </a:cubicBezTo>
                    <a:cubicBezTo>
                      <a:pt x="5" y="54"/>
                      <a:pt x="3" y="52"/>
                      <a:pt x="2" y="51"/>
                    </a:cubicBezTo>
                    <a:cubicBezTo>
                      <a:pt x="1" y="50"/>
                      <a:pt x="0" y="48"/>
                      <a:pt x="0" y="47"/>
                    </a:cubicBezTo>
                    <a:cubicBezTo>
                      <a:pt x="0" y="46"/>
                      <a:pt x="2" y="44"/>
                      <a:pt x="2" y="43"/>
                    </a:cubicBezTo>
                    <a:cubicBezTo>
                      <a:pt x="2" y="42"/>
                      <a:pt x="0" y="39"/>
                      <a:pt x="0" y="38"/>
                    </a:cubicBezTo>
                    <a:cubicBezTo>
                      <a:pt x="0" y="37"/>
                      <a:pt x="2" y="34"/>
                      <a:pt x="3" y="33"/>
                    </a:cubicBezTo>
                    <a:cubicBezTo>
                      <a:pt x="3" y="33"/>
                      <a:pt x="4" y="31"/>
                      <a:pt x="5" y="31"/>
                    </a:cubicBezTo>
                    <a:cubicBezTo>
                      <a:pt x="6" y="31"/>
                      <a:pt x="9" y="31"/>
                      <a:pt x="10" y="31"/>
                    </a:cubicBezTo>
                    <a:cubicBezTo>
                      <a:pt x="11" y="32"/>
                      <a:pt x="14" y="32"/>
                      <a:pt x="15" y="32"/>
                    </a:cubicBezTo>
                    <a:cubicBezTo>
                      <a:pt x="17" y="31"/>
                      <a:pt x="21" y="31"/>
                      <a:pt x="23" y="30"/>
                    </a:cubicBezTo>
                    <a:cubicBezTo>
                      <a:pt x="24" y="30"/>
                      <a:pt x="25" y="28"/>
                      <a:pt x="26" y="27"/>
                    </a:cubicBezTo>
                    <a:cubicBezTo>
                      <a:pt x="27" y="27"/>
                      <a:pt x="29" y="27"/>
                      <a:pt x="30" y="26"/>
                    </a:cubicBezTo>
                    <a:cubicBezTo>
                      <a:pt x="31" y="25"/>
                      <a:pt x="32" y="23"/>
                      <a:pt x="32" y="22"/>
                    </a:cubicBezTo>
                    <a:cubicBezTo>
                      <a:pt x="33" y="21"/>
                      <a:pt x="31" y="17"/>
                      <a:pt x="31" y="16"/>
                    </a:cubicBezTo>
                    <a:cubicBezTo>
                      <a:pt x="32" y="15"/>
                      <a:pt x="34" y="14"/>
                      <a:pt x="36" y="13"/>
                    </a:cubicBezTo>
                    <a:cubicBezTo>
                      <a:pt x="37" y="13"/>
                      <a:pt x="38" y="14"/>
                      <a:pt x="39" y="14"/>
                    </a:cubicBezTo>
                    <a:cubicBezTo>
                      <a:pt x="40" y="15"/>
                      <a:pt x="43" y="18"/>
                      <a:pt x="44" y="19"/>
                    </a:cubicBezTo>
                    <a:cubicBezTo>
                      <a:pt x="45" y="21"/>
                      <a:pt x="44" y="24"/>
                      <a:pt x="45" y="25"/>
                    </a:cubicBezTo>
                    <a:cubicBezTo>
                      <a:pt x="45" y="27"/>
                      <a:pt x="48" y="28"/>
                      <a:pt x="49" y="28"/>
                    </a:cubicBezTo>
                    <a:cubicBezTo>
                      <a:pt x="50" y="28"/>
                      <a:pt x="52" y="25"/>
                      <a:pt x="53" y="25"/>
                    </a:cubicBezTo>
                    <a:cubicBezTo>
                      <a:pt x="54" y="24"/>
                      <a:pt x="56" y="25"/>
                      <a:pt x="56" y="26"/>
                    </a:cubicBezTo>
                    <a:cubicBezTo>
                      <a:pt x="57" y="26"/>
                      <a:pt x="58" y="28"/>
                      <a:pt x="59" y="28"/>
                    </a:cubicBezTo>
                    <a:cubicBezTo>
                      <a:pt x="60" y="29"/>
                      <a:pt x="62" y="27"/>
                      <a:pt x="62" y="27"/>
                    </a:cubicBezTo>
                    <a:cubicBezTo>
                      <a:pt x="63" y="26"/>
                      <a:pt x="64" y="23"/>
                      <a:pt x="65" y="22"/>
                    </a:cubicBezTo>
                    <a:cubicBezTo>
                      <a:pt x="67" y="20"/>
                      <a:pt x="71" y="19"/>
                      <a:pt x="73" y="17"/>
                    </a:cubicBezTo>
                    <a:cubicBezTo>
                      <a:pt x="74" y="17"/>
                      <a:pt x="76" y="14"/>
                      <a:pt x="78" y="14"/>
                    </a:cubicBezTo>
                    <a:cubicBezTo>
                      <a:pt x="79" y="14"/>
                      <a:pt x="81" y="14"/>
                      <a:pt x="82" y="15"/>
                    </a:cubicBezTo>
                    <a:cubicBezTo>
                      <a:pt x="83" y="15"/>
                      <a:pt x="84" y="18"/>
                      <a:pt x="85" y="19"/>
                    </a:cubicBezTo>
                    <a:cubicBezTo>
                      <a:pt x="86" y="20"/>
                      <a:pt x="88" y="22"/>
                      <a:pt x="89" y="22"/>
                    </a:cubicBezTo>
                    <a:cubicBezTo>
                      <a:pt x="91" y="21"/>
                      <a:pt x="93" y="18"/>
                      <a:pt x="94" y="17"/>
                    </a:cubicBezTo>
                    <a:cubicBezTo>
                      <a:pt x="94" y="16"/>
                      <a:pt x="95" y="14"/>
                      <a:pt x="95" y="13"/>
                    </a:cubicBezTo>
                    <a:cubicBezTo>
                      <a:pt x="96" y="12"/>
                      <a:pt x="98" y="11"/>
                      <a:pt x="99" y="11"/>
                    </a:cubicBezTo>
                    <a:cubicBezTo>
                      <a:pt x="102" y="9"/>
                      <a:pt x="108" y="9"/>
                      <a:pt x="110" y="7"/>
                    </a:cubicBezTo>
                    <a:cubicBezTo>
                      <a:pt x="111" y="6"/>
                      <a:pt x="112" y="5"/>
                      <a:pt x="113" y="4"/>
                    </a:cubicBezTo>
                    <a:cubicBezTo>
                      <a:pt x="114" y="3"/>
                      <a:pt x="116" y="0"/>
                      <a:pt x="118" y="0"/>
                    </a:cubicBezTo>
                    <a:cubicBezTo>
                      <a:pt x="119" y="1"/>
                      <a:pt x="118" y="5"/>
                      <a:pt x="120" y="6"/>
                    </a:cubicBezTo>
                    <a:cubicBezTo>
                      <a:pt x="120" y="6"/>
                      <a:pt x="122" y="6"/>
                      <a:pt x="123" y="6"/>
                    </a:cubicBezTo>
                    <a:cubicBezTo>
                      <a:pt x="125" y="6"/>
                      <a:pt x="128" y="5"/>
                      <a:pt x="130" y="6"/>
                    </a:cubicBezTo>
                    <a:cubicBezTo>
                      <a:pt x="132" y="6"/>
                      <a:pt x="135" y="6"/>
                      <a:pt x="136" y="7"/>
                    </a:cubicBezTo>
                    <a:cubicBezTo>
                      <a:pt x="137" y="8"/>
                      <a:pt x="137" y="11"/>
                      <a:pt x="138" y="12"/>
                    </a:cubicBezTo>
                    <a:cubicBezTo>
                      <a:pt x="138" y="14"/>
                      <a:pt x="140" y="17"/>
                      <a:pt x="141" y="18"/>
                    </a:cubicBezTo>
                    <a:cubicBezTo>
                      <a:pt x="142" y="19"/>
                      <a:pt x="143" y="19"/>
                      <a:pt x="144" y="19"/>
                    </a:cubicBezTo>
                    <a:cubicBezTo>
                      <a:pt x="144" y="21"/>
                      <a:pt x="144" y="23"/>
                      <a:pt x="144" y="24"/>
                    </a:cubicBezTo>
                    <a:cubicBezTo>
                      <a:pt x="144" y="26"/>
                      <a:pt x="144" y="29"/>
                      <a:pt x="144" y="30"/>
                    </a:cubicBezTo>
                    <a:cubicBezTo>
                      <a:pt x="145" y="32"/>
                      <a:pt x="147" y="35"/>
                      <a:pt x="148" y="37"/>
                    </a:cubicBezTo>
                    <a:cubicBezTo>
                      <a:pt x="149" y="38"/>
                      <a:pt x="152" y="40"/>
                      <a:pt x="152" y="42"/>
                    </a:cubicBezTo>
                    <a:cubicBezTo>
                      <a:pt x="152" y="44"/>
                      <a:pt x="148" y="47"/>
                      <a:pt x="147" y="49"/>
                    </a:cubicBezTo>
                    <a:cubicBezTo>
                      <a:pt x="146" y="51"/>
                      <a:pt x="145" y="55"/>
                      <a:pt x="145" y="57"/>
                    </a:cubicBezTo>
                    <a:cubicBezTo>
                      <a:pt x="146" y="59"/>
                      <a:pt x="149" y="62"/>
                      <a:pt x="151" y="63"/>
                    </a:cubicBezTo>
                    <a:cubicBezTo>
                      <a:pt x="152" y="65"/>
                      <a:pt x="157" y="68"/>
                      <a:pt x="158" y="70"/>
                    </a:cubicBezTo>
                    <a:cubicBezTo>
                      <a:pt x="158" y="71"/>
                      <a:pt x="159" y="73"/>
                      <a:pt x="158" y="75"/>
                    </a:cubicBezTo>
                    <a:cubicBezTo>
                      <a:pt x="158" y="76"/>
                      <a:pt x="155" y="77"/>
                      <a:pt x="154" y="78"/>
                    </a:cubicBezTo>
                    <a:cubicBezTo>
                      <a:pt x="154" y="79"/>
                      <a:pt x="155" y="80"/>
                      <a:pt x="155" y="81"/>
                    </a:cubicBezTo>
                    <a:cubicBezTo>
                      <a:pt x="156" y="82"/>
                      <a:pt x="158" y="84"/>
                      <a:pt x="159" y="85"/>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8">
                <a:extLst>
                  <a:ext uri="{FF2B5EF4-FFF2-40B4-BE49-F238E27FC236}">
                    <a16:creationId xmlns:a16="http://schemas.microsoft.com/office/drawing/2014/main" id="{A9A07A03-E587-9BB7-AE70-D1795C041503}"/>
                  </a:ext>
                </a:extLst>
              </p:cNvPr>
              <p:cNvSpPr>
                <a:spLocks/>
              </p:cNvSpPr>
              <p:nvPr/>
            </p:nvSpPr>
            <p:spPr bwMode="auto">
              <a:xfrm>
                <a:off x="6589713" y="1054100"/>
                <a:ext cx="428625" cy="403225"/>
              </a:xfrm>
              <a:custGeom>
                <a:avLst/>
                <a:gdLst/>
                <a:ahLst/>
                <a:cxnLst>
                  <a:cxn ang="0">
                    <a:pos x="240" y="218"/>
                  </a:cxn>
                  <a:cxn ang="0">
                    <a:pos x="233" y="225"/>
                  </a:cxn>
                  <a:cxn ang="0">
                    <a:pos x="219" y="226"/>
                  </a:cxn>
                  <a:cxn ang="0">
                    <a:pos x="214" y="219"/>
                  </a:cxn>
                  <a:cxn ang="0">
                    <a:pos x="213" y="205"/>
                  </a:cxn>
                  <a:cxn ang="0">
                    <a:pos x="193" y="184"/>
                  </a:cxn>
                  <a:cxn ang="0">
                    <a:pos x="186" y="188"/>
                  </a:cxn>
                  <a:cxn ang="0">
                    <a:pos x="182" y="203"/>
                  </a:cxn>
                  <a:cxn ang="0">
                    <a:pos x="166" y="199"/>
                  </a:cxn>
                  <a:cxn ang="0">
                    <a:pos x="154" y="193"/>
                  </a:cxn>
                  <a:cxn ang="0">
                    <a:pos x="139" y="190"/>
                  </a:cxn>
                  <a:cxn ang="0">
                    <a:pos x="128" y="192"/>
                  </a:cxn>
                  <a:cxn ang="0">
                    <a:pos x="122" y="198"/>
                  </a:cxn>
                  <a:cxn ang="0">
                    <a:pos x="125" y="206"/>
                  </a:cxn>
                  <a:cxn ang="0">
                    <a:pos x="123" y="213"/>
                  </a:cxn>
                  <a:cxn ang="0">
                    <a:pos x="114" y="221"/>
                  </a:cxn>
                  <a:cxn ang="0">
                    <a:pos x="107" y="216"/>
                  </a:cxn>
                  <a:cxn ang="0">
                    <a:pos x="99" y="190"/>
                  </a:cxn>
                  <a:cxn ang="0">
                    <a:pos x="79" y="176"/>
                  </a:cxn>
                  <a:cxn ang="0">
                    <a:pos x="58" y="183"/>
                  </a:cxn>
                  <a:cxn ang="0">
                    <a:pos x="42" y="188"/>
                  </a:cxn>
                  <a:cxn ang="0">
                    <a:pos x="31" y="179"/>
                  </a:cxn>
                  <a:cxn ang="0">
                    <a:pos x="25" y="159"/>
                  </a:cxn>
                  <a:cxn ang="0">
                    <a:pos x="8" y="138"/>
                  </a:cxn>
                  <a:cxn ang="0">
                    <a:pos x="20" y="118"/>
                  </a:cxn>
                  <a:cxn ang="0">
                    <a:pos x="1" y="90"/>
                  </a:cxn>
                  <a:cxn ang="0">
                    <a:pos x="16" y="68"/>
                  </a:cxn>
                  <a:cxn ang="0">
                    <a:pos x="27" y="44"/>
                  </a:cxn>
                  <a:cxn ang="0">
                    <a:pos x="46" y="21"/>
                  </a:cxn>
                  <a:cxn ang="0">
                    <a:pos x="56" y="3"/>
                  </a:cxn>
                  <a:cxn ang="0">
                    <a:pos x="73" y="6"/>
                  </a:cxn>
                  <a:cxn ang="0">
                    <a:pos x="91" y="11"/>
                  </a:cxn>
                  <a:cxn ang="0">
                    <a:pos x="110" y="10"/>
                  </a:cxn>
                  <a:cxn ang="0">
                    <a:pos x="123" y="13"/>
                  </a:cxn>
                  <a:cxn ang="0">
                    <a:pos x="136" y="19"/>
                  </a:cxn>
                  <a:cxn ang="0">
                    <a:pos x="155" y="13"/>
                  </a:cxn>
                  <a:cxn ang="0">
                    <a:pos x="170" y="15"/>
                  </a:cxn>
                  <a:cxn ang="0">
                    <a:pos x="185" y="18"/>
                  </a:cxn>
                  <a:cxn ang="0">
                    <a:pos x="197" y="20"/>
                  </a:cxn>
                  <a:cxn ang="0">
                    <a:pos x="202" y="28"/>
                  </a:cxn>
                  <a:cxn ang="0">
                    <a:pos x="190" y="43"/>
                  </a:cxn>
                  <a:cxn ang="0">
                    <a:pos x="180" y="52"/>
                  </a:cxn>
                  <a:cxn ang="0">
                    <a:pos x="170" y="59"/>
                  </a:cxn>
                  <a:cxn ang="0">
                    <a:pos x="161" y="72"/>
                  </a:cxn>
                  <a:cxn ang="0">
                    <a:pos x="161" y="79"/>
                  </a:cxn>
                  <a:cxn ang="0">
                    <a:pos x="165" y="91"/>
                  </a:cxn>
                  <a:cxn ang="0">
                    <a:pos x="177" y="85"/>
                  </a:cxn>
                  <a:cxn ang="0">
                    <a:pos x="193" y="95"/>
                  </a:cxn>
                  <a:cxn ang="0">
                    <a:pos x="199" y="103"/>
                  </a:cxn>
                  <a:cxn ang="0">
                    <a:pos x="187" y="118"/>
                  </a:cxn>
                  <a:cxn ang="0">
                    <a:pos x="180" y="127"/>
                  </a:cxn>
                  <a:cxn ang="0">
                    <a:pos x="179" y="139"/>
                  </a:cxn>
                  <a:cxn ang="0">
                    <a:pos x="192" y="138"/>
                  </a:cxn>
                  <a:cxn ang="0">
                    <a:pos x="198" y="151"/>
                  </a:cxn>
                  <a:cxn ang="0">
                    <a:pos x="190" y="165"/>
                  </a:cxn>
                  <a:cxn ang="0">
                    <a:pos x="206" y="174"/>
                  </a:cxn>
                  <a:cxn ang="0">
                    <a:pos x="218" y="185"/>
                  </a:cxn>
                  <a:cxn ang="0">
                    <a:pos x="228" y="196"/>
                  </a:cxn>
                  <a:cxn ang="0">
                    <a:pos x="242" y="209"/>
                  </a:cxn>
                </a:cxnLst>
                <a:rect l="0" t="0" r="r" b="b"/>
                <a:pathLst>
                  <a:path w="243" h="228">
                    <a:moveTo>
                      <a:pt x="242" y="209"/>
                    </a:moveTo>
                    <a:cubicBezTo>
                      <a:pt x="243" y="210"/>
                      <a:pt x="243" y="214"/>
                      <a:pt x="242" y="215"/>
                    </a:cubicBezTo>
                    <a:cubicBezTo>
                      <a:pt x="242" y="216"/>
                      <a:pt x="241" y="217"/>
                      <a:pt x="240" y="218"/>
                    </a:cubicBezTo>
                    <a:cubicBezTo>
                      <a:pt x="239" y="218"/>
                      <a:pt x="237" y="217"/>
                      <a:pt x="236" y="218"/>
                    </a:cubicBezTo>
                    <a:cubicBezTo>
                      <a:pt x="235" y="218"/>
                      <a:pt x="234" y="220"/>
                      <a:pt x="234" y="221"/>
                    </a:cubicBezTo>
                    <a:cubicBezTo>
                      <a:pt x="233" y="222"/>
                      <a:pt x="234" y="224"/>
                      <a:pt x="233" y="225"/>
                    </a:cubicBezTo>
                    <a:cubicBezTo>
                      <a:pt x="233" y="226"/>
                      <a:pt x="230" y="226"/>
                      <a:pt x="228" y="226"/>
                    </a:cubicBezTo>
                    <a:cubicBezTo>
                      <a:pt x="228" y="226"/>
                      <a:pt x="226" y="228"/>
                      <a:pt x="225" y="228"/>
                    </a:cubicBezTo>
                    <a:cubicBezTo>
                      <a:pt x="224" y="228"/>
                      <a:pt x="221" y="226"/>
                      <a:pt x="219" y="226"/>
                    </a:cubicBezTo>
                    <a:cubicBezTo>
                      <a:pt x="218" y="226"/>
                      <a:pt x="216" y="226"/>
                      <a:pt x="214" y="226"/>
                    </a:cubicBezTo>
                    <a:cubicBezTo>
                      <a:pt x="214" y="226"/>
                      <a:pt x="213" y="224"/>
                      <a:pt x="213" y="224"/>
                    </a:cubicBezTo>
                    <a:cubicBezTo>
                      <a:pt x="213" y="224"/>
                      <a:pt x="212" y="222"/>
                      <a:pt x="214" y="219"/>
                    </a:cubicBezTo>
                    <a:cubicBezTo>
                      <a:pt x="215" y="217"/>
                      <a:pt x="217" y="216"/>
                      <a:pt x="217" y="215"/>
                    </a:cubicBezTo>
                    <a:cubicBezTo>
                      <a:pt x="218" y="214"/>
                      <a:pt x="218" y="212"/>
                      <a:pt x="218" y="210"/>
                    </a:cubicBezTo>
                    <a:cubicBezTo>
                      <a:pt x="217" y="209"/>
                      <a:pt x="214" y="207"/>
                      <a:pt x="213" y="205"/>
                    </a:cubicBezTo>
                    <a:cubicBezTo>
                      <a:pt x="211" y="204"/>
                      <a:pt x="208" y="200"/>
                      <a:pt x="207" y="198"/>
                    </a:cubicBezTo>
                    <a:cubicBezTo>
                      <a:pt x="206" y="197"/>
                      <a:pt x="203" y="194"/>
                      <a:pt x="202" y="192"/>
                    </a:cubicBezTo>
                    <a:cubicBezTo>
                      <a:pt x="200" y="190"/>
                      <a:pt x="196" y="186"/>
                      <a:pt x="193" y="184"/>
                    </a:cubicBezTo>
                    <a:cubicBezTo>
                      <a:pt x="192" y="184"/>
                      <a:pt x="191" y="182"/>
                      <a:pt x="190" y="182"/>
                    </a:cubicBezTo>
                    <a:cubicBezTo>
                      <a:pt x="189" y="181"/>
                      <a:pt x="187" y="182"/>
                      <a:pt x="186" y="183"/>
                    </a:cubicBezTo>
                    <a:cubicBezTo>
                      <a:pt x="185" y="184"/>
                      <a:pt x="185" y="187"/>
                      <a:pt x="186" y="188"/>
                    </a:cubicBezTo>
                    <a:cubicBezTo>
                      <a:pt x="186" y="189"/>
                      <a:pt x="187" y="192"/>
                      <a:pt x="187" y="193"/>
                    </a:cubicBezTo>
                    <a:cubicBezTo>
                      <a:pt x="188" y="194"/>
                      <a:pt x="188" y="197"/>
                      <a:pt x="187" y="199"/>
                    </a:cubicBezTo>
                    <a:cubicBezTo>
                      <a:pt x="187" y="200"/>
                      <a:pt x="183" y="203"/>
                      <a:pt x="182" y="203"/>
                    </a:cubicBezTo>
                    <a:cubicBezTo>
                      <a:pt x="180" y="204"/>
                      <a:pt x="177" y="204"/>
                      <a:pt x="175" y="203"/>
                    </a:cubicBezTo>
                    <a:cubicBezTo>
                      <a:pt x="174" y="203"/>
                      <a:pt x="173" y="200"/>
                      <a:pt x="171" y="199"/>
                    </a:cubicBezTo>
                    <a:cubicBezTo>
                      <a:pt x="170" y="198"/>
                      <a:pt x="167" y="199"/>
                      <a:pt x="166" y="199"/>
                    </a:cubicBezTo>
                    <a:cubicBezTo>
                      <a:pt x="165" y="198"/>
                      <a:pt x="165" y="196"/>
                      <a:pt x="164" y="195"/>
                    </a:cubicBezTo>
                    <a:cubicBezTo>
                      <a:pt x="162" y="195"/>
                      <a:pt x="159" y="196"/>
                      <a:pt x="158" y="195"/>
                    </a:cubicBezTo>
                    <a:cubicBezTo>
                      <a:pt x="157" y="195"/>
                      <a:pt x="155" y="193"/>
                      <a:pt x="154" y="193"/>
                    </a:cubicBezTo>
                    <a:cubicBezTo>
                      <a:pt x="153" y="192"/>
                      <a:pt x="150" y="193"/>
                      <a:pt x="149" y="193"/>
                    </a:cubicBezTo>
                    <a:cubicBezTo>
                      <a:pt x="147" y="193"/>
                      <a:pt x="144" y="193"/>
                      <a:pt x="143" y="192"/>
                    </a:cubicBezTo>
                    <a:cubicBezTo>
                      <a:pt x="142" y="192"/>
                      <a:pt x="140" y="190"/>
                      <a:pt x="139" y="190"/>
                    </a:cubicBezTo>
                    <a:cubicBezTo>
                      <a:pt x="138" y="189"/>
                      <a:pt x="135" y="188"/>
                      <a:pt x="134" y="189"/>
                    </a:cubicBezTo>
                    <a:cubicBezTo>
                      <a:pt x="133" y="189"/>
                      <a:pt x="133" y="192"/>
                      <a:pt x="132" y="192"/>
                    </a:cubicBezTo>
                    <a:cubicBezTo>
                      <a:pt x="131" y="193"/>
                      <a:pt x="128" y="192"/>
                      <a:pt x="128" y="192"/>
                    </a:cubicBezTo>
                    <a:cubicBezTo>
                      <a:pt x="127" y="193"/>
                      <a:pt x="127" y="195"/>
                      <a:pt x="126" y="196"/>
                    </a:cubicBezTo>
                    <a:cubicBezTo>
                      <a:pt x="126" y="196"/>
                      <a:pt x="125" y="198"/>
                      <a:pt x="125" y="198"/>
                    </a:cubicBezTo>
                    <a:cubicBezTo>
                      <a:pt x="124" y="198"/>
                      <a:pt x="122" y="198"/>
                      <a:pt x="122" y="198"/>
                    </a:cubicBezTo>
                    <a:cubicBezTo>
                      <a:pt x="121" y="199"/>
                      <a:pt x="119" y="201"/>
                      <a:pt x="118" y="203"/>
                    </a:cubicBezTo>
                    <a:cubicBezTo>
                      <a:pt x="118" y="203"/>
                      <a:pt x="118" y="205"/>
                      <a:pt x="119" y="205"/>
                    </a:cubicBezTo>
                    <a:cubicBezTo>
                      <a:pt x="120" y="206"/>
                      <a:pt x="123" y="205"/>
                      <a:pt x="125" y="206"/>
                    </a:cubicBezTo>
                    <a:cubicBezTo>
                      <a:pt x="125" y="206"/>
                      <a:pt x="127" y="207"/>
                      <a:pt x="128" y="208"/>
                    </a:cubicBezTo>
                    <a:cubicBezTo>
                      <a:pt x="128" y="209"/>
                      <a:pt x="128" y="211"/>
                      <a:pt x="127" y="212"/>
                    </a:cubicBezTo>
                    <a:cubicBezTo>
                      <a:pt x="127" y="212"/>
                      <a:pt x="124" y="212"/>
                      <a:pt x="123" y="213"/>
                    </a:cubicBezTo>
                    <a:cubicBezTo>
                      <a:pt x="123" y="214"/>
                      <a:pt x="123" y="216"/>
                      <a:pt x="123" y="217"/>
                    </a:cubicBezTo>
                    <a:cubicBezTo>
                      <a:pt x="122" y="219"/>
                      <a:pt x="121" y="221"/>
                      <a:pt x="119" y="222"/>
                    </a:cubicBezTo>
                    <a:cubicBezTo>
                      <a:pt x="118" y="222"/>
                      <a:pt x="115" y="221"/>
                      <a:pt x="114" y="221"/>
                    </a:cubicBezTo>
                    <a:cubicBezTo>
                      <a:pt x="113" y="221"/>
                      <a:pt x="110" y="222"/>
                      <a:pt x="109" y="221"/>
                    </a:cubicBezTo>
                    <a:cubicBezTo>
                      <a:pt x="109" y="221"/>
                      <a:pt x="108" y="221"/>
                      <a:pt x="107" y="220"/>
                    </a:cubicBezTo>
                    <a:cubicBezTo>
                      <a:pt x="107" y="218"/>
                      <a:pt x="107" y="217"/>
                      <a:pt x="107" y="216"/>
                    </a:cubicBezTo>
                    <a:cubicBezTo>
                      <a:pt x="106" y="214"/>
                      <a:pt x="101" y="212"/>
                      <a:pt x="100" y="210"/>
                    </a:cubicBezTo>
                    <a:cubicBezTo>
                      <a:pt x="99" y="207"/>
                      <a:pt x="100" y="201"/>
                      <a:pt x="100" y="199"/>
                    </a:cubicBezTo>
                    <a:cubicBezTo>
                      <a:pt x="100" y="197"/>
                      <a:pt x="100" y="192"/>
                      <a:pt x="99" y="190"/>
                    </a:cubicBezTo>
                    <a:cubicBezTo>
                      <a:pt x="99" y="188"/>
                      <a:pt x="97" y="182"/>
                      <a:pt x="95" y="181"/>
                    </a:cubicBezTo>
                    <a:cubicBezTo>
                      <a:pt x="93" y="179"/>
                      <a:pt x="87" y="181"/>
                      <a:pt x="85" y="180"/>
                    </a:cubicBezTo>
                    <a:cubicBezTo>
                      <a:pt x="83" y="179"/>
                      <a:pt x="81" y="177"/>
                      <a:pt x="79" y="176"/>
                    </a:cubicBezTo>
                    <a:cubicBezTo>
                      <a:pt x="77" y="176"/>
                      <a:pt x="71" y="177"/>
                      <a:pt x="68" y="178"/>
                    </a:cubicBezTo>
                    <a:cubicBezTo>
                      <a:pt x="67" y="178"/>
                      <a:pt x="65" y="181"/>
                      <a:pt x="64" y="182"/>
                    </a:cubicBezTo>
                    <a:cubicBezTo>
                      <a:pt x="62" y="182"/>
                      <a:pt x="59" y="182"/>
                      <a:pt x="58" y="183"/>
                    </a:cubicBezTo>
                    <a:cubicBezTo>
                      <a:pt x="56" y="183"/>
                      <a:pt x="55" y="187"/>
                      <a:pt x="54" y="188"/>
                    </a:cubicBezTo>
                    <a:cubicBezTo>
                      <a:pt x="52" y="189"/>
                      <a:pt x="48" y="192"/>
                      <a:pt x="46" y="191"/>
                    </a:cubicBezTo>
                    <a:cubicBezTo>
                      <a:pt x="44" y="191"/>
                      <a:pt x="43" y="189"/>
                      <a:pt x="42" y="188"/>
                    </a:cubicBezTo>
                    <a:cubicBezTo>
                      <a:pt x="42" y="186"/>
                      <a:pt x="44" y="181"/>
                      <a:pt x="42" y="179"/>
                    </a:cubicBezTo>
                    <a:cubicBezTo>
                      <a:pt x="42" y="178"/>
                      <a:pt x="39" y="178"/>
                      <a:pt x="38" y="178"/>
                    </a:cubicBezTo>
                    <a:cubicBezTo>
                      <a:pt x="36" y="178"/>
                      <a:pt x="32" y="180"/>
                      <a:pt x="31" y="179"/>
                    </a:cubicBezTo>
                    <a:cubicBezTo>
                      <a:pt x="29" y="178"/>
                      <a:pt x="29" y="174"/>
                      <a:pt x="29" y="172"/>
                    </a:cubicBezTo>
                    <a:cubicBezTo>
                      <a:pt x="29" y="170"/>
                      <a:pt x="30" y="166"/>
                      <a:pt x="29" y="164"/>
                    </a:cubicBezTo>
                    <a:cubicBezTo>
                      <a:pt x="29" y="163"/>
                      <a:pt x="26" y="160"/>
                      <a:pt x="25" y="159"/>
                    </a:cubicBezTo>
                    <a:cubicBezTo>
                      <a:pt x="24" y="158"/>
                      <a:pt x="21" y="157"/>
                      <a:pt x="19" y="156"/>
                    </a:cubicBezTo>
                    <a:cubicBezTo>
                      <a:pt x="17" y="155"/>
                      <a:pt x="14" y="151"/>
                      <a:pt x="12" y="149"/>
                    </a:cubicBezTo>
                    <a:cubicBezTo>
                      <a:pt x="11" y="146"/>
                      <a:pt x="8" y="141"/>
                      <a:pt x="8" y="138"/>
                    </a:cubicBezTo>
                    <a:cubicBezTo>
                      <a:pt x="8" y="135"/>
                      <a:pt x="10" y="131"/>
                      <a:pt x="11" y="129"/>
                    </a:cubicBezTo>
                    <a:cubicBezTo>
                      <a:pt x="12" y="128"/>
                      <a:pt x="17" y="127"/>
                      <a:pt x="18" y="126"/>
                    </a:cubicBezTo>
                    <a:cubicBezTo>
                      <a:pt x="19" y="124"/>
                      <a:pt x="20" y="120"/>
                      <a:pt x="20" y="118"/>
                    </a:cubicBezTo>
                    <a:cubicBezTo>
                      <a:pt x="20" y="116"/>
                      <a:pt x="18" y="111"/>
                      <a:pt x="17" y="109"/>
                    </a:cubicBezTo>
                    <a:cubicBezTo>
                      <a:pt x="15" y="107"/>
                      <a:pt x="10" y="105"/>
                      <a:pt x="9" y="104"/>
                    </a:cubicBezTo>
                    <a:cubicBezTo>
                      <a:pt x="6" y="101"/>
                      <a:pt x="1" y="94"/>
                      <a:pt x="1" y="90"/>
                    </a:cubicBezTo>
                    <a:cubicBezTo>
                      <a:pt x="0" y="87"/>
                      <a:pt x="0" y="80"/>
                      <a:pt x="2" y="77"/>
                    </a:cubicBezTo>
                    <a:cubicBezTo>
                      <a:pt x="3" y="74"/>
                      <a:pt x="7" y="70"/>
                      <a:pt x="9" y="69"/>
                    </a:cubicBezTo>
                    <a:cubicBezTo>
                      <a:pt x="10" y="68"/>
                      <a:pt x="15" y="69"/>
                      <a:pt x="16" y="68"/>
                    </a:cubicBezTo>
                    <a:cubicBezTo>
                      <a:pt x="17" y="66"/>
                      <a:pt x="17" y="61"/>
                      <a:pt x="17" y="59"/>
                    </a:cubicBezTo>
                    <a:cubicBezTo>
                      <a:pt x="17" y="57"/>
                      <a:pt x="15" y="51"/>
                      <a:pt x="16" y="49"/>
                    </a:cubicBezTo>
                    <a:cubicBezTo>
                      <a:pt x="18" y="46"/>
                      <a:pt x="24" y="45"/>
                      <a:pt x="27" y="44"/>
                    </a:cubicBezTo>
                    <a:cubicBezTo>
                      <a:pt x="30" y="43"/>
                      <a:pt x="36" y="42"/>
                      <a:pt x="38" y="40"/>
                    </a:cubicBezTo>
                    <a:cubicBezTo>
                      <a:pt x="40" y="38"/>
                      <a:pt x="43" y="35"/>
                      <a:pt x="44" y="33"/>
                    </a:cubicBezTo>
                    <a:cubicBezTo>
                      <a:pt x="45" y="30"/>
                      <a:pt x="44" y="23"/>
                      <a:pt x="46" y="21"/>
                    </a:cubicBezTo>
                    <a:cubicBezTo>
                      <a:pt x="47" y="19"/>
                      <a:pt x="53" y="19"/>
                      <a:pt x="54" y="17"/>
                    </a:cubicBezTo>
                    <a:cubicBezTo>
                      <a:pt x="55" y="16"/>
                      <a:pt x="55" y="13"/>
                      <a:pt x="55" y="11"/>
                    </a:cubicBezTo>
                    <a:cubicBezTo>
                      <a:pt x="55" y="9"/>
                      <a:pt x="56" y="6"/>
                      <a:pt x="56" y="3"/>
                    </a:cubicBezTo>
                    <a:cubicBezTo>
                      <a:pt x="58" y="3"/>
                      <a:pt x="61" y="0"/>
                      <a:pt x="62" y="0"/>
                    </a:cubicBezTo>
                    <a:cubicBezTo>
                      <a:pt x="64" y="0"/>
                      <a:pt x="68" y="2"/>
                      <a:pt x="70" y="3"/>
                    </a:cubicBezTo>
                    <a:cubicBezTo>
                      <a:pt x="71" y="3"/>
                      <a:pt x="72" y="6"/>
                      <a:pt x="73" y="6"/>
                    </a:cubicBezTo>
                    <a:cubicBezTo>
                      <a:pt x="73" y="7"/>
                      <a:pt x="75" y="10"/>
                      <a:pt x="76" y="10"/>
                    </a:cubicBezTo>
                    <a:cubicBezTo>
                      <a:pt x="78" y="11"/>
                      <a:pt x="83" y="11"/>
                      <a:pt x="85" y="11"/>
                    </a:cubicBezTo>
                    <a:cubicBezTo>
                      <a:pt x="86" y="11"/>
                      <a:pt x="90" y="11"/>
                      <a:pt x="91" y="11"/>
                    </a:cubicBezTo>
                    <a:cubicBezTo>
                      <a:pt x="93" y="11"/>
                      <a:pt x="95" y="10"/>
                      <a:pt x="97" y="10"/>
                    </a:cubicBezTo>
                    <a:cubicBezTo>
                      <a:pt x="98" y="9"/>
                      <a:pt x="102" y="10"/>
                      <a:pt x="104" y="10"/>
                    </a:cubicBezTo>
                    <a:cubicBezTo>
                      <a:pt x="105" y="10"/>
                      <a:pt x="108" y="10"/>
                      <a:pt x="110" y="10"/>
                    </a:cubicBezTo>
                    <a:cubicBezTo>
                      <a:pt x="111" y="10"/>
                      <a:pt x="114" y="8"/>
                      <a:pt x="116" y="8"/>
                    </a:cubicBezTo>
                    <a:cubicBezTo>
                      <a:pt x="117" y="8"/>
                      <a:pt x="120" y="8"/>
                      <a:pt x="121" y="9"/>
                    </a:cubicBezTo>
                    <a:cubicBezTo>
                      <a:pt x="122" y="9"/>
                      <a:pt x="122" y="12"/>
                      <a:pt x="123" y="13"/>
                    </a:cubicBezTo>
                    <a:cubicBezTo>
                      <a:pt x="124" y="14"/>
                      <a:pt x="128" y="12"/>
                      <a:pt x="130" y="13"/>
                    </a:cubicBezTo>
                    <a:cubicBezTo>
                      <a:pt x="131" y="14"/>
                      <a:pt x="132" y="16"/>
                      <a:pt x="133" y="17"/>
                    </a:cubicBezTo>
                    <a:cubicBezTo>
                      <a:pt x="134" y="17"/>
                      <a:pt x="135" y="19"/>
                      <a:pt x="136" y="19"/>
                    </a:cubicBezTo>
                    <a:cubicBezTo>
                      <a:pt x="138" y="20"/>
                      <a:pt x="141" y="19"/>
                      <a:pt x="142" y="19"/>
                    </a:cubicBezTo>
                    <a:cubicBezTo>
                      <a:pt x="145" y="18"/>
                      <a:pt x="149" y="17"/>
                      <a:pt x="151" y="16"/>
                    </a:cubicBezTo>
                    <a:cubicBezTo>
                      <a:pt x="152" y="16"/>
                      <a:pt x="154" y="13"/>
                      <a:pt x="155" y="13"/>
                    </a:cubicBezTo>
                    <a:cubicBezTo>
                      <a:pt x="156" y="12"/>
                      <a:pt x="159" y="13"/>
                      <a:pt x="160" y="14"/>
                    </a:cubicBezTo>
                    <a:cubicBezTo>
                      <a:pt x="161" y="14"/>
                      <a:pt x="164" y="16"/>
                      <a:pt x="166" y="17"/>
                    </a:cubicBezTo>
                    <a:cubicBezTo>
                      <a:pt x="167" y="17"/>
                      <a:pt x="169" y="15"/>
                      <a:pt x="170" y="15"/>
                    </a:cubicBezTo>
                    <a:cubicBezTo>
                      <a:pt x="171" y="15"/>
                      <a:pt x="173" y="16"/>
                      <a:pt x="174" y="17"/>
                    </a:cubicBezTo>
                    <a:cubicBezTo>
                      <a:pt x="175" y="17"/>
                      <a:pt x="177" y="19"/>
                      <a:pt x="178" y="19"/>
                    </a:cubicBezTo>
                    <a:cubicBezTo>
                      <a:pt x="180" y="19"/>
                      <a:pt x="183" y="19"/>
                      <a:pt x="185" y="18"/>
                    </a:cubicBezTo>
                    <a:cubicBezTo>
                      <a:pt x="185" y="18"/>
                      <a:pt x="186" y="17"/>
                      <a:pt x="187" y="16"/>
                    </a:cubicBezTo>
                    <a:cubicBezTo>
                      <a:pt x="188" y="16"/>
                      <a:pt x="189" y="18"/>
                      <a:pt x="190" y="18"/>
                    </a:cubicBezTo>
                    <a:cubicBezTo>
                      <a:pt x="192" y="18"/>
                      <a:pt x="195" y="19"/>
                      <a:pt x="197" y="20"/>
                    </a:cubicBezTo>
                    <a:cubicBezTo>
                      <a:pt x="198" y="20"/>
                      <a:pt x="199" y="22"/>
                      <a:pt x="200" y="23"/>
                    </a:cubicBezTo>
                    <a:cubicBezTo>
                      <a:pt x="201" y="23"/>
                      <a:pt x="202" y="24"/>
                      <a:pt x="202" y="24"/>
                    </a:cubicBezTo>
                    <a:cubicBezTo>
                      <a:pt x="203" y="25"/>
                      <a:pt x="203" y="27"/>
                      <a:pt x="202" y="28"/>
                    </a:cubicBezTo>
                    <a:cubicBezTo>
                      <a:pt x="202" y="31"/>
                      <a:pt x="201" y="37"/>
                      <a:pt x="199" y="38"/>
                    </a:cubicBezTo>
                    <a:cubicBezTo>
                      <a:pt x="198" y="39"/>
                      <a:pt x="196" y="39"/>
                      <a:pt x="195" y="39"/>
                    </a:cubicBezTo>
                    <a:cubicBezTo>
                      <a:pt x="193" y="40"/>
                      <a:pt x="191" y="42"/>
                      <a:pt x="190" y="43"/>
                    </a:cubicBezTo>
                    <a:cubicBezTo>
                      <a:pt x="189" y="44"/>
                      <a:pt x="189" y="46"/>
                      <a:pt x="188" y="47"/>
                    </a:cubicBezTo>
                    <a:cubicBezTo>
                      <a:pt x="187" y="47"/>
                      <a:pt x="185" y="48"/>
                      <a:pt x="185" y="48"/>
                    </a:cubicBezTo>
                    <a:cubicBezTo>
                      <a:pt x="183" y="49"/>
                      <a:pt x="181" y="51"/>
                      <a:pt x="180" y="52"/>
                    </a:cubicBezTo>
                    <a:cubicBezTo>
                      <a:pt x="179" y="53"/>
                      <a:pt x="178" y="55"/>
                      <a:pt x="177" y="56"/>
                    </a:cubicBezTo>
                    <a:cubicBezTo>
                      <a:pt x="176" y="56"/>
                      <a:pt x="174" y="56"/>
                      <a:pt x="173" y="57"/>
                    </a:cubicBezTo>
                    <a:cubicBezTo>
                      <a:pt x="172" y="57"/>
                      <a:pt x="170" y="58"/>
                      <a:pt x="170" y="59"/>
                    </a:cubicBezTo>
                    <a:cubicBezTo>
                      <a:pt x="169" y="61"/>
                      <a:pt x="169" y="64"/>
                      <a:pt x="168" y="66"/>
                    </a:cubicBezTo>
                    <a:cubicBezTo>
                      <a:pt x="168" y="67"/>
                      <a:pt x="167" y="69"/>
                      <a:pt x="166" y="69"/>
                    </a:cubicBezTo>
                    <a:cubicBezTo>
                      <a:pt x="165" y="70"/>
                      <a:pt x="162" y="71"/>
                      <a:pt x="161" y="72"/>
                    </a:cubicBezTo>
                    <a:cubicBezTo>
                      <a:pt x="160" y="72"/>
                      <a:pt x="159" y="71"/>
                      <a:pt x="158" y="71"/>
                    </a:cubicBezTo>
                    <a:cubicBezTo>
                      <a:pt x="157" y="72"/>
                      <a:pt x="156" y="75"/>
                      <a:pt x="157" y="76"/>
                    </a:cubicBezTo>
                    <a:cubicBezTo>
                      <a:pt x="157" y="77"/>
                      <a:pt x="160" y="78"/>
                      <a:pt x="161" y="79"/>
                    </a:cubicBezTo>
                    <a:cubicBezTo>
                      <a:pt x="162" y="80"/>
                      <a:pt x="164" y="82"/>
                      <a:pt x="164" y="83"/>
                    </a:cubicBezTo>
                    <a:cubicBezTo>
                      <a:pt x="164" y="84"/>
                      <a:pt x="162" y="86"/>
                      <a:pt x="162" y="87"/>
                    </a:cubicBezTo>
                    <a:cubicBezTo>
                      <a:pt x="162" y="88"/>
                      <a:pt x="164" y="90"/>
                      <a:pt x="165" y="91"/>
                    </a:cubicBezTo>
                    <a:cubicBezTo>
                      <a:pt x="165" y="92"/>
                      <a:pt x="168" y="92"/>
                      <a:pt x="168" y="91"/>
                    </a:cubicBezTo>
                    <a:cubicBezTo>
                      <a:pt x="170" y="91"/>
                      <a:pt x="169" y="86"/>
                      <a:pt x="171" y="85"/>
                    </a:cubicBezTo>
                    <a:cubicBezTo>
                      <a:pt x="172" y="84"/>
                      <a:pt x="175" y="85"/>
                      <a:pt x="177" y="85"/>
                    </a:cubicBezTo>
                    <a:cubicBezTo>
                      <a:pt x="178" y="86"/>
                      <a:pt x="180" y="89"/>
                      <a:pt x="181" y="90"/>
                    </a:cubicBezTo>
                    <a:cubicBezTo>
                      <a:pt x="183" y="91"/>
                      <a:pt x="187" y="90"/>
                      <a:pt x="189" y="91"/>
                    </a:cubicBezTo>
                    <a:cubicBezTo>
                      <a:pt x="190" y="92"/>
                      <a:pt x="192" y="94"/>
                      <a:pt x="193" y="95"/>
                    </a:cubicBezTo>
                    <a:cubicBezTo>
                      <a:pt x="193" y="96"/>
                      <a:pt x="195" y="97"/>
                      <a:pt x="196" y="97"/>
                    </a:cubicBezTo>
                    <a:cubicBezTo>
                      <a:pt x="197" y="98"/>
                      <a:pt x="199" y="97"/>
                      <a:pt x="200" y="98"/>
                    </a:cubicBezTo>
                    <a:cubicBezTo>
                      <a:pt x="201" y="99"/>
                      <a:pt x="200" y="102"/>
                      <a:pt x="199" y="103"/>
                    </a:cubicBezTo>
                    <a:cubicBezTo>
                      <a:pt x="199" y="105"/>
                      <a:pt x="198" y="109"/>
                      <a:pt x="197" y="111"/>
                    </a:cubicBezTo>
                    <a:cubicBezTo>
                      <a:pt x="196" y="113"/>
                      <a:pt x="193" y="116"/>
                      <a:pt x="192" y="117"/>
                    </a:cubicBezTo>
                    <a:cubicBezTo>
                      <a:pt x="191" y="118"/>
                      <a:pt x="188" y="118"/>
                      <a:pt x="187" y="118"/>
                    </a:cubicBezTo>
                    <a:cubicBezTo>
                      <a:pt x="186" y="119"/>
                      <a:pt x="182" y="119"/>
                      <a:pt x="182" y="121"/>
                    </a:cubicBezTo>
                    <a:cubicBezTo>
                      <a:pt x="181" y="122"/>
                      <a:pt x="183" y="124"/>
                      <a:pt x="182" y="125"/>
                    </a:cubicBezTo>
                    <a:cubicBezTo>
                      <a:pt x="182" y="126"/>
                      <a:pt x="180" y="127"/>
                      <a:pt x="180" y="127"/>
                    </a:cubicBezTo>
                    <a:cubicBezTo>
                      <a:pt x="179" y="128"/>
                      <a:pt x="181" y="131"/>
                      <a:pt x="180" y="132"/>
                    </a:cubicBezTo>
                    <a:cubicBezTo>
                      <a:pt x="180" y="133"/>
                      <a:pt x="178" y="134"/>
                      <a:pt x="178" y="134"/>
                    </a:cubicBezTo>
                    <a:cubicBezTo>
                      <a:pt x="177" y="135"/>
                      <a:pt x="178" y="138"/>
                      <a:pt x="179" y="139"/>
                    </a:cubicBezTo>
                    <a:cubicBezTo>
                      <a:pt x="180" y="140"/>
                      <a:pt x="184" y="141"/>
                      <a:pt x="185" y="140"/>
                    </a:cubicBezTo>
                    <a:cubicBezTo>
                      <a:pt x="186" y="140"/>
                      <a:pt x="186" y="138"/>
                      <a:pt x="187" y="138"/>
                    </a:cubicBezTo>
                    <a:cubicBezTo>
                      <a:pt x="188" y="137"/>
                      <a:pt x="191" y="137"/>
                      <a:pt x="192" y="138"/>
                    </a:cubicBezTo>
                    <a:cubicBezTo>
                      <a:pt x="193" y="138"/>
                      <a:pt x="196" y="138"/>
                      <a:pt x="196" y="139"/>
                    </a:cubicBezTo>
                    <a:cubicBezTo>
                      <a:pt x="197" y="140"/>
                      <a:pt x="198" y="142"/>
                      <a:pt x="198" y="143"/>
                    </a:cubicBezTo>
                    <a:cubicBezTo>
                      <a:pt x="199" y="145"/>
                      <a:pt x="199" y="149"/>
                      <a:pt x="198" y="151"/>
                    </a:cubicBezTo>
                    <a:cubicBezTo>
                      <a:pt x="197" y="152"/>
                      <a:pt x="195" y="153"/>
                      <a:pt x="194" y="154"/>
                    </a:cubicBezTo>
                    <a:cubicBezTo>
                      <a:pt x="193" y="156"/>
                      <a:pt x="192" y="159"/>
                      <a:pt x="192" y="161"/>
                    </a:cubicBezTo>
                    <a:cubicBezTo>
                      <a:pt x="191" y="162"/>
                      <a:pt x="190" y="164"/>
                      <a:pt x="190" y="165"/>
                    </a:cubicBezTo>
                    <a:cubicBezTo>
                      <a:pt x="190" y="166"/>
                      <a:pt x="191" y="168"/>
                      <a:pt x="192" y="169"/>
                    </a:cubicBezTo>
                    <a:cubicBezTo>
                      <a:pt x="194" y="170"/>
                      <a:pt x="199" y="169"/>
                      <a:pt x="201" y="170"/>
                    </a:cubicBezTo>
                    <a:cubicBezTo>
                      <a:pt x="202" y="170"/>
                      <a:pt x="205" y="172"/>
                      <a:pt x="206" y="174"/>
                    </a:cubicBezTo>
                    <a:cubicBezTo>
                      <a:pt x="207" y="175"/>
                      <a:pt x="207" y="178"/>
                      <a:pt x="208" y="179"/>
                    </a:cubicBezTo>
                    <a:cubicBezTo>
                      <a:pt x="209" y="180"/>
                      <a:pt x="212" y="181"/>
                      <a:pt x="213" y="181"/>
                    </a:cubicBezTo>
                    <a:cubicBezTo>
                      <a:pt x="214" y="182"/>
                      <a:pt x="217" y="184"/>
                      <a:pt x="218" y="185"/>
                    </a:cubicBezTo>
                    <a:cubicBezTo>
                      <a:pt x="218" y="186"/>
                      <a:pt x="219" y="188"/>
                      <a:pt x="219" y="189"/>
                    </a:cubicBezTo>
                    <a:cubicBezTo>
                      <a:pt x="220" y="191"/>
                      <a:pt x="222" y="194"/>
                      <a:pt x="224" y="195"/>
                    </a:cubicBezTo>
                    <a:cubicBezTo>
                      <a:pt x="225" y="195"/>
                      <a:pt x="227" y="195"/>
                      <a:pt x="228" y="196"/>
                    </a:cubicBezTo>
                    <a:cubicBezTo>
                      <a:pt x="229" y="197"/>
                      <a:pt x="229" y="201"/>
                      <a:pt x="229" y="202"/>
                    </a:cubicBezTo>
                    <a:cubicBezTo>
                      <a:pt x="230" y="203"/>
                      <a:pt x="233" y="206"/>
                      <a:pt x="234" y="207"/>
                    </a:cubicBezTo>
                    <a:cubicBezTo>
                      <a:pt x="236" y="208"/>
                      <a:pt x="240" y="207"/>
                      <a:pt x="242" y="209"/>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9">
                <a:extLst>
                  <a:ext uri="{FF2B5EF4-FFF2-40B4-BE49-F238E27FC236}">
                    <a16:creationId xmlns:a16="http://schemas.microsoft.com/office/drawing/2014/main" id="{A014AF69-D675-E2B6-E526-115A968F74DF}"/>
                  </a:ext>
                </a:extLst>
              </p:cNvPr>
              <p:cNvSpPr>
                <a:spLocks/>
              </p:cNvSpPr>
              <p:nvPr/>
            </p:nvSpPr>
            <p:spPr bwMode="auto">
              <a:xfrm>
                <a:off x="6073775" y="889000"/>
                <a:ext cx="531812" cy="549275"/>
              </a:xfrm>
              <a:custGeom>
                <a:avLst/>
                <a:gdLst/>
                <a:ahLst/>
                <a:cxnLst>
                  <a:cxn ang="0">
                    <a:pos x="281" y="98"/>
                  </a:cxn>
                  <a:cxn ang="0">
                    <a:pos x="245" y="96"/>
                  </a:cxn>
                  <a:cxn ang="0">
                    <a:pos x="225" y="118"/>
                  </a:cxn>
                  <a:cxn ang="0">
                    <a:pos x="221" y="136"/>
                  </a:cxn>
                  <a:cxn ang="0">
                    <a:pos x="211" y="168"/>
                  </a:cxn>
                  <a:cxn ang="0">
                    <a:pos x="227" y="202"/>
                  </a:cxn>
                  <a:cxn ang="0">
                    <a:pos x="197" y="219"/>
                  </a:cxn>
                  <a:cxn ang="0">
                    <a:pos x="179" y="251"/>
                  </a:cxn>
                  <a:cxn ang="0">
                    <a:pos x="157" y="236"/>
                  </a:cxn>
                  <a:cxn ang="0">
                    <a:pos x="155" y="255"/>
                  </a:cxn>
                  <a:cxn ang="0">
                    <a:pos x="129" y="269"/>
                  </a:cxn>
                  <a:cxn ang="0">
                    <a:pos x="117" y="304"/>
                  </a:cxn>
                  <a:cxn ang="0">
                    <a:pos x="89" y="301"/>
                  </a:cxn>
                  <a:cxn ang="0">
                    <a:pos x="76" y="294"/>
                  </a:cxn>
                  <a:cxn ang="0">
                    <a:pos x="58" y="283"/>
                  </a:cxn>
                  <a:cxn ang="0">
                    <a:pos x="37" y="288"/>
                  </a:cxn>
                  <a:cxn ang="0">
                    <a:pos x="14" y="268"/>
                  </a:cxn>
                  <a:cxn ang="0">
                    <a:pos x="8" y="237"/>
                  </a:cxn>
                  <a:cxn ang="0">
                    <a:pos x="24" y="182"/>
                  </a:cxn>
                  <a:cxn ang="0">
                    <a:pos x="17" y="160"/>
                  </a:cxn>
                  <a:cxn ang="0">
                    <a:pos x="31" y="150"/>
                  </a:cxn>
                  <a:cxn ang="0">
                    <a:pos x="14" y="134"/>
                  </a:cxn>
                  <a:cxn ang="0">
                    <a:pos x="16" y="125"/>
                  </a:cxn>
                  <a:cxn ang="0">
                    <a:pos x="20" y="109"/>
                  </a:cxn>
                  <a:cxn ang="0">
                    <a:pos x="5" y="106"/>
                  </a:cxn>
                  <a:cxn ang="0">
                    <a:pos x="5" y="90"/>
                  </a:cxn>
                  <a:cxn ang="0">
                    <a:pos x="8" y="74"/>
                  </a:cxn>
                  <a:cxn ang="0">
                    <a:pos x="14" y="57"/>
                  </a:cxn>
                  <a:cxn ang="0">
                    <a:pos x="32" y="53"/>
                  </a:cxn>
                  <a:cxn ang="0">
                    <a:pos x="47" y="58"/>
                  </a:cxn>
                  <a:cxn ang="0">
                    <a:pos x="54" y="65"/>
                  </a:cxn>
                  <a:cxn ang="0">
                    <a:pos x="75" y="73"/>
                  </a:cxn>
                  <a:cxn ang="0">
                    <a:pos x="99" y="69"/>
                  </a:cxn>
                  <a:cxn ang="0">
                    <a:pos x="105" y="49"/>
                  </a:cxn>
                  <a:cxn ang="0">
                    <a:pos x="118" y="30"/>
                  </a:cxn>
                  <a:cxn ang="0">
                    <a:pos x="140" y="25"/>
                  </a:cxn>
                  <a:cxn ang="0">
                    <a:pos x="155" y="26"/>
                  </a:cxn>
                  <a:cxn ang="0">
                    <a:pos x="168" y="22"/>
                  </a:cxn>
                  <a:cxn ang="0">
                    <a:pos x="191" y="23"/>
                  </a:cxn>
                  <a:cxn ang="0">
                    <a:pos x="216" y="23"/>
                  </a:cxn>
                  <a:cxn ang="0">
                    <a:pos x="240" y="9"/>
                  </a:cxn>
                  <a:cxn ang="0">
                    <a:pos x="261" y="1"/>
                  </a:cxn>
                  <a:cxn ang="0">
                    <a:pos x="272" y="10"/>
                  </a:cxn>
                  <a:cxn ang="0">
                    <a:pos x="259" y="16"/>
                  </a:cxn>
                  <a:cxn ang="0">
                    <a:pos x="259" y="29"/>
                  </a:cxn>
                  <a:cxn ang="0">
                    <a:pos x="263" y="40"/>
                  </a:cxn>
                  <a:cxn ang="0">
                    <a:pos x="278" y="43"/>
                  </a:cxn>
                  <a:cxn ang="0">
                    <a:pos x="280" y="57"/>
                  </a:cxn>
                  <a:cxn ang="0">
                    <a:pos x="294" y="70"/>
                  </a:cxn>
                </a:cxnLst>
                <a:rect l="0" t="0" r="r" b="b"/>
                <a:pathLst>
                  <a:path w="300" h="311">
                    <a:moveTo>
                      <a:pt x="300" y="78"/>
                    </a:moveTo>
                    <a:cubicBezTo>
                      <a:pt x="298" y="80"/>
                      <a:pt x="294" y="82"/>
                      <a:pt x="294" y="84"/>
                    </a:cubicBezTo>
                    <a:cubicBezTo>
                      <a:pt x="292" y="87"/>
                      <a:pt x="293" y="95"/>
                      <a:pt x="290" y="97"/>
                    </a:cubicBezTo>
                    <a:cubicBezTo>
                      <a:pt x="289" y="99"/>
                      <a:pt x="283" y="97"/>
                      <a:pt x="281" y="98"/>
                    </a:cubicBezTo>
                    <a:cubicBezTo>
                      <a:pt x="279" y="99"/>
                      <a:pt x="275" y="102"/>
                      <a:pt x="273" y="103"/>
                    </a:cubicBezTo>
                    <a:cubicBezTo>
                      <a:pt x="271" y="103"/>
                      <a:pt x="266" y="102"/>
                      <a:pt x="264" y="101"/>
                    </a:cubicBezTo>
                    <a:cubicBezTo>
                      <a:pt x="261" y="100"/>
                      <a:pt x="258" y="95"/>
                      <a:pt x="255" y="94"/>
                    </a:cubicBezTo>
                    <a:cubicBezTo>
                      <a:pt x="253" y="93"/>
                      <a:pt x="247" y="95"/>
                      <a:pt x="245" y="96"/>
                    </a:cubicBezTo>
                    <a:cubicBezTo>
                      <a:pt x="244" y="98"/>
                      <a:pt x="243" y="102"/>
                      <a:pt x="242" y="104"/>
                    </a:cubicBezTo>
                    <a:cubicBezTo>
                      <a:pt x="241" y="107"/>
                      <a:pt x="243" y="114"/>
                      <a:pt x="241" y="116"/>
                    </a:cubicBezTo>
                    <a:cubicBezTo>
                      <a:pt x="240" y="118"/>
                      <a:pt x="235" y="119"/>
                      <a:pt x="233" y="119"/>
                    </a:cubicBezTo>
                    <a:cubicBezTo>
                      <a:pt x="231" y="120"/>
                      <a:pt x="227" y="118"/>
                      <a:pt x="225" y="118"/>
                    </a:cubicBezTo>
                    <a:cubicBezTo>
                      <a:pt x="222" y="118"/>
                      <a:pt x="215" y="119"/>
                      <a:pt x="213" y="121"/>
                    </a:cubicBezTo>
                    <a:cubicBezTo>
                      <a:pt x="212" y="122"/>
                      <a:pt x="211" y="125"/>
                      <a:pt x="212" y="126"/>
                    </a:cubicBezTo>
                    <a:cubicBezTo>
                      <a:pt x="212" y="128"/>
                      <a:pt x="217" y="129"/>
                      <a:pt x="218" y="130"/>
                    </a:cubicBezTo>
                    <a:cubicBezTo>
                      <a:pt x="219" y="131"/>
                      <a:pt x="221" y="134"/>
                      <a:pt x="221" y="136"/>
                    </a:cubicBezTo>
                    <a:cubicBezTo>
                      <a:pt x="221" y="139"/>
                      <a:pt x="218" y="143"/>
                      <a:pt x="216" y="145"/>
                    </a:cubicBezTo>
                    <a:cubicBezTo>
                      <a:pt x="215" y="147"/>
                      <a:pt x="210" y="149"/>
                      <a:pt x="209" y="151"/>
                    </a:cubicBezTo>
                    <a:cubicBezTo>
                      <a:pt x="208" y="153"/>
                      <a:pt x="206" y="159"/>
                      <a:pt x="207" y="161"/>
                    </a:cubicBezTo>
                    <a:cubicBezTo>
                      <a:pt x="207" y="163"/>
                      <a:pt x="210" y="167"/>
                      <a:pt x="211" y="168"/>
                    </a:cubicBezTo>
                    <a:cubicBezTo>
                      <a:pt x="213" y="170"/>
                      <a:pt x="219" y="172"/>
                      <a:pt x="222" y="174"/>
                    </a:cubicBezTo>
                    <a:cubicBezTo>
                      <a:pt x="224" y="176"/>
                      <a:pt x="229" y="179"/>
                      <a:pt x="231" y="182"/>
                    </a:cubicBezTo>
                    <a:cubicBezTo>
                      <a:pt x="232" y="184"/>
                      <a:pt x="232" y="190"/>
                      <a:pt x="231" y="192"/>
                    </a:cubicBezTo>
                    <a:cubicBezTo>
                      <a:pt x="231" y="195"/>
                      <a:pt x="228" y="200"/>
                      <a:pt x="227" y="202"/>
                    </a:cubicBezTo>
                    <a:cubicBezTo>
                      <a:pt x="226" y="205"/>
                      <a:pt x="224" y="212"/>
                      <a:pt x="221" y="213"/>
                    </a:cubicBezTo>
                    <a:cubicBezTo>
                      <a:pt x="219" y="214"/>
                      <a:pt x="216" y="213"/>
                      <a:pt x="215" y="213"/>
                    </a:cubicBezTo>
                    <a:cubicBezTo>
                      <a:pt x="211" y="213"/>
                      <a:pt x="205" y="213"/>
                      <a:pt x="202" y="214"/>
                    </a:cubicBezTo>
                    <a:cubicBezTo>
                      <a:pt x="200" y="215"/>
                      <a:pt x="198" y="217"/>
                      <a:pt x="197" y="219"/>
                    </a:cubicBezTo>
                    <a:cubicBezTo>
                      <a:pt x="196" y="221"/>
                      <a:pt x="197" y="225"/>
                      <a:pt x="197" y="227"/>
                    </a:cubicBezTo>
                    <a:cubicBezTo>
                      <a:pt x="196" y="229"/>
                      <a:pt x="196" y="233"/>
                      <a:pt x="196" y="235"/>
                    </a:cubicBezTo>
                    <a:cubicBezTo>
                      <a:pt x="194" y="238"/>
                      <a:pt x="190" y="243"/>
                      <a:pt x="188" y="245"/>
                    </a:cubicBezTo>
                    <a:cubicBezTo>
                      <a:pt x="186" y="247"/>
                      <a:pt x="182" y="251"/>
                      <a:pt x="179" y="251"/>
                    </a:cubicBezTo>
                    <a:cubicBezTo>
                      <a:pt x="178" y="250"/>
                      <a:pt x="175" y="248"/>
                      <a:pt x="174" y="246"/>
                    </a:cubicBezTo>
                    <a:cubicBezTo>
                      <a:pt x="173" y="245"/>
                      <a:pt x="173" y="241"/>
                      <a:pt x="172" y="239"/>
                    </a:cubicBezTo>
                    <a:cubicBezTo>
                      <a:pt x="171" y="238"/>
                      <a:pt x="168" y="236"/>
                      <a:pt x="166" y="235"/>
                    </a:cubicBezTo>
                    <a:cubicBezTo>
                      <a:pt x="164" y="235"/>
                      <a:pt x="159" y="235"/>
                      <a:pt x="157" y="236"/>
                    </a:cubicBezTo>
                    <a:cubicBezTo>
                      <a:pt x="154" y="237"/>
                      <a:pt x="149" y="240"/>
                      <a:pt x="148" y="243"/>
                    </a:cubicBezTo>
                    <a:cubicBezTo>
                      <a:pt x="148" y="245"/>
                      <a:pt x="148" y="248"/>
                      <a:pt x="149" y="249"/>
                    </a:cubicBezTo>
                    <a:cubicBezTo>
                      <a:pt x="150" y="250"/>
                      <a:pt x="154" y="248"/>
                      <a:pt x="155" y="249"/>
                    </a:cubicBezTo>
                    <a:cubicBezTo>
                      <a:pt x="156" y="251"/>
                      <a:pt x="155" y="254"/>
                      <a:pt x="155" y="255"/>
                    </a:cubicBezTo>
                    <a:cubicBezTo>
                      <a:pt x="154" y="257"/>
                      <a:pt x="151" y="259"/>
                      <a:pt x="149" y="259"/>
                    </a:cubicBezTo>
                    <a:cubicBezTo>
                      <a:pt x="148" y="259"/>
                      <a:pt x="146" y="258"/>
                      <a:pt x="145" y="258"/>
                    </a:cubicBezTo>
                    <a:cubicBezTo>
                      <a:pt x="143" y="258"/>
                      <a:pt x="139" y="259"/>
                      <a:pt x="137" y="260"/>
                    </a:cubicBezTo>
                    <a:cubicBezTo>
                      <a:pt x="135" y="262"/>
                      <a:pt x="130" y="266"/>
                      <a:pt x="129" y="269"/>
                    </a:cubicBezTo>
                    <a:cubicBezTo>
                      <a:pt x="128" y="271"/>
                      <a:pt x="129" y="276"/>
                      <a:pt x="128" y="279"/>
                    </a:cubicBezTo>
                    <a:cubicBezTo>
                      <a:pt x="128" y="282"/>
                      <a:pt x="128" y="289"/>
                      <a:pt x="126" y="292"/>
                    </a:cubicBezTo>
                    <a:cubicBezTo>
                      <a:pt x="125" y="293"/>
                      <a:pt x="122" y="294"/>
                      <a:pt x="121" y="295"/>
                    </a:cubicBezTo>
                    <a:cubicBezTo>
                      <a:pt x="119" y="297"/>
                      <a:pt x="118" y="302"/>
                      <a:pt x="117" y="304"/>
                    </a:cubicBezTo>
                    <a:cubicBezTo>
                      <a:pt x="115" y="306"/>
                      <a:pt x="111" y="310"/>
                      <a:pt x="108" y="310"/>
                    </a:cubicBezTo>
                    <a:cubicBezTo>
                      <a:pt x="106" y="311"/>
                      <a:pt x="102" y="309"/>
                      <a:pt x="100" y="308"/>
                    </a:cubicBezTo>
                    <a:cubicBezTo>
                      <a:pt x="98" y="307"/>
                      <a:pt x="97" y="303"/>
                      <a:pt x="95" y="302"/>
                    </a:cubicBezTo>
                    <a:cubicBezTo>
                      <a:pt x="94" y="301"/>
                      <a:pt x="90" y="300"/>
                      <a:pt x="89" y="301"/>
                    </a:cubicBezTo>
                    <a:cubicBezTo>
                      <a:pt x="87" y="302"/>
                      <a:pt x="87" y="307"/>
                      <a:pt x="85" y="308"/>
                    </a:cubicBezTo>
                    <a:cubicBezTo>
                      <a:pt x="83" y="309"/>
                      <a:pt x="79" y="309"/>
                      <a:pt x="77" y="308"/>
                    </a:cubicBezTo>
                    <a:cubicBezTo>
                      <a:pt x="75" y="307"/>
                      <a:pt x="73" y="302"/>
                      <a:pt x="73" y="300"/>
                    </a:cubicBezTo>
                    <a:cubicBezTo>
                      <a:pt x="73" y="298"/>
                      <a:pt x="75" y="296"/>
                      <a:pt x="76" y="294"/>
                    </a:cubicBezTo>
                    <a:cubicBezTo>
                      <a:pt x="76" y="292"/>
                      <a:pt x="77" y="287"/>
                      <a:pt x="75" y="285"/>
                    </a:cubicBezTo>
                    <a:cubicBezTo>
                      <a:pt x="74" y="283"/>
                      <a:pt x="67" y="283"/>
                      <a:pt x="65" y="283"/>
                    </a:cubicBezTo>
                    <a:cubicBezTo>
                      <a:pt x="63" y="283"/>
                      <a:pt x="61" y="284"/>
                      <a:pt x="59" y="284"/>
                    </a:cubicBezTo>
                    <a:cubicBezTo>
                      <a:pt x="58" y="284"/>
                      <a:pt x="58" y="284"/>
                      <a:pt x="58" y="283"/>
                    </a:cubicBezTo>
                    <a:cubicBezTo>
                      <a:pt x="57" y="282"/>
                      <a:pt x="54" y="279"/>
                      <a:pt x="52" y="278"/>
                    </a:cubicBezTo>
                    <a:cubicBezTo>
                      <a:pt x="50" y="277"/>
                      <a:pt x="46" y="277"/>
                      <a:pt x="44" y="277"/>
                    </a:cubicBezTo>
                    <a:cubicBezTo>
                      <a:pt x="43" y="278"/>
                      <a:pt x="40" y="279"/>
                      <a:pt x="39" y="281"/>
                    </a:cubicBezTo>
                    <a:cubicBezTo>
                      <a:pt x="38" y="282"/>
                      <a:pt x="38" y="286"/>
                      <a:pt x="37" y="288"/>
                    </a:cubicBezTo>
                    <a:cubicBezTo>
                      <a:pt x="36" y="289"/>
                      <a:pt x="32" y="292"/>
                      <a:pt x="30" y="292"/>
                    </a:cubicBezTo>
                    <a:cubicBezTo>
                      <a:pt x="27" y="291"/>
                      <a:pt x="21" y="286"/>
                      <a:pt x="19" y="283"/>
                    </a:cubicBezTo>
                    <a:cubicBezTo>
                      <a:pt x="18" y="282"/>
                      <a:pt x="16" y="278"/>
                      <a:pt x="16" y="276"/>
                    </a:cubicBezTo>
                    <a:cubicBezTo>
                      <a:pt x="15" y="274"/>
                      <a:pt x="15" y="270"/>
                      <a:pt x="14" y="268"/>
                    </a:cubicBezTo>
                    <a:cubicBezTo>
                      <a:pt x="14" y="265"/>
                      <a:pt x="13" y="260"/>
                      <a:pt x="12" y="258"/>
                    </a:cubicBezTo>
                    <a:cubicBezTo>
                      <a:pt x="11" y="257"/>
                      <a:pt x="8" y="255"/>
                      <a:pt x="7" y="254"/>
                    </a:cubicBezTo>
                    <a:cubicBezTo>
                      <a:pt x="6" y="252"/>
                      <a:pt x="5" y="250"/>
                      <a:pt x="5" y="248"/>
                    </a:cubicBezTo>
                    <a:cubicBezTo>
                      <a:pt x="4" y="245"/>
                      <a:pt x="6" y="240"/>
                      <a:pt x="8" y="237"/>
                    </a:cubicBezTo>
                    <a:cubicBezTo>
                      <a:pt x="9" y="235"/>
                      <a:pt x="12" y="231"/>
                      <a:pt x="14" y="229"/>
                    </a:cubicBezTo>
                    <a:cubicBezTo>
                      <a:pt x="15" y="225"/>
                      <a:pt x="18" y="218"/>
                      <a:pt x="20" y="214"/>
                    </a:cubicBezTo>
                    <a:cubicBezTo>
                      <a:pt x="21" y="211"/>
                      <a:pt x="24" y="204"/>
                      <a:pt x="25" y="201"/>
                    </a:cubicBezTo>
                    <a:cubicBezTo>
                      <a:pt x="25" y="196"/>
                      <a:pt x="24" y="187"/>
                      <a:pt x="24" y="182"/>
                    </a:cubicBezTo>
                    <a:cubicBezTo>
                      <a:pt x="24" y="180"/>
                      <a:pt x="26" y="174"/>
                      <a:pt x="25" y="172"/>
                    </a:cubicBezTo>
                    <a:cubicBezTo>
                      <a:pt x="23" y="170"/>
                      <a:pt x="18" y="172"/>
                      <a:pt x="16" y="171"/>
                    </a:cubicBezTo>
                    <a:cubicBezTo>
                      <a:pt x="15" y="170"/>
                      <a:pt x="13" y="167"/>
                      <a:pt x="13" y="166"/>
                    </a:cubicBezTo>
                    <a:cubicBezTo>
                      <a:pt x="13" y="164"/>
                      <a:pt x="15" y="161"/>
                      <a:pt x="17" y="160"/>
                    </a:cubicBezTo>
                    <a:cubicBezTo>
                      <a:pt x="19" y="158"/>
                      <a:pt x="25" y="158"/>
                      <a:pt x="27" y="158"/>
                    </a:cubicBezTo>
                    <a:cubicBezTo>
                      <a:pt x="29" y="158"/>
                      <a:pt x="31" y="161"/>
                      <a:pt x="33" y="161"/>
                    </a:cubicBezTo>
                    <a:cubicBezTo>
                      <a:pt x="34" y="160"/>
                      <a:pt x="34" y="157"/>
                      <a:pt x="34" y="155"/>
                    </a:cubicBezTo>
                    <a:cubicBezTo>
                      <a:pt x="34" y="154"/>
                      <a:pt x="31" y="152"/>
                      <a:pt x="31" y="150"/>
                    </a:cubicBezTo>
                    <a:cubicBezTo>
                      <a:pt x="31" y="149"/>
                      <a:pt x="32" y="146"/>
                      <a:pt x="32" y="144"/>
                    </a:cubicBezTo>
                    <a:cubicBezTo>
                      <a:pt x="32" y="142"/>
                      <a:pt x="31" y="139"/>
                      <a:pt x="30" y="137"/>
                    </a:cubicBezTo>
                    <a:cubicBezTo>
                      <a:pt x="29" y="135"/>
                      <a:pt x="25" y="132"/>
                      <a:pt x="23" y="132"/>
                    </a:cubicBezTo>
                    <a:cubicBezTo>
                      <a:pt x="21" y="131"/>
                      <a:pt x="16" y="135"/>
                      <a:pt x="14" y="134"/>
                    </a:cubicBezTo>
                    <a:cubicBezTo>
                      <a:pt x="13" y="133"/>
                      <a:pt x="12" y="130"/>
                      <a:pt x="12" y="129"/>
                    </a:cubicBezTo>
                    <a:cubicBezTo>
                      <a:pt x="12" y="128"/>
                      <a:pt x="12" y="128"/>
                      <a:pt x="12" y="127"/>
                    </a:cubicBezTo>
                    <a:cubicBezTo>
                      <a:pt x="13" y="127"/>
                      <a:pt x="14" y="128"/>
                      <a:pt x="14" y="127"/>
                    </a:cubicBezTo>
                    <a:cubicBezTo>
                      <a:pt x="15" y="127"/>
                      <a:pt x="16" y="126"/>
                      <a:pt x="16" y="125"/>
                    </a:cubicBezTo>
                    <a:cubicBezTo>
                      <a:pt x="16" y="124"/>
                      <a:pt x="15" y="123"/>
                      <a:pt x="15" y="122"/>
                    </a:cubicBezTo>
                    <a:cubicBezTo>
                      <a:pt x="15" y="120"/>
                      <a:pt x="16" y="118"/>
                      <a:pt x="17" y="116"/>
                    </a:cubicBezTo>
                    <a:cubicBezTo>
                      <a:pt x="18" y="115"/>
                      <a:pt x="19" y="114"/>
                      <a:pt x="20" y="113"/>
                    </a:cubicBezTo>
                    <a:cubicBezTo>
                      <a:pt x="20" y="112"/>
                      <a:pt x="20" y="110"/>
                      <a:pt x="20" y="109"/>
                    </a:cubicBezTo>
                    <a:cubicBezTo>
                      <a:pt x="19" y="108"/>
                      <a:pt x="18" y="107"/>
                      <a:pt x="17" y="107"/>
                    </a:cubicBezTo>
                    <a:cubicBezTo>
                      <a:pt x="16" y="106"/>
                      <a:pt x="15" y="105"/>
                      <a:pt x="15" y="105"/>
                    </a:cubicBezTo>
                    <a:cubicBezTo>
                      <a:pt x="13" y="105"/>
                      <a:pt x="10" y="106"/>
                      <a:pt x="8" y="106"/>
                    </a:cubicBezTo>
                    <a:cubicBezTo>
                      <a:pt x="7" y="106"/>
                      <a:pt x="5" y="106"/>
                      <a:pt x="5" y="106"/>
                    </a:cubicBezTo>
                    <a:cubicBezTo>
                      <a:pt x="4" y="105"/>
                      <a:pt x="3" y="103"/>
                      <a:pt x="2" y="102"/>
                    </a:cubicBezTo>
                    <a:cubicBezTo>
                      <a:pt x="1" y="101"/>
                      <a:pt x="0" y="99"/>
                      <a:pt x="0" y="98"/>
                    </a:cubicBezTo>
                    <a:cubicBezTo>
                      <a:pt x="0" y="96"/>
                      <a:pt x="1" y="93"/>
                      <a:pt x="2" y="92"/>
                    </a:cubicBezTo>
                    <a:cubicBezTo>
                      <a:pt x="3" y="92"/>
                      <a:pt x="5" y="91"/>
                      <a:pt x="5" y="90"/>
                    </a:cubicBezTo>
                    <a:cubicBezTo>
                      <a:pt x="6" y="89"/>
                      <a:pt x="5" y="86"/>
                      <a:pt x="5" y="84"/>
                    </a:cubicBezTo>
                    <a:cubicBezTo>
                      <a:pt x="6" y="83"/>
                      <a:pt x="7" y="82"/>
                      <a:pt x="7" y="81"/>
                    </a:cubicBezTo>
                    <a:cubicBezTo>
                      <a:pt x="8" y="80"/>
                      <a:pt x="10" y="79"/>
                      <a:pt x="10" y="78"/>
                    </a:cubicBezTo>
                    <a:cubicBezTo>
                      <a:pt x="10" y="77"/>
                      <a:pt x="8" y="75"/>
                      <a:pt x="8" y="74"/>
                    </a:cubicBezTo>
                    <a:cubicBezTo>
                      <a:pt x="8" y="74"/>
                      <a:pt x="8" y="72"/>
                      <a:pt x="8" y="71"/>
                    </a:cubicBezTo>
                    <a:cubicBezTo>
                      <a:pt x="9" y="70"/>
                      <a:pt x="11" y="69"/>
                      <a:pt x="12" y="68"/>
                    </a:cubicBezTo>
                    <a:cubicBezTo>
                      <a:pt x="13" y="66"/>
                      <a:pt x="14" y="63"/>
                      <a:pt x="14" y="61"/>
                    </a:cubicBezTo>
                    <a:cubicBezTo>
                      <a:pt x="14" y="60"/>
                      <a:pt x="13" y="58"/>
                      <a:pt x="14" y="57"/>
                    </a:cubicBezTo>
                    <a:cubicBezTo>
                      <a:pt x="15" y="56"/>
                      <a:pt x="18" y="55"/>
                      <a:pt x="20" y="55"/>
                    </a:cubicBezTo>
                    <a:cubicBezTo>
                      <a:pt x="21" y="55"/>
                      <a:pt x="24" y="56"/>
                      <a:pt x="25" y="56"/>
                    </a:cubicBezTo>
                    <a:cubicBezTo>
                      <a:pt x="26" y="57"/>
                      <a:pt x="28" y="57"/>
                      <a:pt x="29" y="56"/>
                    </a:cubicBezTo>
                    <a:cubicBezTo>
                      <a:pt x="30" y="56"/>
                      <a:pt x="31" y="54"/>
                      <a:pt x="32" y="53"/>
                    </a:cubicBezTo>
                    <a:cubicBezTo>
                      <a:pt x="33" y="52"/>
                      <a:pt x="36" y="51"/>
                      <a:pt x="37" y="51"/>
                    </a:cubicBezTo>
                    <a:cubicBezTo>
                      <a:pt x="38" y="50"/>
                      <a:pt x="41" y="51"/>
                      <a:pt x="42" y="51"/>
                    </a:cubicBezTo>
                    <a:cubicBezTo>
                      <a:pt x="43" y="52"/>
                      <a:pt x="44" y="53"/>
                      <a:pt x="44" y="54"/>
                    </a:cubicBezTo>
                    <a:cubicBezTo>
                      <a:pt x="45" y="55"/>
                      <a:pt x="46" y="57"/>
                      <a:pt x="47" y="58"/>
                    </a:cubicBezTo>
                    <a:cubicBezTo>
                      <a:pt x="48" y="58"/>
                      <a:pt x="50" y="56"/>
                      <a:pt x="51" y="56"/>
                    </a:cubicBezTo>
                    <a:cubicBezTo>
                      <a:pt x="52" y="56"/>
                      <a:pt x="54" y="57"/>
                      <a:pt x="54" y="58"/>
                    </a:cubicBezTo>
                    <a:cubicBezTo>
                      <a:pt x="55" y="58"/>
                      <a:pt x="57" y="61"/>
                      <a:pt x="57" y="62"/>
                    </a:cubicBezTo>
                    <a:cubicBezTo>
                      <a:pt x="57" y="63"/>
                      <a:pt x="54" y="64"/>
                      <a:pt x="54" y="65"/>
                    </a:cubicBezTo>
                    <a:cubicBezTo>
                      <a:pt x="53" y="66"/>
                      <a:pt x="53" y="68"/>
                      <a:pt x="53" y="69"/>
                    </a:cubicBezTo>
                    <a:cubicBezTo>
                      <a:pt x="54" y="70"/>
                      <a:pt x="58" y="71"/>
                      <a:pt x="59" y="72"/>
                    </a:cubicBezTo>
                    <a:cubicBezTo>
                      <a:pt x="61" y="72"/>
                      <a:pt x="64" y="71"/>
                      <a:pt x="65" y="71"/>
                    </a:cubicBezTo>
                    <a:cubicBezTo>
                      <a:pt x="68" y="72"/>
                      <a:pt x="73" y="73"/>
                      <a:pt x="75" y="73"/>
                    </a:cubicBezTo>
                    <a:cubicBezTo>
                      <a:pt x="76" y="74"/>
                      <a:pt x="78" y="74"/>
                      <a:pt x="79" y="74"/>
                    </a:cubicBezTo>
                    <a:cubicBezTo>
                      <a:pt x="81" y="74"/>
                      <a:pt x="85" y="74"/>
                      <a:pt x="86" y="74"/>
                    </a:cubicBezTo>
                    <a:cubicBezTo>
                      <a:pt x="88" y="74"/>
                      <a:pt x="92" y="75"/>
                      <a:pt x="93" y="74"/>
                    </a:cubicBezTo>
                    <a:cubicBezTo>
                      <a:pt x="95" y="73"/>
                      <a:pt x="98" y="70"/>
                      <a:pt x="99" y="69"/>
                    </a:cubicBezTo>
                    <a:cubicBezTo>
                      <a:pt x="100" y="68"/>
                      <a:pt x="101" y="65"/>
                      <a:pt x="102" y="64"/>
                    </a:cubicBezTo>
                    <a:cubicBezTo>
                      <a:pt x="102" y="63"/>
                      <a:pt x="104" y="62"/>
                      <a:pt x="104" y="61"/>
                    </a:cubicBezTo>
                    <a:cubicBezTo>
                      <a:pt x="105" y="60"/>
                      <a:pt x="105" y="56"/>
                      <a:pt x="105" y="54"/>
                    </a:cubicBezTo>
                    <a:cubicBezTo>
                      <a:pt x="106" y="53"/>
                      <a:pt x="105" y="50"/>
                      <a:pt x="105" y="49"/>
                    </a:cubicBezTo>
                    <a:cubicBezTo>
                      <a:pt x="106" y="47"/>
                      <a:pt x="107" y="44"/>
                      <a:pt x="108" y="43"/>
                    </a:cubicBezTo>
                    <a:cubicBezTo>
                      <a:pt x="108" y="42"/>
                      <a:pt x="109" y="39"/>
                      <a:pt x="110" y="37"/>
                    </a:cubicBezTo>
                    <a:cubicBezTo>
                      <a:pt x="111" y="36"/>
                      <a:pt x="114" y="36"/>
                      <a:pt x="116" y="35"/>
                    </a:cubicBezTo>
                    <a:cubicBezTo>
                      <a:pt x="117" y="34"/>
                      <a:pt x="117" y="31"/>
                      <a:pt x="118" y="30"/>
                    </a:cubicBezTo>
                    <a:cubicBezTo>
                      <a:pt x="119" y="30"/>
                      <a:pt x="121" y="31"/>
                      <a:pt x="122" y="31"/>
                    </a:cubicBezTo>
                    <a:cubicBezTo>
                      <a:pt x="124" y="31"/>
                      <a:pt x="127" y="29"/>
                      <a:pt x="128" y="28"/>
                    </a:cubicBezTo>
                    <a:cubicBezTo>
                      <a:pt x="130" y="27"/>
                      <a:pt x="132" y="25"/>
                      <a:pt x="133" y="25"/>
                    </a:cubicBezTo>
                    <a:cubicBezTo>
                      <a:pt x="135" y="24"/>
                      <a:pt x="138" y="25"/>
                      <a:pt x="140" y="25"/>
                    </a:cubicBezTo>
                    <a:cubicBezTo>
                      <a:pt x="141" y="25"/>
                      <a:pt x="144" y="24"/>
                      <a:pt x="145" y="24"/>
                    </a:cubicBezTo>
                    <a:cubicBezTo>
                      <a:pt x="146" y="25"/>
                      <a:pt x="148" y="26"/>
                      <a:pt x="148" y="27"/>
                    </a:cubicBezTo>
                    <a:cubicBezTo>
                      <a:pt x="149" y="27"/>
                      <a:pt x="150" y="28"/>
                      <a:pt x="151" y="28"/>
                    </a:cubicBezTo>
                    <a:cubicBezTo>
                      <a:pt x="152" y="29"/>
                      <a:pt x="153" y="26"/>
                      <a:pt x="155" y="26"/>
                    </a:cubicBezTo>
                    <a:cubicBezTo>
                      <a:pt x="156" y="26"/>
                      <a:pt x="158" y="26"/>
                      <a:pt x="159" y="25"/>
                    </a:cubicBezTo>
                    <a:cubicBezTo>
                      <a:pt x="160" y="25"/>
                      <a:pt x="161" y="21"/>
                      <a:pt x="163" y="20"/>
                    </a:cubicBezTo>
                    <a:cubicBezTo>
                      <a:pt x="163" y="20"/>
                      <a:pt x="165" y="19"/>
                      <a:pt x="166" y="19"/>
                    </a:cubicBezTo>
                    <a:cubicBezTo>
                      <a:pt x="167" y="20"/>
                      <a:pt x="168" y="22"/>
                      <a:pt x="168" y="22"/>
                    </a:cubicBezTo>
                    <a:cubicBezTo>
                      <a:pt x="170" y="23"/>
                      <a:pt x="173" y="24"/>
                      <a:pt x="174" y="24"/>
                    </a:cubicBezTo>
                    <a:cubicBezTo>
                      <a:pt x="176" y="24"/>
                      <a:pt x="178" y="22"/>
                      <a:pt x="179" y="22"/>
                    </a:cubicBezTo>
                    <a:cubicBezTo>
                      <a:pt x="181" y="22"/>
                      <a:pt x="184" y="21"/>
                      <a:pt x="186" y="21"/>
                    </a:cubicBezTo>
                    <a:cubicBezTo>
                      <a:pt x="187" y="22"/>
                      <a:pt x="190" y="23"/>
                      <a:pt x="191" y="23"/>
                    </a:cubicBezTo>
                    <a:cubicBezTo>
                      <a:pt x="193" y="24"/>
                      <a:pt x="196" y="26"/>
                      <a:pt x="198" y="26"/>
                    </a:cubicBezTo>
                    <a:cubicBezTo>
                      <a:pt x="199" y="26"/>
                      <a:pt x="201" y="25"/>
                      <a:pt x="202" y="25"/>
                    </a:cubicBezTo>
                    <a:cubicBezTo>
                      <a:pt x="204" y="25"/>
                      <a:pt x="206" y="25"/>
                      <a:pt x="207" y="25"/>
                    </a:cubicBezTo>
                    <a:cubicBezTo>
                      <a:pt x="210" y="25"/>
                      <a:pt x="214" y="24"/>
                      <a:pt x="216" y="23"/>
                    </a:cubicBezTo>
                    <a:cubicBezTo>
                      <a:pt x="218" y="22"/>
                      <a:pt x="220" y="19"/>
                      <a:pt x="221" y="18"/>
                    </a:cubicBezTo>
                    <a:cubicBezTo>
                      <a:pt x="223" y="17"/>
                      <a:pt x="226" y="16"/>
                      <a:pt x="227" y="15"/>
                    </a:cubicBezTo>
                    <a:cubicBezTo>
                      <a:pt x="229" y="13"/>
                      <a:pt x="231" y="11"/>
                      <a:pt x="233" y="10"/>
                    </a:cubicBezTo>
                    <a:cubicBezTo>
                      <a:pt x="235" y="9"/>
                      <a:pt x="238" y="9"/>
                      <a:pt x="240" y="9"/>
                    </a:cubicBezTo>
                    <a:cubicBezTo>
                      <a:pt x="241" y="9"/>
                      <a:pt x="244" y="9"/>
                      <a:pt x="246" y="9"/>
                    </a:cubicBezTo>
                    <a:cubicBezTo>
                      <a:pt x="247" y="8"/>
                      <a:pt x="249" y="5"/>
                      <a:pt x="250" y="5"/>
                    </a:cubicBezTo>
                    <a:cubicBezTo>
                      <a:pt x="252" y="4"/>
                      <a:pt x="256" y="5"/>
                      <a:pt x="257" y="5"/>
                    </a:cubicBezTo>
                    <a:cubicBezTo>
                      <a:pt x="258" y="4"/>
                      <a:pt x="260" y="2"/>
                      <a:pt x="261" y="1"/>
                    </a:cubicBezTo>
                    <a:cubicBezTo>
                      <a:pt x="262" y="1"/>
                      <a:pt x="266" y="0"/>
                      <a:pt x="268" y="0"/>
                    </a:cubicBezTo>
                    <a:cubicBezTo>
                      <a:pt x="269" y="1"/>
                      <a:pt x="272" y="2"/>
                      <a:pt x="273" y="3"/>
                    </a:cubicBezTo>
                    <a:cubicBezTo>
                      <a:pt x="274" y="4"/>
                      <a:pt x="275" y="7"/>
                      <a:pt x="275" y="8"/>
                    </a:cubicBezTo>
                    <a:cubicBezTo>
                      <a:pt x="274" y="9"/>
                      <a:pt x="273" y="10"/>
                      <a:pt x="272" y="10"/>
                    </a:cubicBezTo>
                    <a:cubicBezTo>
                      <a:pt x="272" y="11"/>
                      <a:pt x="272" y="14"/>
                      <a:pt x="272" y="15"/>
                    </a:cubicBezTo>
                    <a:cubicBezTo>
                      <a:pt x="271" y="16"/>
                      <a:pt x="268" y="17"/>
                      <a:pt x="266" y="17"/>
                    </a:cubicBezTo>
                    <a:cubicBezTo>
                      <a:pt x="265" y="17"/>
                      <a:pt x="264" y="15"/>
                      <a:pt x="263" y="15"/>
                    </a:cubicBezTo>
                    <a:cubicBezTo>
                      <a:pt x="262" y="15"/>
                      <a:pt x="260" y="16"/>
                      <a:pt x="259" y="16"/>
                    </a:cubicBezTo>
                    <a:cubicBezTo>
                      <a:pt x="258" y="17"/>
                      <a:pt x="257" y="19"/>
                      <a:pt x="257" y="20"/>
                    </a:cubicBezTo>
                    <a:cubicBezTo>
                      <a:pt x="256" y="21"/>
                      <a:pt x="255" y="22"/>
                      <a:pt x="255" y="23"/>
                    </a:cubicBezTo>
                    <a:cubicBezTo>
                      <a:pt x="255" y="24"/>
                      <a:pt x="255" y="26"/>
                      <a:pt x="255" y="27"/>
                    </a:cubicBezTo>
                    <a:cubicBezTo>
                      <a:pt x="256" y="28"/>
                      <a:pt x="259" y="28"/>
                      <a:pt x="259" y="29"/>
                    </a:cubicBezTo>
                    <a:cubicBezTo>
                      <a:pt x="260" y="30"/>
                      <a:pt x="260" y="32"/>
                      <a:pt x="260" y="33"/>
                    </a:cubicBezTo>
                    <a:cubicBezTo>
                      <a:pt x="260" y="34"/>
                      <a:pt x="259" y="36"/>
                      <a:pt x="259" y="37"/>
                    </a:cubicBezTo>
                    <a:cubicBezTo>
                      <a:pt x="259" y="38"/>
                      <a:pt x="259" y="39"/>
                      <a:pt x="260" y="40"/>
                    </a:cubicBezTo>
                    <a:cubicBezTo>
                      <a:pt x="261" y="40"/>
                      <a:pt x="263" y="40"/>
                      <a:pt x="263" y="40"/>
                    </a:cubicBezTo>
                    <a:cubicBezTo>
                      <a:pt x="264" y="41"/>
                      <a:pt x="265" y="42"/>
                      <a:pt x="266" y="43"/>
                    </a:cubicBezTo>
                    <a:cubicBezTo>
                      <a:pt x="267" y="43"/>
                      <a:pt x="268" y="45"/>
                      <a:pt x="269" y="45"/>
                    </a:cubicBezTo>
                    <a:cubicBezTo>
                      <a:pt x="270" y="45"/>
                      <a:pt x="272" y="43"/>
                      <a:pt x="273" y="43"/>
                    </a:cubicBezTo>
                    <a:cubicBezTo>
                      <a:pt x="274" y="42"/>
                      <a:pt x="277" y="43"/>
                      <a:pt x="278" y="43"/>
                    </a:cubicBezTo>
                    <a:cubicBezTo>
                      <a:pt x="278" y="44"/>
                      <a:pt x="278" y="46"/>
                      <a:pt x="279" y="46"/>
                    </a:cubicBezTo>
                    <a:cubicBezTo>
                      <a:pt x="280" y="47"/>
                      <a:pt x="282" y="46"/>
                      <a:pt x="282" y="47"/>
                    </a:cubicBezTo>
                    <a:cubicBezTo>
                      <a:pt x="283" y="48"/>
                      <a:pt x="282" y="51"/>
                      <a:pt x="282" y="52"/>
                    </a:cubicBezTo>
                    <a:cubicBezTo>
                      <a:pt x="282" y="54"/>
                      <a:pt x="280" y="56"/>
                      <a:pt x="280" y="57"/>
                    </a:cubicBezTo>
                    <a:cubicBezTo>
                      <a:pt x="279" y="58"/>
                      <a:pt x="279" y="61"/>
                      <a:pt x="279" y="62"/>
                    </a:cubicBezTo>
                    <a:cubicBezTo>
                      <a:pt x="280" y="64"/>
                      <a:pt x="281" y="66"/>
                      <a:pt x="283" y="67"/>
                    </a:cubicBezTo>
                    <a:cubicBezTo>
                      <a:pt x="283" y="67"/>
                      <a:pt x="286" y="67"/>
                      <a:pt x="287" y="67"/>
                    </a:cubicBezTo>
                    <a:cubicBezTo>
                      <a:pt x="289" y="67"/>
                      <a:pt x="292" y="68"/>
                      <a:pt x="294" y="70"/>
                    </a:cubicBezTo>
                    <a:cubicBezTo>
                      <a:pt x="295" y="71"/>
                      <a:pt x="296" y="74"/>
                      <a:pt x="297" y="76"/>
                    </a:cubicBezTo>
                    <a:cubicBezTo>
                      <a:pt x="298" y="76"/>
                      <a:pt x="299" y="77"/>
                      <a:pt x="300" y="78"/>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20">
                <a:extLst>
                  <a:ext uri="{FF2B5EF4-FFF2-40B4-BE49-F238E27FC236}">
                    <a16:creationId xmlns:a16="http://schemas.microsoft.com/office/drawing/2014/main" id="{64C828FA-DED8-4747-5551-CDE81D9485F6}"/>
                  </a:ext>
                </a:extLst>
              </p:cNvPr>
              <p:cNvSpPr>
                <a:spLocks/>
              </p:cNvSpPr>
              <p:nvPr/>
            </p:nvSpPr>
            <p:spPr bwMode="auto">
              <a:xfrm>
                <a:off x="5572125" y="1077913"/>
                <a:ext cx="744537" cy="776288"/>
              </a:xfrm>
              <a:custGeom>
                <a:avLst/>
                <a:gdLst/>
                <a:ahLst/>
                <a:cxnLst>
                  <a:cxn ang="0">
                    <a:pos x="328" y="213"/>
                  </a:cxn>
                  <a:cxn ang="0">
                    <a:pos x="332" y="274"/>
                  </a:cxn>
                  <a:cxn ang="0">
                    <a:pos x="358" y="299"/>
                  </a:cxn>
                  <a:cxn ang="0">
                    <a:pos x="401" y="337"/>
                  </a:cxn>
                  <a:cxn ang="0">
                    <a:pos x="412" y="364"/>
                  </a:cxn>
                  <a:cxn ang="0">
                    <a:pos x="337" y="368"/>
                  </a:cxn>
                  <a:cxn ang="0">
                    <a:pos x="271" y="365"/>
                  </a:cxn>
                  <a:cxn ang="0">
                    <a:pos x="235" y="343"/>
                  </a:cxn>
                  <a:cxn ang="0">
                    <a:pos x="191" y="351"/>
                  </a:cxn>
                  <a:cxn ang="0">
                    <a:pos x="140" y="344"/>
                  </a:cxn>
                  <a:cxn ang="0">
                    <a:pos x="134" y="398"/>
                  </a:cxn>
                  <a:cxn ang="0">
                    <a:pos x="119" y="433"/>
                  </a:cxn>
                  <a:cxn ang="0">
                    <a:pos x="103" y="415"/>
                  </a:cxn>
                  <a:cxn ang="0">
                    <a:pos x="80" y="391"/>
                  </a:cxn>
                  <a:cxn ang="0">
                    <a:pos x="65" y="369"/>
                  </a:cxn>
                  <a:cxn ang="0">
                    <a:pos x="49" y="352"/>
                  </a:cxn>
                  <a:cxn ang="0">
                    <a:pos x="15" y="350"/>
                  </a:cxn>
                  <a:cxn ang="0">
                    <a:pos x="7" y="317"/>
                  </a:cxn>
                  <a:cxn ang="0">
                    <a:pos x="15" y="293"/>
                  </a:cxn>
                  <a:cxn ang="0">
                    <a:pos x="35" y="292"/>
                  </a:cxn>
                  <a:cxn ang="0">
                    <a:pos x="44" y="264"/>
                  </a:cxn>
                  <a:cxn ang="0">
                    <a:pos x="18" y="219"/>
                  </a:cxn>
                  <a:cxn ang="0">
                    <a:pos x="6" y="183"/>
                  </a:cxn>
                  <a:cxn ang="0">
                    <a:pos x="27" y="128"/>
                  </a:cxn>
                  <a:cxn ang="0">
                    <a:pos x="39" y="110"/>
                  </a:cxn>
                  <a:cxn ang="0">
                    <a:pos x="59" y="116"/>
                  </a:cxn>
                  <a:cxn ang="0">
                    <a:pos x="51" y="136"/>
                  </a:cxn>
                  <a:cxn ang="0">
                    <a:pos x="71" y="157"/>
                  </a:cxn>
                  <a:cxn ang="0">
                    <a:pos x="83" y="172"/>
                  </a:cxn>
                  <a:cxn ang="0">
                    <a:pos x="92" y="154"/>
                  </a:cxn>
                  <a:cxn ang="0">
                    <a:pos x="84" y="132"/>
                  </a:cxn>
                  <a:cxn ang="0">
                    <a:pos x="96" y="105"/>
                  </a:cxn>
                  <a:cxn ang="0">
                    <a:pos x="120" y="79"/>
                  </a:cxn>
                  <a:cxn ang="0">
                    <a:pos x="125" y="51"/>
                  </a:cxn>
                  <a:cxn ang="0">
                    <a:pos x="123" y="27"/>
                  </a:cxn>
                  <a:cxn ang="0">
                    <a:pos x="145" y="34"/>
                  </a:cxn>
                  <a:cxn ang="0">
                    <a:pos x="153" y="40"/>
                  </a:cxn>
                  <a:cxn ang="0">
                    <a:pos x="163" y="70"/>
                  </a:cxn>
                  <a:cxn ang="0">
                    <a:pos x="188" y="67"/>
                  </a:cxn>
                  <a:cxn ang="0">
                    <a:pos x="205" y="56"/>
                  </a:cxn>
                  <a:cxn ang="0">
                    <a:pos x="226" y="57"/>
                  </a:cxn>
                  <a:cxn ang="0">
                    <a:pos x="241" y="77"/>
                  </a:cxn>
                  <a:cxn ang="0">
                    <a:pos x="259" y="76"/>
                  </a:cxn>
                  <a:cxn ang="0">
                    <a:pos x="245" y="54"/>
                  </a:cxn>
                  <a:cxn ang="0">
                    <a:pos x="250" y="40"/>
                  </a:cxn>
                  <a:cxn ang="0">
                    <a:pos x="241" y="16"/>
                  </a:cxn>
                  <a:cxn ang="0">
                    <a:pos x="265" y="1"/>
                  </a:cxn>
                  <a:cxn ang="0">
                    <a:pos x="281" y="15"/>
                  </a:cxn>
                  <a:cxn ang="0">
                    <a:pos x="296" y="20"/>
                  </a:cxn>
                  <a:cxn ang="0">
                    <a:pos x="316" y="37"/>
                  </a:cxn>
                  <a:cxn ang="0">
                    <a:pos x="301" y="53"/>
                  </a:cxn>
                  <a:cxn ang="0">
                    <a:pos x="309" y="94"/>
                  </a:cxn>
                  <a:cxn ang="0">
                    <a:pos x="291" y="147"/>
                  </a:cxn>
                  <a:cxn ang="0">
                    <a:pos x="314" y="185"/>
                  </a:cxn>
                  <a:cxn ang="0">
                    <a:pos x="342" y="176"/>
                  </a:cxn>
                </a:cxnLst>
                <a:rect l="0" t="0" r="r" b="b"/>
                <a:pathLst>
                  <a:path w="421" h="439">
                    <a:moveTo>
                      <a:pt x="343" y="177"/>
                    </a:moveTo>
                    <a:cubicBezTo>
                      <a:pt x="343" y="180"/>
                      <a:pt x="343" y="184"/>
                      <a:pt x="343" y="186"/>
                    </a:cubicBezTo>
                    <a:cubicBezTo>
                      <a:pt x="342" y="189"/>
                      <a:pt x="342" y="194"/>
                      <a:pt x="342" y="197"/>
                    </a:cubicBezTo>
                    <a:cubicBezTo>
                      <a:pt x="341" y="199"/>
                      <a:pt x="338" y="203"/>
                      <a:pt x="337" y="205"/>
                    </a:cubicBezTo>
                    <a:cubicBezTo>
                      <a:pt x="335" y="207"/>
                      <a:pt x="330" y="210"/>
                      <a:pt x="328" y="213"/>
                    </a:cubicBezTo>
                    <a:cubicBezTo>
                      <a:pt x="326" y="215"/>
                      <a:pt x="322" y="219"/>
                      <a:pt x="321" y="222"/>
                    </a:cubicBezTo>
                    <a:cubicBezTo>
                      <a:pt x="319" y="226"/>
                      <a:pt x="318" y="234"/>
                      <a:pt x="318" y="238"/>
                    </a:cubicBezTo>
                    <a:cubicBezTo>
                      <a:pt x="319" y="242"/>
                      <a:pt x="320" y="249"/>
                      <a:pt x="321" y="253"/>
                    </a:cubicBezTo>
                    <a:cubicBezTo>
                      <a:pt x="322" y="255"/>
                      <a:pt x="327" y="259"/>
                      <a:pt x="328" y="262"/>
                    </a:cubicBezTo>
                    <a:cubicBezTo>
                      <a:pt x="329" y="265"/>
                      <a:pt x="331" y="271"/>
                      <a:pt x="332" y="274"/>
                    </a:cubicBezTo>
                    <a:cubicBezTo>
                      <a:pt x="332" y="276"/>
                      <a:pt x="333" y="281"/>
                      <a:pt x="334" y="284"/>
                    </a:cubicBezTo>
                    <a:cubicBezTo>
                      <a:pt x="335" y="286"/>
                      <a:pt x="337" y="290"/>
                      <a:pt x="339" y="292"/>
                    </a:cubicBezTo>
                    <a:cubicBezTo>
                      <a:pt x="340" y="293"/>
                      <a:pt x="343" y="295"/>
                      <a:pt x="345" y="295"/>
                    </a:cubicBezTo>
                    <a:cubicBezTo>
                      <a:pt x="347" y="296"/>
                      <a:pt x="351" y="295"/>
                      <a:pt x="353" y="296"/>
                    </a:cubicBezTo>
                    <a:cubicBezTo>
                      <a:pt x="354" y="296"/>
                      <a:pt x="357" y="298"/>
                      <a:pt x="358" y="299"/>
                    </a:cubicBezTo>
                    <a:cubicBezTo>
                      <a:pt x="360" y="301"/>
                      <a:pt x="364" y="306"/>
                      <a:pt x="365" y="308"/>
                    </a:cubicBezTo>
                    <a:cubicBezTo>
                      <a:pt x="367" y="310"/>
                      <a:pt x="370" y="316"/>
                      <a:pt x="372" y="318"/>
                    </a:cubicBezTo>
                    <a:cubicBezTo>
                      <a:pt x="374" y="321"/>
                      <a:pt x="381" y="323"/>
                      <a:pt x="384" y="324"/>
                    </a:cubicBezTo>
                    <a:cubicBezTo>
                      <a:pt x="386" y="326"/>
                      <a:pt x="393" y="327"/>
                      <a:pt x="395" y="329"/>
                    </a:cubicBezTo>
                    <a:cubicBezTo>
                      <a:pt x="397" y="331"/>
                      <a:pt x="400" y="335"/>
                      <a:pt x="401" y="337"/>
                    </a:cubicBezTo>
                    <a:cubicBezTo>
                      <a:pt x="402" y="339"/>
                      <a:pt x="402" y="343"/>
                      <a:pt x="403" y="344"/>
                    </a:cubicBezTo>
                    <a:cubicBezTo>
                      <a:pt x="404" y="345"/>
                      <a:pt x="407" y="347"/>
                      <a:pt x="408" y="348"/>
                    </a:cubicBezTo>
                    <a:cubicBezTo>
                      <a:pt x="409" y="349"/>
                      <a:pt x="411" y="353"/>
                      <a:pt x="413" y="354"/>
                    </a:cubicBezTo>
                    <a:cubicBezTo>
                      <a:pt x="414" y="356"/>
                      <a:pt x="418" y="358"/>
                      <a:pt x="421" y="359"/>
                    </a:cubicBezTo>
                    <a:cubicBezTo>
                      <a:pt x="418" y="361"/>
                      <a:pt x="414" y="363"/>
                      <a:pt x="412" y="364"/>
                    </a:cubicBezTo>
                    <a:cubicBezTo>
                      <a:pt x="408" y="365"/>
                      <a:pt x="400" y="365"/>
                      <a:pt x="396" y="366"/>
                    </a:cubicBezTo>
                    <a:cubicBezTo>
                      <a:pt x="392" y="366"/>
                      <a:pt x="383" y="368"/>
                      <a:pt x="378" y="369"/>
                    </a:cubicBezTo>
                    <a:cubicBezTo>
                      <a:pt x="375" y="370"/>
                      <a:pt x="369" y="375"/>
                      <a:pt x="366" y="375"/>
                    </a:cubicBezTo>
                    <a:cubicBezTo>
                      <a:pt x="362" y="375"/>
                      <a:pt x="355" y="370"/>
                      <a:pt x="351" y="369"/>
                    </a:cubicBezTo>
                    <a:cubicBezTo>
                      <a:pt x="347" y="368"/>
                      <a:pt x="340" y="367"/>
                      <a:pt x="337" y="368"/>
                    </a:cubicBezTo>
                    <a:cubicBezTo>
                      <a:pt x="333" y="369"/>
                      <a:pt x="327" y="375"/>
                      <a:pt x="323" y="376"/>
                    </a:cubicBezTo>
                    <a:cubicBezTo>
                      <a:pt x="319" y="377"/>
                      <a:pt x="309" y="377"/>
                      <a:pt x="304" y="375"/>
                    </a:cubicBezTo>
                    <a:cubicBezTo>
                      <a:pt x="302" y="374"/>
                      <a:pt x="299" y="370"/>
                      <a:pt x="297" y="368"/>
                    </a:cubicBezTo>
                    <a:cubicBezTo>
                      <a:pt x="295" y="367"/>
                      <a:pt x="289" y="364"/>
                      <a:pt x="286" y="363"/>
                    </a:cubicBezTo>
                    <a:cubicBezTo>
                      <a:pt x="283" y="363"/>
                      <a:pt x="275" y="366"/>
                      <a:pt x="271" y="365"/>
                    </a:cubicBezTo>
                    <a:cubicBezTo>
                      <a:pt x="269" y="364"/>
                      <a:pt x="265" y="358"/>
                      <a:pt x="262" y="356"/>
                    </a:cubicBezTo>
                    <a:cubicBezTo>
                      <a:pt x="260" y="355"/>
                      <a:pt x="255" y="353"/>
                      <a:pt x="252" y="354"/>
                    </a:cubicBezTo>
                    <a:cubicBezTo>
                      <a:pt x="248" y="354"/>
                      <a:pt x="243" y="362"/>
                      <a:pt x="240" y="361"/>
                    </a:cubicBezTo>
                    <a:cubicBezTo>
                      <a:pt x="237" y="361"/>
                      <a:pt x="233" y="356"/>
                      <a:pt x="233" y="354"/>
                    </a:cubicBezTo>
                    <a:cubicBezTo>
                      <a:pt x="232" y="351"/>
                      <a:pt x="236" y="345"/>
                      <a:pt x="235" y="343"/>
                    </a:cubicBezTo>
                    <a:cubicBezTo>
                      <a:pt x="234" y="340"/>
                      <a:pt x="229" y="337"/>
                      <a:pt x="226" y="336"/>
                    </a:cubicBezTo>
                    <a:cubicBezTo>
                      <a:pt x="225" y="335"/>
                      <a:pt x="220" y="336"/>
                      <a:pt x="218" y="336"/>
                    </a:cubicBezTo>
                    <a:cubicBezTo>
                      <a:pt x="216" y="336"/>
                      <a:pt x="211" y="334"/>
                      <a:pt x="209" y="335"/>
                    </a:cubicBezTo>
                    <a:cubicBezTo>
                      <a:pt x="206" y="336"/>
                      <a:pt x="202" y="340"/>
                      <a:pt x="200" y="341"/>
                    </a:cubicBezTo>
                    <a:cubicBezTo>
                      <a:pt x="197" y="344"/>
                      <a:pt x="194" y="350"/>
                      <a:pt x="191" y="351"/>
                    </a:cubicBezTo>
                    <a:cubicBezTo>
                      <a:pt x="186" y="353"/>
                      <a:pt x="177" y="350"/>
                      <a:pt x="173" y="348"/>
                    </a:cubicBezTo>
                    <a:cubicBezTo>
                      <a:pt x="171" y="346"/>
                      <a:pt x="170" y="340"/>
                      <a:pt x="168" y="339"/>
                    </a:cubicBezTo>
                    <a:cubicBezTo>
                      <a:pt x="166" y="337"/>
                      <a:pt x="161" y="337"/>
                      <a:pt x="159" y="338"/>
                    </a:cubicBezTo>
                    <a:cubicBezTo>
                      <a:pt x="156" y="339"/>
                      <a:pt x="152" y="346"/>
                      <a:pt x="149" y="347"/>
                    </a:cubicBezTo>
                    <a:cubicBezTo>
                      <a:pt x="146" y="347"/>
                      <a:pt x="142" y="343"/>
                      <a:pt x="140" y="344"/>
                    </a:cubicBezTo>
                    <a:cubicBezTo>
                      <a:pt x="137" y="345"/>
                      <a:pt x="133" y="351"/>
                      <a:pt x="131" y="353"/>
                    </a:cubicBezTo>
                    <a:cubicBezTo>
                      <a:pt x="129" y="356"/>
                      <a:pt x="126" y="363"/>
                      <a:pt x="125" y="366"/>
                    </a:cubicBezTo>
                    <a:cubicBezTo>
                      <a:pt x="124" y="370"/>
                      <a:pt x="123" y="377"/>
                      <a:pt x="123" y="380"/>
                    </a:cubicBezTo>
                    <a:cubicBezTo>
                      <a:pt x="124" y="382"/>
                      <a:pt x="126" y="387"/>
                      <a:pt x="128" y="389"/>
                    </a:cubicBezTo>
                    <a:cubicBezTo>
                      <a:pt x="129" y="391"/>
                      <a:pt x="134" y="395"/>
                      <a:pt x="134" y="398"/>
                    </a:cubicBezTo>
                    <a:cubicBezTo>
                      <a:pt x="135" y="400"/>
                      <a:pt x="133" y="404"/>
                      <a:pt x="132" y="406"/>
                    </a:cubicBezTo>
                    <a:cubicBezTo>
                      <a:pt x="131" y="408"/>
                      <a:pt x="127" y="408"/>
                      <a:pt x="127" y="410"/>
                    </a:cubicBezTo>
                    <a:cubicBezTo>
                      <a:pt x="126" y="411"/>
                      <a:pt x="127" y="416"/>
                      <a:pt x="127" y="417"/>
                    </a:cubicBezTo>
                    <a:cubicBezTo>
                      <a:pt x="126" y="419"/>
                      <a:pt x="123" y="420"/>
                      <a:pt x="122" y="422"/>
                    </a:cubicBezTo>
                    <a:cubicBezTo>
                      <a:pt x="121" y="424"/>
                      <a:pt x="120" y="430"/>
                      <a:pt x="119" y="433"/>
                    </a:cubicBezTo>
                    <a:cubicBezTo>
                      <a:pt x="119" y="434"/>
                      <a:pt x="117" y="437"/>
                      <a:pt x="116" y="439"/>
                    </a:cubicBezTo>
                    <a:cubicBezTo>
                      <a:pt x="115" y="437"/>
                      <a:pt x="115" y="435"/>
                      <a:pt x="114" y="435"/>
                    </a:cubicBezTo>
                    <a:cubicBezTo>
                      <a:pt x="113" y="433"/>
                      <a:pt x="109" y="433"/>
                      <a:pt x="109" y="431"/>
                    </a:cubicBezTo>
                    <a:cubicBezTo>
                      <a:pt x="107" y="430"/>
                      <a:pt x="108" y="425"/>
                      <a:pt x="108" y="423"/>
                    </a:cubicBezTo>
                    <a:cubicBezTo>
                      <a:pt x="107" y="421"/>
                      <a:pt x="104" y="417"/>
                      <a:pt x="103" y="415"/>
                    </a:cubicBezTo>
                    <a:cubicBezTo>
                      <a:pt x="102" y="413"/>
                      <a:pt x="103" y="409"/>
                      <a:pt x="101" y="407"/>
                    </a:cubicBezTo>
                    <a:cubicBezTo>
                      <a:pt x="101" y="407"/>
                      <a:pt x="98" y="406"/>
                      <a:pt x="97" y="406"/>
                    </a:cubicBezTo>
                    <a:cubicBezTo>
                      <a:pt x="95" y="405"/>
                      <a:pt x="90" y="407"/>
                      <a:pt x="88" y="406"/>
                    </a:cubicBezTo>
                    <a:cubicBezTo>
                      <a:pt x="86" y="406"/>
                      <a:pt x="83" y="403"/>
                      <a:pt x="82" y="401"/>
                    </a:cubicBezTo>
                    <a:cubicBezTo>
                      <a:pt x="81" y="399"/>
                      <a:pt x="80" y="394"/>
                      <a:pt x="80" y="391"/>
                    </a:cubicBezTo>
                    <a:cubicBezTo>
                      <a:pt x="80" y="390"/>
                      <a:pt x="81" y="387"/>
                      <a:pt x="81" y="386"/>
                    </a:cubicBezTo>
                    <a:cubicBezTo>
                      <a:pt x="81" y="384"/>
                      <a:pt x="79" y="381"/>
                      <a:pt x="78" y="380"/>
                    </a:cubicBezTo>
                    <a:cubicBezTo>
                      <a:pt x="77" y="379"/>
                      <a:pt x="73" y="377"/>
                      <a:pt x="72" y="376"/>
                    </a:cubicBezTo>
                    <a:cubicBezTo>
                      <a:pt x="71" y="375"/>
                      <a:pt x="71" y="371"/>
                      <a:pt x="69" y="371"/>
                    </a:cubicBezTo>
                    <a:cubicBezTo>
                      <a:pt x="69" y="370"/>
                      <a:pt x="66" y="369"/>
                      <a:pt x="65" y="369"/>
                    </a:cubicBezTo>
                    <a:cubicBezTo>
                      <a:pt x="64" y="369"/>
                      <a:pt x="61" y="371"/>
                      <a:pt x="60" y="371"/>
                    </a:cubicBezTo>
                    <a:cubicBezTo>
                      <a:pt x="59" y="370"/>
                      <a:pt x="57" y="368"/>
                      <a:pt x="56" y="367"/>
                    </a:cubicBezTo>
                    <a:cubicBezTo>
                      <a:pt x="56" y="366"/>
                      <a:pt x="55" y="363"/>
                      <a:pt x="54" y="361"/>
                    </a:cubicBezTo>
                    <a:cubicBezTo>
                      <a:pt x="54" y="360"/>
                      <a:pt x="53" y="356"/>
                      <a:pt x="52" y="355"/>
                    </a:cubicBezTo>
                    <a:cubicBezTo>
                      <a:pt x="52" y="354"/>
                      <a:pt x="50" y="353"/>
                      <a:pt x="49" y="352"/>
                    </a:cubicBezTo>
                    <a:cubicBezTo>
                      <a:pt x="48" y="352"/>
                      <a:pt x="44" y="351"/>
                      <a:pt x="43" y="352"/>
                    </a:cubicBezTo>
                    <a:cubicBezTo>
                      <a:pt x="41" y="352"/>
                      <a:pt x="40" y="355"/>
                      <a:pt x="39" y="356"/>
                    </a:cubicBezTo>
                    <a:cubicBezTo>
                      <a:pt x="38" y="357"/>
                      <a:pt x="35" y="360"/>
                      <a:pt x="33" y="360"/>
                    </a:cubicBezTo>
                    <a:cubicBezTo>
                      <a:pt x="30" y="360"/>
                      <a:pt x="25" y="358"/>
                      <a:pt x="23" y="356"/>
                    </a:cubicBezTo>
                    <a:cubicBezTo>
                      <a:pt x="21" y="355"/>
                      <a:pt x="17" y="352"/>
                      <a:pt x="15" y="350"/>
                    </a:cubicBezTo>
                    <a:cubicBezTo>
                      <a:pt x="14" y="348"/>
                      <a:pt x="13" y="344"/>
                      <a:pt x="12" y="343"/>
                    </a:cubicBezTo>
                    <a:cubicBezTo>
                      <a:pt x="11" y="342"/>
                      <a:pt x="10" y="339"/>
                      <a:pt x="9" y="338"/>
                    </a:cubicBezTo>
                    <a:cubicBezTo>
                      <a:pt x="8" y="337"/>
                      <a:pt x="6" y="336"/>
                      <a:pt x="5" y="335"/>
                    </a:cubicBezTo>
                    <a:cubicBezTo>
                      <a:pt x="4" y="332"/>
                      <a:pt x="5" y="327"/>
                      <a:pt x="5" y="324"/>
                    </a:cubicBezTo>
                    <a:cubicBezTo>
                      <a:pt x="5" y="322"/>
                      <a:pt x="7" y="319"/>
                      <a:pt x="7" y="317"/>
                    </a:cubicBezTo>
                    <a:cubicBezTo>
                      <a:pt x="7" y="315"/>
                      <a:pt x="6" y="311"/>
                      <a:pt x="5" y="309"/>
                    </a:cubicBezTo>
                    <a:cubicBezTo>
                      <a:pt x="4" y="308"/>
                      <a:pt x="1" y="305"/>
                      <a:pt x="0" y="304"/>
                    </a:cubicBezTo>
                    <a:cubicBezTo>
                      <a:pt x="0" y="302"/>
                      <a:pt x="1" y="299"/>
                      <a:pt x="2" y="297"/>
                    </a:cubicBezTo>
                    <a:cubicBezTo>
                      <a:pt x="3" y="296"/>
                      <a:pt x="7" y="297"/>
                      <a:pt x="9" y="296"/>
                    </a:cubicBezTo>
                    <a:cubicBezTo>
                      <a:pt x="11" y="295"/>
                      <a:pt x="14" y="293"/>
                      <a:pt x="15" y="293"/>
                    </a:cubicBezTo>
                    <a:cubicBezTo>
                      <a:pt x="17" y="293"/>
                      <a:pt x="21" y="293"/>
                      <a:pt x="23" y="294"/>
                    </a:cubicBezTo>
                    <a:cubicBezTo>
                      <a:pt x="24" y="295"/>
                      <a:pt x="24" y="297"/>
                      <a:pt x="25" y="298"/>
                    </a:cubicBezTo>
                    <a:cubicBezTo>
                      <a:pt x="26" y="300"/>
                      <a:pt x="29" y="302"/>
                      <a:pt x="30" y="302"/>
                    </a:cubicBezTo>
                    <a:cubicBezTo>
                      <a:pt x="32" y="302"/>
                      <a:pt x="34" y="298"/>
                      <a:pt x="35" y="297"/>
                    </a:cubicBezTo>
                    <a:cubicBezTo>
                      <a:pt x="35" y="295"/>
                      <a:pt x="35" y="293"/>
                      <a:pt x="35" y="292"/>
                    </a:cubicBezTo>
                    <a:cubicBezTo>
                      <a:pt x="35" y="290"/>
                      <a:pt x="34" y="287"/>
                      <a:pt x="35" y="286"/>
                    </a:cubicBezTo>
                    <a:cubicBezTo>
                      <a:pt x="36" y="285"/>
                      <a:pt x="39" y="285"/>
                      <a:pt x="40" y="285"/>
                    </a:cubicBezTo>
                    <a:cubicBezTo>
                      <a:pt x="41" y="284"/>
                      <a:pt x="44" y="283"/>
                      <a:pt x="46" y="282"/>
                    </a:cubicBezTo>
                    <a:cubicBezTo>
                      <a:pt x="47" y="280"/>
                      <a:pt x="48" y="277"/>
                      <a:pt x="48" y="275"/>
                    </a:cubicBezTo>
                    <a:cubicBezTo>
                      <a:pt x="48" y="272"/>
                      <a:pt x="45" y="266"/>
                      <a:pt x="44" y="264"/>
                    </a:cubicBezTo>
                    <a:cubicBezTo>
                      <a:pt x="42" y="262"/>
                      <a:pt x="38" y="259"/>
                      <a:pt x="37" y="257"/>
                    </a:cubicBezTo>
                    <a:cubicBezTo>
                      <a:pt x="35" y="255"/>
                      <a:pt x="32" y="250"/>
                      <a:pt x="31" y="247"/>
                    </a:cubicBezTo>
                    <a:cubicBezTo>
                      <a:pt x="30" y="244"/>
                      <a:pt x="29" y="238"/>
                      <a:pt x="28" y="234"/>
                    </a:cubicBezTo>
                    <a:cubicBezTo>
                      <a:pt x="27" y="232"/>
                      <a:pt x="26" y="227"/>
                      <a:pt x="24" y="225"/>
                    </a:cubicBezTo>
                    <a:cubicBezTo>
                      <a:pt x="23" y="223"/>
                      <a:pt x="19" y="221"/>
                      <a:pt x="18" y="219"/>
                    </a:cubicBezTo>
                    <a:cubicBezTo>
                      <a:pt x="17" y="217"/>
                      <a:pt x="17" y="213"/>
                      <a:pt x="16" y="211"/>
                    </a:cubicBezTo>
                    <a:cubicBezTo>
                      <a:pt x="15" y="210"/>
                      <a:pt x="13" y="207"/>
                      <a:pt x="11" y="206"/>
                    </a:cubicBezTo>
                    <a:cubicBezTo>
                      <a:pt x="10" y="205"/>
                      <a:pt x="5" y="203"/>
                      <a:pt x="4" y="201"/>
                    </a:cubicBezTo>
                    <a:cubicBezTo>
                      <a:pt x="3" y="200"/>
                      <a:pt x="2" y="197"/>
                      <a:pt x="2" y="196"/>
                    </a:cubicBezTo>
                    <a:cubicBezTo>
                      <a:pt x="2" y="193"/>
                      <a:pt x="5" y="186"/>
                      <a:pt x="6" y="183"/>
                    </a:cubicBezTo>
                    <a:cubicBezTo>
                      <a:pt x="7" y="179"/>
                      <a:pt x="7" y="171"/>
                      <a:pt x="9" y="168"/>
                    </a:cubicBezTo>
                    <a:cubicBezTo>
                      <a:pt x="10" y="166"/>
                      <a:pt x="13" y="162"/>
                      <a:pt x="14" y="160"/>
                    </a:cubicBezTo>
                    <a:cubicBezTo>
                      <a:pt x="16" y="158"/>
                      <a:pt x="18" y="152"/>
                      <a:pt x="19" y="150"/>
                    </a:cubicBezTo>
                    <a:cubicBezTo>
                      <a:pt x="20" y="147"/>
                      <a:pt x="25" y="143"/>
                      <a:pt x="26" y="140"/>
                    </a:cubicBezTo>
                    <a:cubicBezTo>
                      <a:pt x="27" y="138"/>
                      <a:pt x="27" y="131"/>
                      <a:pt x="27" y="128"/>
                    </a:cubicBezTo>
                    <a:cubicBezTo>
                      <a:pt x="27" y="125"/>
                      <a:pt x="24" y="120"/>
                      <a:pt x="25" y="117"/>
                    </a:cubicBezTo>
                    <a:cubicBezTo>
                      <a:pt x="25" y="116"/>
                      <a:pt x="25" y="113"/>
                      <a:pt x="26" y="112"/>
                    </a:cubicBezTo>
                    <a:cubicBezTo>
                      <a:pt x="27" y="111"/>
                      <a:pt x="29" y="109"/>
                      <a:pt x="30" y="107"/>
                    </a:cubicBezTo>
                    <a:cubicBezTo>
                      <a:pt x="31" y="108"/>
                      <a:pt x="32" y="109"/>
                      <a:pt x="33" y="109"/>
                    </a:cubicBezTo>
                    <a:cubicBezTo>
                      <a:pt x="35" y="110"/>
                      <a:pt x="38" y="110"/>
                      <a:pt x="39" y="110"/>
                    </a:cubicBezTo>
                    <a:cubicBezTo>
                      <a:pt x="40" y="110"/>
                      <a:pt x="40" y="108"/>
                      <a:pt x="41" y="108"/>
                    </a:cubicBezTo>
                    <a:cubicBezTo>
                      <a:pt x="42" y="108"/>
                      <a:pt x="43" y="108"/>
                      <a:pt x="44" y="109"/>
                    </a:cubicBezTo>
                    <a:cubicBezTo>
                      <a:pt x="45" y="110"/>
                      <a:pt x="46" y="113"/>
                      <a:pt x="48" y="114"/>
                    </a:cubicBezTo>
                    <a:cubicBezTo>
                      <a:pt x="49" y="115"/>
                      <a:pt x="52" y="114"/>
                      <a:pt x="54" y="115"/>
                    </a:cubicBezTo>
                    <a:cubicBezTo>
                      <a:pt x="55" y="115"/>
                      <a:pt x="58" y="115"/>
                      <a:pt x="59" y="116"/>
                    </a:cubicBezTo>
                    <a:cubicBezTo>
                      <a:pt x="60" y="117"/>
                      <a:pt x="60" y="122"/>
                      <a:pt x="59" y="124"/>
                    </a:cubicBezTo>
                    <a:cubicBezTo>
                      <a:pt x="59" y="125"/>
                      <a:pt x="58" y="128"/>
                      <a:pt x="57" y="129"/>
                    </a:cubicBezTo>
                    <a:cubicBezTo>
                      <a:pt x="56" y="130"/>
                      <a:pt x="53" y="130"/>
                      <a:pt x="52" y="131"/>
                    </a:cubicBezTo>
                    <a:cubicBezTo>
                      <a:pt x="51" y="132"/>
                      <a:pt x="48" y="133"/>
                      <a:pt x="48" y="134"/>
                    </a:cubicBezTo>
                    <a:cubicBezTo>
                      <a:pt x="48" y="135"/>
                      <a:pt x="50" y="136"/>
                      <a:pt x="51" y="136"/>
                    </a:cubicBezTo>
                    <a:cubicBezTo>
                      <a:pt x="53" y="137"/>
                      <a:pt x="55" y="136"/>
                      <a:pt x="56" y="137"/>
                    </a:cubicBezTo>
                    <a:cubicBezTo>
                      <a:pt x="58" y="138"/>
                      <a:pt x="59" y="142"/>
                      <a:pt x="61" y="143"/>
                    </a:cubicBezTo>
                    <a:cubicBezTo>
                      <a:pt x="62" y="144"/>
                      <a:pt x="65" y="144"/>
                      <a:pt x="66" y="145"/>
                    </a:cubicBezTo>
                    <a:cubicBezTo>
                      <a:pt x="67" y="146"/>
                      <a:pt x="67" y="150"/>
                      <a:pt x="68" y="152"/>
                    </a:cubicBezTo>
                    <a:cubicBezTo>
                      <a:pt x="68" y="153"/>
                      <a:pt x="70" y="155"/>
                      <a:pt x="71" y="157"/>
                    </a:cubicBezTo>
                    <a:cubicBezTo>
                      <a:pt x="71" y="158"/>
                      <a:pt x="73" y="161"/>
                      <a:pt x="72" y="163"/>
                    </a:cubicBezTo>
                    <a:cubicBezTo>
                      <a:pt x="72" y="164"/>
                      <a:pt x="70" y="165"/>
                      <a:pt x="70" y="166"/>
                    </a:cubicBezTo>
                    <a:cubicBezTo>
                      <a:pt x="70" y="166"/>
                      <a:pt x="70" y="169"/>
                      <a:pt x="70" y="169"/>
                    </a:cubicBezTo>
                    <a:cubicBezTo>
                      <a:pt x="72" y="171"/>
                      <a:pt x="76" y="169"/>
                      <a:pt x="78" y="170"/>
                    </a:cubicBezTo>
                    <a:cubicBezTo>
                      <a:pt x="80" y="170"/>
                      <a:pt x="82" y="172"/>
                      <a:pt x="83" y="172"/>
                    </a:cubicBezTo>
                    <a:cubicBezTo>
                      <a:pt x="85" y="173"/>
                      <a:pt x="87" y="172"/>
                      <a:pt x="88" y="172"/>
                    </a:cubicBezTo>
                    <a:cubicBezTo>
                      <a:pt x="89" y="171"/>
                      <a:pt x="90" y="167"/>
                      <a:pt x="90" y="166"/>
                    </a:cubicBezTo>
                    <a:cubicBezTo>
                      <a:pt x="90" y="165"/>
                      <a:pt x="90" y="163"/>
                      <a:pt x="90" y="162"/>
                    </a:cubicBezTo>
                    <a:cubicBezTo>
                      <a:pt x="91" y="161"/>
                      <a:pt x="95" y="161"/>
                      <a:pt x="95" y="160"/>
                    </a:cubicBezTo>
                    <a:cubicBezTo>
                      <a:pt x="95" y="158"/>
                      <a:pt x="93" y="155"/>
                      <a:pt x="92" y="154"/>
                    </a:cubicBezTo>
                    <a:cubicBezTo>
                      <a:pt x="91" y="153"/>
                      <a:pt x="89" y="153"/>
                      <a:pt x="88" y="153"/>
                    </a:cubicBezTo>
                    <a:cubicBezTo>
                      <a:pt x="87" y="152"/>
                      <a:pt x="86" y="148"/>
                      <a:pt x="86" y="146"/>
                    </a:cubicBezTo>
                    <a:cubicBezTo>
                      <a:pt x="85" y="145"/>
                      <a:pt x="84" y="143"/>
                      <a:pt x="84" y="141"/>
                    </a:cubicBezTo>
                    <a:cubicBezTo>
                      <a:pt x="84" y="140"/>
                      <a:pt x="86" y="138"/>
                      <a:pt x="86" y="137"/>
                    </a:cubicBezTo>
                    <a:cubicBezTo>
                      <a:pt x="86" y="136"/>
                      <a:pt x="84" y="133"/>
                      <a:pt x="84" y="132"/>
                    </a:cubicBezTo>
                    <a:cubicBezTo>
                      <a:pt x="84" y="130"/>
                      <a:pt x="85" y="128"/>
                      <a:pt x="85" y="126"/>
                    </a:cubicBezTo>
                    <a:cubicBezTo>
                      <a:pt x="86" y="124"/>
                      <a:pt x="87" y="120"/>
                      <a:pt x="89" y="119"/>
                    </a:cubicBezTo>
                    <a:cubicBezTo>
                      <a:pt x="90" y="118"/>
                      <a:pt x="93" y="119"/>
                      <a:pt x="94" y="118"/>
                    </a:cubicBezTo>
                    <a:cubicBezTo>
                      <a:pt x="96" y="117"/>
                      <a:pt x="94" y="112"/>
                      <a:pt x="94" y="110"/>
                    </a:cubicBezTo>
                    <a:cubicBezTo>
                      <a:pt x="94" y="109"/>
                      <a:pt x="95" y="106"/>
                      <a:pt x="96" y="105"/>
                    </a:cubicBezTo>
                    <a:cubicBezTo>
                      <a:pt x="97" y="104"/>
                      <a:pt x="101" y="103"/>
                      <a:pt x="102" y="102"/>
                    </a:cubicBezTo>
                    <a:cubicBezTo>
                      <a:pt x="102" y="101"/>
                      <a:pt x="103" y="100"/>
                      <a:pt x="103" y="99"/>
                    </a:cubicBezTo>
                    <a:cubicBezTo>
                      <a:pt x="105" y="98"/>
                      <a:pt x="108" y="98"/>
                      <a:pt x="109" y="96"/>
                    </a:cubicBezTo>
                    <a:cubicBezTo>
                      <a:pt x="110" y="95"/>
                      <a:pt x="112" y="91"/>
                      <a:pt x="113" y="89"/>
                    </a:cubicBezTo>
                    <a:cubicBezTo>
                      <a:pt x="114" y="87"/>
                      <a:pt x="118" y="82"/>
                      <a:pt x="120" y="79"/>
                    </a:cubicBezTo>
                    <a:cubicBezTo>
                      <a:pt x="121" y="77"/>
                      <a:pt x="122" y="72"/>
                      <a:pt x="123" y="70"/>
                    </a:cubicBezTo>
                    <a:cubicBezTo>
                      <a:pt x="124" y="68"/>
                      <a:pt x="126" y="66"/>
                      <a:pt x="126" y="65"/>
                    </a:cubicBezTo>
                    <a:cubicBezTo>
                      <a:pt x="126" y="63"/>
                      <a:pt x="126" y="61"/>
                      <a:pt x="125" y="59"/>
                    </a:cubicBezTo>
                    <a:cubicBezTo>
                      <a:pt x="125" y="58"/>
                      <a:pt x="123" y="56"/>
                      <a:pt x="123" y="55"/>
                    </a:cubicBezTo>
                    <a:cubicBezTo>
                      <a:pt x="123" y="54"/>
                      <a:pt x="125" y="52"/>
                      <a:pt x="125" y="51"/>
                    </a:cubicBezTo>
                    <a:cubicBezTo>
                      <a:pt x="125" y="49"/>
                      <a:pt x="125" y="46"/>
                      <a:pt x="124" y="44"/>
                    </a:cubicBezTo>
                    <a:cubicBezTo>
                      <a:pt x="123" y="43"/>
                      <a:pt x="120" y="43"/>
                      <a:pt x="120" y="42"/>
                    </a:cubicBezTo>
                    <a:cubicBezTo>
                      <a:pt x="119" y="41"/>
                      <a:pt x="118" y="39"/>
                      <a:pt x="119" y="38"/>
                    </a:cubicBezTo>
                    <a:cubicBezTo>
                      <a:pt x="119" y="37"/>
                      <a:pt x="121" y="36"/>
                      <a:pt x="121" y="35"/>
                    </a:cubicBezTo>
                    <a:cubicBezTo>
                      <a:pt x="122" y="33"/>
                      <a:pt x="122" y="29"/>
                      <a:pt x="123" y="27"/>
                    </a:cubicBezTo>
                    <a:cubicBezTo>
                      <a:pt x="124" y="26"/>
                      <a:pt x="128" y="26"/>
                      <a:pt x="129" y="25"/>
                    </a:cubicBezTo>
                    <a:cubicBezTo>
                      <a:pt x="130" y="25"/>
                      <a:pt x="133" y="25"/>
                      <a:pt x="134" y="25"/>
                    </a:cubicBezTo>
                    <a:cubicBezTo>
                      <a:pt x="135" y="26"/>
                      <a:pt x="137" y="27"/>
                      <a:pt x="138" y="28"/>
                    </a:cubicBezTo>
                    <a:cubicBezTo>
                      <a:pt x="138" y="29"/>
                      <a:pt x="138" y="32"/>
                      <a:pt x="139" y="33"/>
                    </a:cubicBezTo>
                    <a:cubicBezTo>
                      <a:pt x="140" y="34"/>
                      <a:pt x="144" y="34"/>
                      <a:pt x="145" y="34"/>
                    </a:cubicBezTo>
                    <a:cubicBezTo>
                      <a:pt x="146" y="33"/>
                      <a:pt x="147" y="31"/>
                      <a:pt x="147" y="30"/>
                    </a:cubicBezTo>
                    <a:cubicBezTo>
                      <a:pt x="147" y="29"/>
                      <a:pt x="147" y="27"/>
                      <a:pt x="148" y="26"/>
                    </a:cubicBezTo>
                    <a:cubicBezTo>
                      <a:pt x="148" y="26"/>
                      <a:pt x="151" y="25"/>
                      <a:pt x="151" y="25"/>
                    </a:cubicBezTo>
                    <a:cubicBezTo>
                      <a:pt x="153" y="26"/>
                      <a:pt x="153" y="29"/>
                      <a:pt x="153" y="30"/>
                    </a:cubicBezTo>
                    <a:cubicBezTo>
                      <a:pt x="153" y="32"/>
                      <a:pt x="153" y="37"/>
                      <a:pt x="153" y="40"/>
                    </a:cubicBezTo>
                    <a:cubicBezTo>
                      <a:pt x="153" y="42"/>
                      <a:pt x="151" y="46"/>
                      <a:pt x="151" y="49"/>
                    </a:cubicBezTo>
                    <a:cubicBezTo>
                      <a:pt x="151" y="50"/>
                      <a:pt x="152" y="53"/>
                      <a:pt x="153" y="54"/>
                    </a:cubicBezTo>
                    <a:cubicBezTo>
                      <a:pt x="153" y="56"/>
                      <a:pt x="157" y="57"/>
                      <a:pt x="158" y="58"/>
                    </a:cubicBezTo>
                    <a:cubicBezTo>
                      <a:pt x="159" y="60"/>
                      <a:pt x="158" y="64"/>
                      <a:pt x="159" y="65"/>
                    </a:cubicBezTo>
                    <a:cubicBezTo>
                      <a:pt x="160" y="67"/>
                      <a:pt x="162" y="69"/>
                      <a:pt x="163" y="70"/>
                    </a:cubicBezTo>
                    <a:cubicBezTo>
                      <a:pt x="165" y="70"/>
                      <a:pt x="169" y="69"/>
                      <a:pt x="171" y="69"/>
                    </a:cubicBezTo>
                    <a:cubicBezTo>
                      <a:pt x="173" y="70"/>
                      <a:pt x="175" y="71"/>
                      <a:pt x="177" y="71"/>
                    </a:cubicBezTo>
                    <a:cubicBezTo>
                      <a:pt x="178" y="71"/>
                      <a:pt x="179" y="69"/>
                      <a:pt x="180" y="69"/>
                    </a:cubicBezTo>
                    <a:cubicBezTo>
                      <a:pt x="182" y="69"/>
                      <a:pt x="184" y="72"/>
                      <a:pt x="185" y="71"/>
                    </a:cubicBezTo>
                    <a:cubicBezTo>
                      <a:pt x="186" y="71"/>
                      <a:pt x="188" y="68"/>
                      <a:pt x="188" y="67"/>
                    </a:cubicBezTo>
                    <a:cubicBezTo>
                      <a:pt x="189" y="65"/>
                      <a:pt x="189" y="61"/>
                      <a:pt x="190" y="60"/>
                    </a:cubicBezTo>
                    <a:cubicBezTo>
                      <a:pt x="191" y="59"/>
                      <a:pt x="194" y="60"/>
                      <a:pt x="195" y="60"/>
                    </a:cubicBezTo>
                    <a:cubicBezTo>
                      <a:pt x="196" y="60"/>
                      <a:pt x="198" y="62"/>
                      <a:pt x="199" y="62"/>
                    </a:cubicBezTo>
                    <a:cubicBezTo>
                      <a:pt x="200" y="62"/>
                      <a:pt x="203" y="59"/>
                      <a:pt x="204" y="59"/>
                    </a:cubicBezTo>
                    <a:cubicBezTo>
                      <a:pt x="204" y="58"/>
                      <a:pt x="205" y="57"/>
                      <a:pt x="205" y="56"/>
                    </a:cubicBezTo>
                    <a:cubicBezTo>
                      <a:pt x="206" y="56"/>
                      <a:pt x="209" y="56"/>
                      <a:pt x="210" y="55"/>
                    </a:cubicBezTo>
                    <a:cubicBezTo>
                      <a:pt x="211" y="54"/>
                      <a:pt x="213" y="52"/>
                      <a:pt x="214" y="52"/>
                    </a:cubicBezTo>
                    <a:cubicBezTo>
                      <a:pt x="215" y="52"/>
                      <a:pt x="217" y="52"/>
                      <a:pt x="218" y="52"/>
                    </a:cubicBezTo>
                    <a:cubicBezTo>
                      <a:pt x="219" y="53"/>
                      <a:pt x="219" y="57"/>
                      <a:pt x="220" y="57"/>
                    </a:cubicBezTo>
                    <a:cubicBezTo>
                      <a:pt x="222" y="58"/>
                      <a:pt x="225" y="56"/>
                      <a:pt x="226" y="57"/>
                    </a:cubicBezTo>
                    <a:cubicBezTo>
                      <a:pt x="227" y="57"/>
                      <a:pt x="229" y="59"/>
                      <a:pt x="230" y="60"/>
                    </a:cubicBezTo>
                    <a:cubicBezTo>
                      <a:pt x="230" y="62"/>
                      <a:pt x="230" y="65"/>
                      <a:pt x="231" y="67"/>
                    </a:cubicBezTo>
                    <a:cubicBezTo>
                      <a:pt x="231" y="68"/>
                      <a:pt x="233" y="71"/>
                      <a:pt x="234" y="72"/>
                    </a:cubicBezTo>
                    <a:cubicBezTo>
                      <a:pt x="235" y="73"/>
                      <a:pt x="239" y="72"/>
                      <a:pt x="240" y="74"/>
                    </a:cubicBezTo>
                    <a:cubicBezTo>
                      <a:pt x="241" y="74"/>
                      <a:pt x="241" y="76"/>
                      <a:pt x="241" y="77"/>
                    </a:cubicBezTo>
                    <a:cubicBezTo>
                      <a:pt x="242" y="78"/>
                      <a:pt x="241" y="79"/>
                      <a:pt x="241" y="80"/>
                    </a:cubicBezTo>
                    <a:cubicBezTo>
                      <a:pt x="242" y="81"/>
                      <a:pt x="243" y="84"/>
                      <a:pt x="244" y="84"/>
                    </a:cubicBezTo>
                    <a:cubicBezTo>
                      <a:pt x="246" y="85"/>
                      <a:pt x="250" y="86"/>
                      <a:pt x="251" y="86"/>
                    </a:cubicBezTo>
                    <a:cubicBezTo>
                      <a:pt x="253" y="85"/>
                      <a:pt x="256" y="84"/>
                      <a:pt x="257" y="82"/>
                    </a:cubicBezTo>
                    <a:cubicBezTo>
                      <a:pt x="258" y="81"/>
                      <a:pt x="259" y="78"/>
                      <a:pt x="259" y="76"/>
                    </a:cubicBezTo>
                    <a:cubicBezTo>
                      <a:pt x="259" y="74"/>
                      <a:pt x="257" y="70"/>
                      <a:pt x="256" y="69"/>
                    </a:cubicBezTo>
                    <a:cubicBezTo>
                      <a:pt x="255" y="68"/>
                      <a:pt x="252" y="67"/>
                      <a:pt x="250" y="66"/>
                    </a:cubicBezTo>
                    <a:cubicBezTo>
                      <a:pt x="249" y="65"/>
                      <a:pt x="247" y="63"/>
                      <a:pt x="246" y="61"/>
                    </a:cubicBezTo>
                    <a:cubicBezTo>
                      <a:pt x="246" y="61"/>
                      <a:pt x="247" y="59"/>
                      <a:pt x="247" y="59"/>
                    </a:cubicBezTo>
                    <a:cubicBezTo>
                      <a:pt x="247" y="57"/>
                      <a:pt x="245" y="55"/>
                      <a:pt x="245" y="54"/>
                    </a:cubicBezTo>
                    <a:cubicBezTo>
                      <a:pt x="246" y="54"/>
                      <a:pt x="247" y="52"/>
                      <a:pt x="248" y="52"/>
                    </a:cubicBezTo>
                    <a:cubicBezTo>
                      <a:pt x="250" y="51"/>
                      <a:pt x="253" y="52"/>
                      <a:pt x="255" y="51"/>
                    </a:cubicBezTo>
                    <a:cubicBezTo>
                      <a:pt x="256" y="51"/>
                      <a:pt x="258" y="48"/>
                      <a:pt x="258" y="46"/>
                    </a:cubicBezTo>
                    <a:cubicBezTo>
                      <a:pt x="258" y="45"/>
                      <a:pt x="255" y="43"/>
                      <a:pt x="254" y="42"/>
                    </a:cubicBezTo>
                    <a:cubicBezTo>
                      <a:pt x="253" y="41"/>
                      <a:pt x="251" y="40"/>
                      <a:pt x="250" y="40"/>
                    </a:cubicBezTo>
                    <a:cubicBezTo>
                      <a:pt x="249" y="39"/>
                      <a:pt x="247" y="41"/>
                      <a:pt x="246" y="42"/>
                    </a:cubicBezTo>
                    <a:cubicBezTo>
                      <a:pt x="244" y="42"/>
                      <a:pt x="241" y="42"/>
                      <a:pt x="240" y="41"/>
                    </a:cubicBezTo>
                    <a:cubicBezTo>
                      <a:pt x="238" y="39"/>
                      <a:pt x="240" y="32"/>
                      <a:pt x="239" y="29"/>
                    </a:cubicBezTo>
                    <a:cubicBezTo>
                      <a:pt x="239" y="28"/>
                      <a:pt x="238" y="25"/>
                      <a:pt x="238" y="23"/>
                    </a:cubicBezTo>
                    <a:cubicBezTo>
                      <a:pt x="238" y="21"/>
                      <a:pt x="240" y="18"/>
                      <a:pt x="241" y="16"/>
                    </a:cubicBezTo>
                    <a:cubicBezTo>
                      <a:pt x="241" y="14"/>
                      <a:pt x="244" y="12"/>
                      <a:pt x="244" y="11"/>
                    </a:cubicBezTo>
                    <a:cubicBezTo>
                      <a:pt x="245" y="9"/>
                      <a:pt x="245" y="6"/>
                      <a:pt x="246" y="5"/>
                    </a:cubicBezTo>
                    <a:cubicBezTo>
                      <a:pt x="247" y="3"/>
                      <a:pt x="251" y="2"/>
                      <a:pt x="253" y="1"/>
                    </a:cubicBezTo>
                    <a:cubicBezTo>
                      <a:pt x="255" y="1"/>
                      <a:pt x="258" y="0"/>
                      <a:pt x="260" y="0"/>
                    </a:cubicBezTo>
                    <a:cubicBezTo>
                      <a:pt x="261" y="0"/>
                      <a:pt x="264" y="0"/>
                      <a:pt x="265" y="1"/>
                    </a:cubicBezTo>
                    <a:cubicBezTo>
                      <a:pt x="266" y="1"/>
                      <a:pt x="268" y="4"/>
                      <a:pt x="268" y="6"/>
                    </a:cubicBezTo>
                    <a:cubicBezTo>
                      <a:pt x="268" y="7"/>
                      <a:pt x="267" y="10"/>
                      <a:pt x="267" y="11"/>
                    </a:cubicBezTo>
                    <a:cubicBezTo>
                      <a:pt x="268" y="13"/>
                      <a:pt x="271" y="14"/>
                      <a:pt x="273" y="15"/>
                    </a:cubicBezTo>
                    <a:cubicBezTo>
                      <a:pt x="274" y="16"/>
                      <a:pt x="276" y="17"/>
                      <a:pt x="277" y="17"/>
                    </a:cubicBezTo>
                    <a:cubicBezTo>
                      <a:pt x="278" y="17"/>
                      <a:pt x="280" y="16"/>
                      <a:pt x="281" y="15"/>
                    </a:cubicBezTo>
                    <a:cubicBezTo>
                      <a:pt x="282" y="14"/>
                      <a:pt x="283" y="11"/>
                      <a:pt x="284" y="10"/>
                    </a:cubicBezTo>
                    <a:cubicBezTo>
                      <a:pt x="285" y="10"/>
                      <a:pt x="287" y="12"/>
                      <a:pt x="288" y="12"/>
                    </a:cubicBezTo>
                    <a:cubicBezTo>
                      <a:pt x="289" y="13"/>
                      <a:pt x="292" y="13"/>
                      <a:pt x="292" y="14"/>
                    </a:cubicBezTo>
                    <a:cubicBezTo>
                      <a:pt x="293" y="15"/>
                      <a:pt x="293" y="17"/>
                      <a:pt x="293" y="18"/>
                    </a:cubicBezTo>
                    <a:cubicBezTo>
                      <a:pt x="294" y="19"/>
                      <a:pt x="295" y="19"/>
                      <a:pt x="296" y="20"/>
                    </a:cubicBezTo>
                    <a:cubicBezTo>
                      <a:pt x="296" y="21"/>
                      <a:pt x="296" y="21"/>
                      <a:pt x="296" y="22"/>
                    </a:cubicBezTo>
                    <a:cubicBezTo>
                      <a:pt x="296" y="23"/>
                      <a:pt x="297" y="26"/>
                      <a:pt x="298" y="27"/>
                    </a:cubicBezTo>
                    <a:cubicBezTo>
                      <a:pt x="300" y="28"/>
                      <a:pt x="305" y="24"/>
                      <a:pt x="307" y="25"/>
                    </a:cubicBezTo>
                    <a:cubicBezTo>
                      <a:pt x="309" y="25"/>
                      <a:pt x="313" y="28"/>
                      <a:pt x="314" y="30"/>
                    </a:cubicBezTo>
                    <a:cubicBezTo>
                      <a:pt x="315" y="32"/>
                      <a:pt x="316" y="35"/>
                      <a:pt x="316" y="37"/>
                    </a:cubicBezTo>
                    <a:cubicBezTo>
                      <a:pt x="316" y="39"/>
                      <a:pt x="315" y="42"/>
                      <a:pt x="315" y="43"/>
                    </a:cubicBezTo>
                    <a:cubicBezTo>
                      <a:pt x="315" y="45"/>
                      <a:pt x="318" y="47"/>
                      <a:pt x="318" y="48"/>
                    </a:cubicBezTo>
                    <a:cubicBezTo>
                      <a:pt x="318" y="50"/>
                      <a:pt x="318" y="53"/>
                      <a:pt x="317" y="54"/>
                    </a:cubicBezTo>
                    <a:cubicBezTo>
                      <a:pt x="315" y="54"/>
                      <a:pt x="313" y="51"/>
                      <a:pt x="311" y="51"/>
                    </a:cubicBezTo>
                    <a:cubicBezTo>
                      <a:pt x="309" y="51"/>
                      <a:pt x="303" y="51"/>
                      <a:pt x="301" y="53"/>
                    </a:cubicBezTo>
                    <a:cubicBezTo>
                      <a:pt x="299" y="54"/>
                      <a:pt x="297" y="57"/>
                      <a:pt x="297" y="59"/>
                    </a:cubicBezTo>
                    <a:cubicBezTo>
                      <a:pt x="297" y="60"/>
                      <a:pt x="299" y="63"/>
                      <a:pt x="300" y="64"/>
                    </a:cubicBezTo>
                    <a:cubicBezTo>
                      <a:pt x="302" y="65"/>
                      <a:pt x="307" y="63"/>
                      <a:pt x="309" y="65"/>
                    </a:cubicBezTo>
                    <a:cubicBezTo>
                      <a:pt x="310" y="67"/>
                      <a:pt x="308" y="73"/>
                      <a:pt x="308" y="75"/>
                    </a:cubicBezTo>
                    <a:cubicBezTo>
                      <a:pt x="308" y="80"/>
                      <a:pt x="309" y="89"/>
                      <a:pt x="309" y="94"/>
                    </a:cubicBezTo>
                    <a:cubicBezTo>
                      <a:pt x="308" y="97"/>
                      <a:pt x="305" y="104"/>
                      <a:pt x="304" y="107"/>
                    </a:cubicBezTo>
                    <a:cubicBezTo>
                      <a:pt x="302" y="111"/>
                      <a:pt x="299" y="118"/>
                      <a:pt x="298" y="122"/>
                    </a:cubicBezTo>
                    <a:cubicBezTo>
                      <a:pt x="296" y="124"/>
                      <a:pt x="293" y="128"/>
                      <a:pt x="292" y="130"/>
                    </a:cubicBezTo>
                    <a:cubicBezTo>
                      <a:pt x="290" y="133"/>
                      <a:pt x="288" y="138"/>
                      <a:pt x="289" y="141"/>
                    </a:cubicBezTo>
                    <a:cubicBezTo>
                      <a:pt x="289" y="143"/>
                      <a:pt x="290" y="145"/>
                      <a:pt x="291" y="147"/>
                    </a:cubicBezTo>
                    <a:cubicBezTo>
                      <a:pt x="292" y="148"/>
                      <a:pt x="295" y="150"/>
                      <a:pt x="296" y="151"/>
                    </a:cubicBezTo>
                    <a:cubicBezTo>
                      <a:pt x="297" y="153"/>
                      <a:pt x="298" y="158"/>
                      <a:pt x="298" y="161"/>
                    </a:cubicBezTo>
                    <a:cubicBezTo>
                      <a:pt x="299" y="163"/>
                      <a:pt x="299" y="167"/>
                      <a:pt x="300" y="169"/>
                    </a:cubicBezTo>
                    <a:cubicBezTo>
                      <a:pt x="300" y="171"/>
                      <a:pt x="302" y="175"/>
                      <a:pt x="303" y="176"/>
                    </a:cubicBezTo>
                    <a:cubicBezTo>
                      <a:pt x="305" y="179"/>
                      <a:pt x="311" y="184"/>
                      <a:pt x="314" y="185"/>
                    </a:cubicBezTo>
                    <a:cubicBezTo>
                      <a:pt x="316" y="185"/>
                      <a:pt x="320" y="182"/>
                      <a:pt x="321" y="181"/>
                    </a:cubicBezTo>
                    <a:cubicBezTo>
                      <a:pt x="322" y="179"/>
                      <a:pt x="322" y="175"/>
                      <a:pt x="323" y="174"/>
                    </a:cubicBezTo>
                    <a:cubicBezTo>
                      <a:pt x="324" y="172"/>
                      <a:pt x="327" y="171"/>
                      <a:pt x="328" y="170"/>
                    </a:cubicBezTo>
                    <a:cubicBezTo>
                      <a:pt x="330" y="170"/>
                      <a:pt x="334" y="170"/>
                      <a:pt x="336" y="171"/>
                    </a:cubicBezTo>
                    <a:cubicBezTo>
                      <a:pt x="338" y="172"/>
                      <a:pt x="341" y="175"/>
                      <a:pt x="342" y="176"/>
                    </a:cubicBezTo>
                    <a:cubicBezTo>
                      <a:pt x="342" y="177"/>
                      <a:pt x="342" y="177"/>
                      <a:pt x="343" y="177"/>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1">
                <a:extLst>
                  <a:ext uri="{FF2B5EF4-FFF2-40B4-BE49-F238E27FC236}">
                    <a16:creationId xmlns:a16="http://schemas.microsoft.com/office/drawing/2014/main" id="{2EA5E6E7-FE9D-4541-7DF7-FDAB29B93955}"/>
                  </a:ext>
                </a:extLst>
              </p:cNvPr>
              <p:cNvSpPr>
                <a:spLocks/>
              </p:cNvSpPr>
              <p:nvPr/>
            </p:nvSpPr>
            <p:spPr bwMode="auto">
              <a:xfrm>
                <a:off x="5076826" y="1138238"/>
                <a:ext cx="700087" cy="939800"/>
              </a:xfrm>
              <a:custGeom>
                <a:avLst/>
                <a:gdLst/>
                <a:ahLst/>
                <a:cxnLst>
                  <a:cxn ang="0">
                    <a:pos x="384" y="418"/>
                  </a:cxn>
                  <a:cxn ang="0">
                    <a:pos x="348" y="407"/>
                  </a:cxn>
                  <a:cxn ang="0">
                    <a:pos x="319" y="423"/>
                  </a:cxn>
                  <a:cxn ang="0">
                    <a:pos x="279" y="435"/>
                  </a:cxn>
                  <a:cxn ang="0">
                    <a:pos x="251" y="448"/>
                  </a:cxn>
                  <a:cxn ang="0">
                    <a:pos x="227" y="469"/>
                  </a:cxn>
                  <a:cxn ang="0">
                    <a:pos x="215" y="498"/>
                  </a:cxn>
                  <a:cxn ang="0">
                    <a:pos x="199" y="525"/>
                  </a:cxn>
                  <a:cxn ang="0">
                    <a:pos x="165" y="523"/>
                  </a:cxn>
                  <a:cxn ang="0">
                    <a:pos x="160" y="516"/>
                  </a:cxn>
                  <a:cxn ang="0">
                    <a:pos x="149" y="497"/>
                  </a:cxn>
                  <a:cxn ang="0">
                    <a:pos x="116" y="507"/>
                  </a:cxn>
                  <a:cxn ang="0">
                    <a:pos x="87" y="498"/>
                  </a:cxn>
                  <a:cxn ang="0">
                    <a:pos x="70" y="489"/>
                  </a:cxn>
                  <a:cxn ang="0">
                    <a:pos x="48" y="473"/>
                  </a:cxn>
                  <a:cxn ang="0">
                    <a:pos x="34" y="444"/>
                  </a:cxn>
                  <a:cxn ang="0">
                    <a:pos x="31" y="424"/>
                  </a:cxn>
                  <a:cxn ang="0">
                    <a:pos x="47" y="393"/>
                  </a:cxn>
                  <a:cxn ang="0">
                    <a:pos x="64" y="384"/>
                  </a:cxn>
                  <a:cxn ang="0">
                    <a:pos x="51" y="346"/>
                  </a:cxn>
                  <a:cxn ang="0">
                    <a:pos x="34" y="343"/>
                  </a:cxn>
                  <a:cxn ang="0">
                    <a:pos x="19" y="323"/>
                  </a:cxn>
                  <a:cxn ang="0">
                    <a:pos x="10" y="308"/>
                  </a:cxn>
                  <a:cxn ang="0">
                    <a:pos x="4" y="283"/>
                  </a:cxn>
                  <a:cxn ang="0">
                    <a:pos x="26" y="279"/>
                  </a:cxn>
                  <a:cxn ang="0">
                    <a:pos x="45" y="277"/>
                  </a:cxn>
                  <a:cxn ang="0">
                    <a:pos x="67" y="265"/>
                  </a:cxn>
                  <a:cxn ang="0">
                    <a:pos x="73" y="247"/>
                  </a:cxn>
                  <a:cxn ang="0">
                    <a:pos x="85" y="228"/>
                  </a:cxn>
                  <a:cxn ang="0">
                    <a:pos x="96" y="221"/>
                  </a:cxn>
                  <a:cxn ang="0">
                    <a:pos x="124" y="202"/>
                  </a:cxn>
                  <a:cxn ang="0">
                    <a:pos x="158" y="201"/>
                  </a:cxn>
                  <a:cxn ang="0">
                    <a:pos x="190" y="188"/>
                  </a:cxn>
                  <a:cxn ang="0">
                    <a:pos x="189" y="167"/>
                  </a:cxn>
                  <a:cxn ang="0">
                    <a:pos x="179" y="134"/>
                  </a:cxn>
                  <a:cxn ang="0">
                    <a:pos x="183" y="117"/>
                  </a:cxn>
                  <a:cxn ang="0">
                    <a:pos x="209" y="98"/>
                  </a:cxn>
                  <a:cxn ang="0">
                    <a:pos x="230" y="69"/>
                  </a:cxn>
                  <a:cxn ang="0">
                    <a:pos x="231" y="47"/>
                  </a:cxn>
                  <a:cxn ang="0">
                    <a:pos x="241" y="34"/>
                  </a:cxn>
                  <a:cxn ang="0">
                    <a:pos x="260" y="20"/>
                  </a:cxn>
                  <a:cxn ang="0">
                    <a:pos x="281" y="2"/>
                  </a:cxn>
                  <a:cxn ang="0">
                    <a:pos x="279" y="32"/>
                  </a:cxn>
                  <a:cxn ang="0">
                    <a:pos x="297" y="61"/>
                  </a:cxn>
                  <a:cxn ang="0">
                    <a:pos x="306" y="78"/>
                  </a:cxn>
                  <a:cxn ang="0">
                    <a:pos x="294" y="126"/>
                  </a:cxn>
                  <a:cxn ang="0">
                    <a:pos x="291" y="172"/>
                  </a:cxn>
                  <a:cxn ang="0">
                    <a:pos x="311" y="213"/>
                  </a:cxn>
                  <a:cxn ang="0">
                    <a:pos x="320" y="251"/>
                  </a:cxn>
                  <a:cxn ang="0">
                    <a:pos x="305" y="264"/>
                  </a:cxn>
                  <a:cxn ang="0">
                    <a:pos x="280" y="270"/>
                  </a:cxn>
                  <a:cxn ang="0">
                    <a:pos x="289" y="304"/>
                  </a:cxn>
                  <a:cxn ang="0">
                    <a:pos x="319" y="322"/>
                  </a:cxn>
                  <a:cxn ang="0">
                    <a:pos x="336" y="333"/>
                  </a:cxn>
                  <a:cxn ang="0">
                    <a:pos x="358" y="346"/>
                  </a:cxn>
                  <a:cxn ang="0">
                    <a:pos x="377" y="372"/>
                  </a:cxn>
                  <a:cxn ang="0">
                    <a:pos x="394" y="401"/>
                  </a:cxn>
                </a:cxnLst>
                <a:rect l="0" t="0" r="r" b="b"/>
                <a:pathLst>
                  <a:path w="396" h="531">
                    <a:moveTo>
                      <a:pt x="394" y="401"/>
                    </a:moveTo>
                    <a:cubicBezTo>
                      <a:pt x="395" y="401"/>
                      <a:pt x="395" y="403"/>
                      <a:pt x="396" y="405"/>
                    </a:cubicBezTo>
                    <a:cubicBezTo>
                      <a:pt x="395" y="407"/>
                      <a:pt x="394" y="409"/>
                      <a:pt x="393" y="410"/>
                    </a:cubicBezTo>
                    <a:cubicBezTo>
                      <a:pt x="392" y="412"/>
                      <a:pt x="389" y="415"/>
                      <a:pt x="388" y="418"/>
                    </a:cubicBezTo>
                    <a:cubicBezTo>
                      <a:pt x="386" y="418"/>
                      <a:pt x="385" y="418"/>
                      <a:pt x="384" y="418"/>
                    </a:cubicBezTo>
                    <a:cubicBezTo>
                      <a:pt x="382" y="418"/>
                      <a:pt x="377" y="417"/>
                      <a:pt x="376" y="416"/>
                    </a:cubicBezTo>
                    <a:cubicBezTo>
                      <a:pt x="374" y="414"/>
                      <a:pt x="372" y="410"/>
                      <a:pt x="371" y="408"/>
                    </a:cubicBezTo>
                    <a:cubicBezTo>
                      <a:pt x="370" y="407"/>
                      <a:pt x="367" y="406"/>
                      <a:pt x="366" y="405"/>
                    </a:cubicBezTo>
                    <a:cubicBezTo>
                      <a:pt x="363" y="404"/>
                      <a:pt x="358" y="404"/>
                      <a:pt x="356" y="404"/>
                    </a:cubicBezTo>
                    <a:cubicBezTo>
                      <a:pt x="354" y="405"/>
                      <a:pt x="349" y="405"/>
                      <a:pt x="348" y="407"/>
                    </a:cubicBezTo>
                    <a:cubicBezTo>
                      <a:pt x="346" y="408"/>
                      <a:pt x="346" y="413"/>
                      <a:pt x="345" y="415"/>
                    </a:cubicBezTo>
                    <a:cubicBezTo>
                      <a:pt x="344" y="419"/>
                      <a:pt x="341" y="426"/>
                      <a:pt x="338" y="428"/>
                    </a:cubicBezTo>
                    <a:cubicBezTo>
                      <a:pt x="336" y="430"/>
                      <a:pt x="330" y="430"/>
                      <a:pt x="327" y="430"/>
                    </a:cubicBezTo>
                    <a:cubicBezTo>
                      <a:pt x="326" y="431"/>
                      <a:pt x="323" y="432"/>
                      <a:pt x="321" y="431"/>
                    </a:cubicBezTo>
                    <a:cubicBezTo>
                      <a:pt x="320" y="430"/>
                      <a:pt x="321" y="425"/>
                      <a:pt x="319" y="423"/>
                    </a:cubicBezTo>
                    <a:cubicBezTo>
                      <a:pt x="318" y="422"/>
                      <a:pt x="315" y="422"/>
                      <a:pt x="314" y="421"/>
                    </a:cubicBezTo>
                    <a:cubicBezTo>
                      <a:pt x="311" y="421"/>
                      <a:pt x="306" y="422"/>
                      <a:pt x="303" y="423"/>
                    </a:cubicBezTo>
                    <a:cubicBezTo>
                      <a:pt x="302" y="423"/>
                      <a:pt x="299" y="425"/>
                      <a:pt x="298" y="426"/>
                    </a:cubicBezTo>
                    <a:cubicBezTo>
                      <a:pt x="296" y="427"/>
                      <a:pt x="295" y="431"/>
                      <a:pt x="293" y="432"/>
                    </a:cubicBezTo>
                    <a:cubicBezTo>
                      <a:pt x="290" y="434"/>
                      <a:pt x="283" y="434"/>
                      <a:pt x="279" y="435"/>
                    </a:cubicBezTo>
                    <a:cubicBezTo>
                      <a:pt x="277" y="435"/>
                      <a:pt x="273" y="433"/>
                      <a:pt x="271" y="434"/>
                    </a:cubicBezTo>
                    <a:cubicBezTo>
                      <a:pt x="269" y="435"/>
                      <a:pt x="267" y="438"/>
                      <a:pt x="266" y="440"/>
                    </a:cubicBezTo>
                    <a:cubicBezTo>
                      <a:pt x="265" y="441"/>
                      <a:pt x="264" y="445"/>
                      <a:pt x="263" y="446"/>
                    </a:cubicBezTo>
                    <a:cubicBezTo>
                      <a:pt x="262" y="447"/>
                      <a:pt x="261" y="450"/>
                      <a:pt x="259" y="451"/>
                    </a:cubicBezTo>
                    <a:cubicBezTo>
                      <a:pt x="257" y="451"/>
                      <a:pt x="253" y="450"/>
                      <a:pt x="251" y="448"/>
                    </a:cubicBezTo>
                    <a:cubicBezTo>
                      <a:pt x="249" y="447"/>
                      <a:pt x="248" y="441"/>
                      <a:pt x="246" y="439"/>
                    </a:cubicBezTo>
                    <a:cubicBezTo>
                      <a:pt x="246" y="438"/>
                      <a:pt x="243" y="437"/>
                      <a:pt x="242" y="437"/>
                    </a:cubicBezTo>
                    <a:cubicBezTo>
                      <a:pt x="240" y="437"/>
                      <a:pt x="238" y="440"/>
                      <a:pt x="237" y="441"/>
                    </a:cubicBezTo>
                    <a:cubicBezTo>
                      <a:pt x="235" y="444"/>
                      <a:pt x="234" y="452"/>
                      <a:pt x="233" y="455"/>
                    </a:cubicBezTo>
                    <a:cubicBezTo>
                      <a:pt x="232" y="459"/>
                      <a:pt x="229" y="466"/>
                      <a:pt x="227" y="469"/>
                    </a:cubicBezTo>
                    <a:cubicBezTo>
                      <a:pt x="225" y="471"/>
                      <a:pt x="219" y="475"/>
                      <a:pt x="217" y="477"/>
                    </a:cubicBezTo>
                    <a:cubicBezTo>
                      <a:pt x="216" y="478"/>
                      <a:pt x="215" y="480"/>
                      <a:pt x="215" y="482"/>
                    </a:cubicBezTo>
                    <a:cubicBezTo>
                      <a:pt x="215" y="483"/>
                      <a:pt x="216" y="485"/>
                      <a:pt x="217" y="486"/>
                    </a:cubicBezTo>
                    <a:cubicBezTo>
                      <a:pt x="217" y="487"/>
                      <a:pt x="218" y="490"/>
                      <a:pt x="218" y="491"/>
                    </a:cubicBezTo>
                    <a:cubicBezTo>
                      <a:pt x="218" y="493"/>
                      <a:pt x="215" y="496"/>
                      <a:pt x="215" y="498"/>
                    </a:cubicBezTo>
                    <a:cubicBezTo>
                      <a:pt x="215" y="499"/>
                      <a:pt x="215" y="502"/>
                      <a:pt x="215" y="503"/>
                    </a:cubicBezTo>
                    <a:cubicBezTo>
                      <a:pt x="216" y="505"/>
                      <a:pt x="216" y="509"/>
                      <a:pt x="215" y="511"/>
                    </a:cubicBezTo>
                    <a:cubicBezTo>
                      <a:pt x="214" y="513"/>
                      <a:pt x="210" y="513"/>
                      <a:pt x="209" y="514"/>
                    </a:cubicBezTo>
                    <a:cubicBezTo>
                      <a:pt x="207" y="516"/>
                      <a:pt x="203" y="518"/>
                      <a:pt x="201" y="520"/>
                    </a:cubicBezTo>
                    <a:cubicBezTo>
                      <a:pt x="200" y="521"/>
                      <a:pt x="200" y="524"/>
                      <a:pt x="199" y="525"/>
                    </a:cubicBezTo>
                    <a:cubicBezTo>
                      <a:pt x="197" y="526"/>
                      <a:pt x="193" y="526"/>
                      <a:pt x="191" y="526"/>
                    </a:cubicBezTo>
                    <a:cubicBezTo>
                      <a:pt x="189" y="526"/>
                      <a:pt x="185" y="524"/>
                      <a:pt x="182" y="524"/>
                    </a:cubicBezTo>
                    <a:cubicBezTo>
                      <a:pt x="181" y="524"/>
                      <a:pt x="178" y="524"/>
                      <a:pt x="177" y="524"/>
                    </a:cubicBezTo>
                    <a:cubicBezTo>
                      <a:pt x="175" y="523"/>
                      <a:pt x="173" y="519"/>
                      <a:pt x="171" y="519"/>
                    </a:cubicBezTo>
                    <a:cubicBezTo>
                      <a:pt x="169" y="519"/>
                      <a:pt x="166" y="522"/>
                      <a:pt x="165" y="523"/>
                    </a:cubicBezTo>
                    <a:cubicBezTo>
                      <a:pt x="164" y="525"/>
                      <a:pt x="164" y="528"/>
                      <a:pt x="163" y="529"/>
                    </a:cubicBezTo>
                    <a:cubicBezTo>
                      <a:pt x="161" y="530"/>
                      <a:pt x="158" y="531"/>
                      <a:pt x="157" y="530"/>
                    </a:cubicBezTo>
                    <a:cubicBezTo>
                      <a:pt x="156" y="530"/>
                      <a:pt x="155" y="529"/>
                      <a:pt x="154" y="528"/>
                    </a:cubicBezTo>
                    <a:cubicBezTo>
                      <a:pt x="156" y="527"/>
                      <a:pt x="159" y="525"/>
                      <a:pt x="159" y="524"/>
                    </a:cubicBezTo>
                    <a:cubicBezTo>
                      <a:pt x="160" y="522"/>
                      <a:pt x="160" y="518"/>
                      <a:pt x="160" y="516"/>
                    </a:cubicBezTo>
                    <a:cubicBezTo>
                      <a:pt x="159" y="514"/>
                      <a:pt x="156" y="512"/>
                      <a:pt x="155" y="511"/>
                    </a:cubicBezTo>
                    <a:cubicBezTo>
                      <a:pt x="154" y="510"/>
                      <a:pt x="152" y="507"/>
                      <a:pt x="152" y="506"/>
                    </a:cubicBezTo>
                    <a:cubicBezTo>
                      <a:pt x="153" y="504"/>
                      <a:pt x="155" y="502"/>
                      <a:pt x="155" y="500"/>
                    </a:cubicBezTo>
                    <a:cubicBezTo>
                      <a:pt x="155" y="499"/>
                      <a:pt x="154" y="498"/>
                      <a:pt x="153" y="498"/>
                    </a:cubicBezTo>
                    <a:cubicBezTo>
                      <a:pt x="152" y="497"/>
                      <a:pt x="150" y="496"/>
                      <a:pt x="149" y="497"/>
                    </a:cubicBezTo>
                    <a:cubicBezTo>
                      <a:pt x="148" y="497"/>
                      <a:pt x="148" y="501"/>
                      <a:pt x="147" y="502"/>
                    </a:cubicBezTo>
                    <a:cubicBezTo>
                      <a:pt x="144" y="503"/>
                      <a:pt x="139" y="501"/>
                      <a:pt x="137" y="501"/>
                    </a:cubicBezTo>
                    <a:cubicBezTo>
                      <a:pt x="134" y="501"/>
                      <a:pt x="130" y="503"/>
                      <a:pt x="127" y="505"/>
                    </a:cubicBezTo>
                    <a:cubicBezTo>
                      <a:pt x="126" y="506"/>
                      <a:pt x="124" y="509"/>
                      <a:pt x="122" y="509"/>
                    </a:cubicBezTo>
                    <a:cubicBezTo>
                      <a:pt x="121" y="509"/>
                      <a:pt x="118" y="507"/>
                      <a:pt x="116" y="507"/>
                    </a:cubicBezTo>
                    <a:cubicBezTo>
                      <a:pt x="115" y="506"/>
                      <a:pt x="111" y="507"/>
                      <a:pt x="110" y="507"/>
                    </a:cubicBezTo>
                    <a:cubicBezTo>
                      <a:pt x="108" y="507"/>
                      <a:pt x="105" y="509"/>
                      <a:pt x="104" y="509"/>
                    </a:cubicBezTo>
                    <a:cubicBezTo>
                      <a:pt x="102" y="508"/>
                      <a:pt x="100" y="505"/>
                      <a:pt x="98" y="505"/>
                    </a:cubicBezTo>
                    <a:cubicBezTo>
                      <a:pt x="96" y="504"/>
                      <a:pt x="93" y="504"/>
                      <a:pt x="91" y="503"/>
                    </a:cubicBezTo>
                    <a:cubicBezTo>
                      <a:pt x="90" y="502"/>
                      <a:pt x="88" y="499"/>
                      <a:pt x="87" y="498"/>
                    </a:cubicBezTo>
                    <a:cubicBezTo>
                      <a:pt x="85" y="497"/>
                      <a:pt x="82" y="497"/>
                      <a:pt x="80" y="496"/>
                    </a:cubicBezTo>
                    <a:cubicBezTo>
                      <a:pt x="79" y="495"/>
                      <a:pt x="77" y="494"/>
                      <a:pt x="76" y="493"/>
                    </a:cubicBezTo>
                    <a:cubicBezTo>
                      <a:pt x="76" y="492"/>
                      <a:pt x="75" y="490"/>
                      <a:pt x="74" y="489"/>
                    </a:cubicBezTo>
                    <a:cubicBezTo>
                      <a:pt x="74" y="489"/>
                      <a:pt x="72" y="487"/>
                      <a:pt x="71" y="487"/>
                    </a:cubicBezTo>
                    <a:cubicBezTo>
                      <a:pt x="71" y="488"/>
                      <a:pt x="70" y="489"/>
                      <a:pt x="70" y="489"/>
                    </a:cubicBezTo>
                    <a:cubicBezTo>
                      <a:pt x="68" y="489"/>
                      <a:pt x="65" y="486"/>
                      <a:pt x="64" y="485"/>
                    </a:cubicBezTo>
                    <a:cubicBezTo>
                      <a:pt x="62" y="484"/>
                      <a:pt x="60" y="483"/>
                      <a:pt x="58" y="483"/>
                    </a:cubicBezTo>
                    <a:cubicBezTo>
                      <a:pt x="57" y="482"/>
                      <a:pt x="53" y="484"/>
                      <a:pt x="51" y="484"/>
                    </a:cubicBezTo>
                    <a:cubicBezTo>
                      <a:pt x="50" y="484"/>
                      <a:pt x="49" y="481"/>
                      <a:pt x="48" y="480"/>
                    </a:cubicBezTo>
                    <a:cubicBezTo>
                      <a:pt x="47" y="479"/>
                      <a:pt x="48" y="475"/>
                      <a:pt x="48" y="473"/>
                    </a:cubicBezTo>
                    <a:cubicBezTo>
                      <a:pt x="48" y="472"/>
                      <a:pt x="48" y="471"/>
                      <a:pt x="48" y="470"/>
                    </a:cubicBezTo>
                    <a:cubicBezTo>
                      <a:pt x="48" y="468"/>
                      <a:pt x="45" y="465"/>
                      <a:pt x="44" y="464"/>
                    </a:cubicBezTo>
                    <a:cubicBezTo>
                      <a:pt x="42" y="463"/>
                      <a:pt x="38" y="463"/>
                      <a:pt x="37" y="462"/>
                    </a:cubicBezTo>
                    <a:cubicBezTo>
                      <a:pt x="35" y="460"/>
                      <a:pt x="34" y="454"/>
                      <a:pt x="34" y="452"/>
                    </a:cubicBezTo>
                    <a:cubicBezTo>
                      <a:pt x="33" y="450"/>
                      <a:pt x="33" y="446"/>
                      <a:pt x="34" y="444"/>
                    </a:cubicBezTo>
                    <a:cubicBezTo>
                      <a:pt x="34" y="442"/>
                      <a:pt x="34" y="440"/>
                      <a:pt x="35" y="439"/>
                    </a:cubicBezTo>
                    <a:cubicBezTo>
                      <a:pt x="36" y="438"/>
                      <a:pt x="38" y="437"/>
                      <a:pt x="39" y="436"/>
                    </a:cubicBezTo>
                    <a:cubicBezTo>
                      <a:pt x="39" y="435"/>
                      <a:pt x="39" y="434"/>
                      <a:pt x="39" y="433"/>
                    </a:cubicBezTo>
                    <a:cubicBezTo>
                      <a:pt x="39" y="432"/>
                      <a:pt x="35" y="430"/>
                      <a:pt x="34" y="429"/>
                    </a:cubicBezTo>
                    <a:cubicBezTo>
                      <a:pt x="33" y="428"/>
                      <a:pt x="31" y="425"/>
                      <a:pt x="31" y="424"/>
                    </a:cubicBezTo>
                    <a:cubicBezTo>
                      <a:pt x="30" y="422"/>
                      <a:pt x="31" y="417"/>
                      <a:pt x="31" y="415"/>
                    </a:cubicBezTo>
                    <a:cubicBezTo>
                      <a:pt x="32" y="413"/>
                      <a:pt x="33" y="411"/>
                      <a:pt x="34" y="410"/>
                    </a:cubicBezTo>
                    <a:cubicBezTo>
                      <a:pt x="35" y="409"/>
                      <a:pt x="37" y="408"/>
                      <a:pt x="38" y="407"/>
                    </a:cubicBezTo>
                    <a:cubicBezTo>
                      <a:pt x="40" y="405"/>
                      <a:pt x="42" y="401"/>
                      <a:pt x="44" y="399"/>
                    </a:cubicBezTo>
                    <a:cubicBezTo>
                      <a:pt x="45" y="398"/>
                      <a:pt x="47" y="395"/>
                      <a:pt x="47" y="393"/>
                    </a:cubicBezTo>
                    <a:cubicBezTo>
                      <a:pt x="48" y="391"/>
                      <a:pt x="45" y="388"/>
                      <a:pt x="46" y="386"/>
                    </a:cubicBezTo>
                    <a:cubicBezTo>
                      <a:pt x="46" y="384"/>
                      <a:pt x="48" y="382"/>
                      <a:pt x="49" y="381"/>
                    </a:cubicBezTo>
                    <a:cubicBezTo>
                      <a:pt x="50" y="381"/>
                      <a:pt x="53" y="379"/>
                      <a:pt x="55" y="380"/>
                    </a:cubicBezTo>
                    <a:cubicBezTo>
                      <a:pt x="56" y="380"/>
                      <a:pt x="57" y="382"/>
                      <a:pt x="58" y="383"/>
                    </a:cubicBezTo>
                    <a:cubicBezTo>
                      <a:pt x="60" y="384"/>
                      <a:pt x="63" y="385"/>
                      <a:pt x="64" y="384"/>
                    </a:cubicBezTo>
                    <a:cubicBezTo>
                      <a:pt x="65" y="382"/>
                      <a:pt x="62" y="377"/>
                      <a:pt x="62" y="375"/>
                    </a:cubicBezTo>
                    <a:cubicBezTo>
                      <a:pt x="61" y="373"/>
                      <a:pt x="57" y="369"/>
                      <a:pt x="57" y="366"/>
                    </a:cubicBezTo>
                    <a:cubicBezTo>
                      <a:pt x="56" y="365"/>
                      <a:pt x="56" y="361"/>
                      <a:pt x="57" y="359"/>
                    </a:cubicBezTo>
                    <a:cubicBezTo>
                      <a:pt x="57" y="357"/>
                      <a:pt x="58" y="353"/>
                      <a:pt x="57" y="352"/>
                    </a:cubicBezTo>
                    <a:cubicBezTo>
                      <a:pt x="57" y="350"/>
                      <a:pt x="53" y="348"/>
                      <a:pt x="51" y="346"/>
                    </a:cubicBezTo>
                    <a:cubicBezTo>
                      <a:pt x="50" y="345"/>
                      <a:pt x="49" y="343"/>
                      <a:pt x="48" y="342"/>
                    </a:cubicBezTo>
                    <a:cubicBezTo>
                      <a:pt x="47" y="342"/>
                      <a:pt x="45" y="342"/>
                      <a:pt x="44" y="342"/>
                    </a:cubicBezTo>
                    <a:cubicBezTo>
                      <a:pt x="43" y="343"/>
                      <a:pt x="42" y="345"/>
                      <a:pt x="41" y="346"/>
                    </a:cubicBezTo>
                    <a:cubicBezTo>
                      <a:pt x="40" y="347"/>
                      <a:pt x="38" y="347"/>
                      <a:pt x="37" y="347"/>
                    </a:cubicBezTo>
                    <a:cubicBezTo>
                      <a:pt x="35" y="346"/>
                      <a:pt x="35" y="343"/>
                      <a:pt x="34" y="343"/>
                    </a:cubicBezTo>
                    <a:cubicBezTo>
                      <a:pt x="32" y="342"/>
                      <a:pt x="29" y="342"/>
                      <a:pt x="27" y="341"/>
                    </a:cubicBezTo>
                    <a:cubicBezTo>
                      <a:pt x="25" y="341"/>
                      <a:pt x="23" y="338"/>
                      <a:pt x="22" y="337"/>
                    </a:cubicBezTo>
                    <a:cubicBezTo>
                      <a:pt x="21" y="336"/>
                      <a:pt x="19" y="334"/>
                      <a:pt x="18" y="333"/>
                    </a:cubicBezTo>
                    <a:cubicBezTo>
                      <a:pt x="18" y="331"/>
                      <a:pt x="18" y="328"/>
                      <a:pt x="18" y="327"/>
                    </a:cubicBezTo>
                    <a:cubicBezTo>
                      <a:pt x="18" y="326"/>
                      <a:pt x="19" y="324"/>
                      <a:pt x="19" y="323"/>
                    </a:cubicBezTo>
                    <a:cubicBezTo>
                      <a:pt x="20" y="322"/>
                      <a:pt x="18" y="319"/>
                      <a:pt x="18" y="318"/>
                    </a:cubicBezTo>
                    <a:cubicBezTo>
                      <a:pt x="18" y="317"/>
                      <a:pt x="17" y="314"/>
                      <a:pt x="17" y="313"/>
                    </a:cubicBezTo>
                    <a:cubicBezTo>
                      <a:pt x="17" y="312"/>
                      <a:pt x="18" y="310"/>
                      <a:pt x="17" y="309"/>
                    </a:cubicBezTo>
                    <a:cubicBezTo>
                      <a:pt x="17" y="309"/>
                      <a:pt x="15" y="307"/>
                      <a:pt x="15" y="307"/>
                    </a:cubicBezTo>
                    <a:cubicBezTo>
                      <a:pt x="13" y="307"/>
                      <a:pt x="11" y="308"/>
                      <a:pt x="10" y="308"/>
                    </a:cubicBezTo>
                    <a:cubicBezTo>
                      <a:pt x="9" y="307"/>
                      <a:pt x="6" y="307"/>
                      <a:pt x="6" y="306"/>
                    </a:cubicBezTo>
                    <a:cubicBezTo>
                      <a:pt x="5" y="304"/>
                      <a:pt x="5" y="301"/>
                      <a:pt x="5" y="300"/>
                    </a:cubicBezTo>
                    <a:cubicBezTo>
                      <a:pt x="4" y="298"/>
                      <a:pt x="2" y="296"/>
                      <a:pt x="1" y="295"/>
                    </a:cubicBezTo>
                    <a:cubicBezTo>
                      <a:pt x="1" y="294"/>
                      <a:pt x="0" y="291"/>
                      <a:pt x="0" y="290"/>
                    </a:cubicBezTo>
                    <a:cubicBezTo>
                      <a:pt x="0" y="288"/>
                      <a:pt x="3" y="284"/>
                      <a:pt x="4" y="283"/>
                    </a:cubicBezTo>
                    <a:cubicBezTo>
                      <a:pt x="5" y="282"/>
                      <a:pt x="8" y="281"/>
                      <a:pt x="9" y="281"/>
                    </a:cubicBezTo>
                    <a:cubicBezTo>
                      <a:pt x="11" y="280"/>
                      <a:pt x="14" y="283"/>
                      <a:pt x="15" y="283"/>
                    </a:cubicBezTo>
                    <a:cubicBezTo>
                      <a:pt x="16" y="282"/>
                      <a:pt x="17" y="282"/>
                      <a:pt x="18" y="281"/>
                    </a:cubicBezTo>
                    <a:cubicBezTo>
                      <a:pt x="19" y="281"/>
                      <a:pt x="20" y="279"/>
                      <a:pt x="21" y="278"/>
                    </a:cubicBezTo>
                    <a:cubicBezTo>
                      <a:pt x="22" y="278"/>
                      <a:pt x="25" y="279"/>
                      <a:pt x="26" y="279"/>
                    </a:cubicBezTo>
                    <a:cubicBezTo>
                      <a:pt x="27" y="280"/>
                      <a:pt x="28" y="283"/>
                      <a:pt x="29" y="284"/>
                    </a:cubicBezTo>
                    <a:cubicBezTo>
                      <a:pt x="30" y="284"/>
                      <a:pt x="33" y="283"/>
                      <a:pt x="34" y="283"/>
                    </a:cubicBezTo>
                    <a:cubicBezTo>
                      <a:pt x="35" y="282"/>
                      <a:pt x="37" y="281"/>
                      <a:pt x="38" y="280"/>
                    </a:cubicBezTo>
                    <a:cubicBezTo>
                      <a:pt x="39" y="280"/>
                      <a:pt x="39" y="278"/>
                      <a:pt x="39" y="277"/>
                    </a:cubicBezTo>
                    <a:cubicBezTo>
                      <a:pt x="41" y="276"/>
                      <a:pt x="44" y="278"/>
                      <a:pt x="45" y="277"/>
                    </a:cubicBezTo>
                    <a:cubicBezTo>
                      <a:pt x="47" y="277"/>
                      <a:pt x="49" y="276"/>
                      <a:pt x="50" y="275"/>
                    </a:cubicBezTo>
                    <a:cubicBezTo>
                      <a:pt x="50" y="273"/>
                      <a:pt x="47" y="270"/>
                      <a:pt x="48" y="269"/>
                    </a:cubicBezTo>
                    <a:cubicBezTo>
                      <a:pt x="49" y="267"/>
                      <a:pt x="52" y="266"/>
                      <a:pt x="53" y="265"/>
                    </a:cubicBezTo>
                    <a:cubicBezTo>
                      <a:pt x="55" y="265"/>
                      <a:pt x="60" y="264"/>
                      <a:pt x="62" y="264"/>
                    </a:cubicBezTo>
                    <a:cubicBezTo>
                      <a:pt x="64" y="264"/>
                      <a:pt x="66" y="265"/>
                      <a:pt x="67" y="265"/>
                    </a:cubicBezTo>
                    <a:cubicBezTo>
                      <a:pt x="68" y="265"/>
                      <a:pt x="71" y="265"/>
                      <a:pt x="71" y="265"/>
                    </a:cubicBezTo>
                    <a:cubicBezTo>
                      <a:pt x="72" y="264"/>
                      <a:pt x="72" y="263"/>
                      <a:pt x="73" y="262"/>
                    </a:cubicBezTo>
                    <a:cubicBezTo>
                      <a:pt x="73" y="261"/>
                      <a:pt x="77" y="261"/>
                      <a:pt x="77" y="260"/>
                    </a:cubicBezTo>
                    <a:cubicBezTo>
                      <a:pt x="78" y="258"/>
                      <a:pt x="78" y="254"/>
                      <a:pt x="77" y="253"/>
                    </a:cubicBezTo>
                    <a:cubicBezTo>
                      <a:pt x="77" y="251"/>
                      <a:pt x="74" y="248"/>
                      <a:pt x="73" y="247"/>
                    </a:cubicBezTo>
                    <a:cubicBezTo>
                      <a:pt x="73" y="245"/>
                      <a:pt x="71" y="242"/>
                      <a:pt x="72" y="241"/>
                    </a:cubicBezTo>
                    <a:cubicBezTo>
                      <a:pt x="72" y="239"/>
                      <a:pt x="75" y="237"/>
                      <a:pt x="77" y="236"/>
                    </a:cubicBezTo>
                    <a:cubicBezTo>
                      <a:pt x="78" y="235"/>
                      <a:pt x="80" y="236"/>
                      <a:pt x="81" y="236"/>
                    </a:cubicBezTo>
                    <a:cubicBezTo>
                      <a:pt x="82" y="235"/>
                      <a:pt x="85" y="235"/>
                      <a:pt x="86" y="234"/>
                    </a:cubicBezTo>
                    <a:cubicBezTo>
                      <a:pt x="87" y="233"/>
                      <a:pt x="86" y="229"/>
                      <a:pt x="85" y="228"/>
                    </a:cubicBezTo>
                    <a:cubicBezTo>
                      <a:pt x="85" y="227"/>
                      <a:pt x="83" y="225"/>
                      <a:pt x="83" y="224"/>
                    </a:cubicBezTo>
                    <a:cubicBezTo>
                      <a:pt x="83" y="223"/>
                      <a:pt x="82" y="222"/>
                      <a:pt x="82" y="221"/>
                    </a:cubicBezTo>
                    <a:cubicBezTo>
                      <a:pt x="83" y="221"/>
                      <a:pt x="85" y="221"/>
                      <a:pt x="86" y="221"/>
                    </a:cubicBezTo>
                    <a:cubicBezTo>
                      <a:pt x="87" y="222"/>
                      <a:pt x="89" y="224"/>
                      <a:pt x="91" y="224"/>
                    </a:cubicBezTo>
                    <a:cubicBezTo>
                      <a:pt x="92" y="224"/>
                      <a:pt x="95" y="222"/>
                      <a:pt x="96" y="221"/>
                    </a:cubicBezTo>
                    <a:cubicBezTo>
                      <a:pt x="96" y="220"/>
                      <a:pt x="97" y="218"/>
                      <a:pt x="98" y="218"/>
                    </a:cubicBezTo>
                    <a:cubicBezTo>
                      <a:pt x="100" y="216"/>
                      <a:pt x="104" y="213"/>
                      <a:pt x="106" y="212"/>
                    </a:cubicBezTo>
                    <a:cubicBezTo>
                      <a:pt x="108" y="212"/>
                      <a:pt x="111" y="213"/>
                      <a:pt x="113" y="212"/>
                    </a:cubicBezTo>
                    <a:cubicBezTo>
                      <a:pt x="115" y="211"/>
                      <a:pt x="118" y="209"/>
                      <a:pt x="120" y="207"/>
                    </a:cubicBezTo>
                    <a:cubicBezTo>
                      <a:pt x="121" y="206"/>
                      <a:pt x="123" y="203"/>
                      <a:pt x="124" y="202"/>
                    </a:cubicBezTo>
                    <a:cubicBezTo>
                      <a:pt x="125" y="201"/>
                      <a:pt x="127" y="198"/>
                      <a:pt x="128" y="198"/>
                    </a:cubicBezTo>
                    <a:cubicBezTo>
                      <a:pt x="129" y="197"/>
                      <a:pt x="133" y="197"/>
                      <a:pt x="135" y="197"/>
                    </a:cubicBezTo>
                    <a:cubicBezTo>
                      <a:pt x="136" y="197"/>
                      <a:pt x="139" y="199"/>
                      <a:pt x="141" y="199"/>
                    </a:cubicBezTo>
                    <a:cubicBezTo>
                      <a:pt x="144" y="200"/>
                      <a:pt x="149" y="199"/>
                      <a:pt x="151" y="199"/>
                    </a:cubicBezTo>
                    <a:cubicBezTo>
                      <a:pt x="153" y="199"/>
                      <a:pt x="156" y="201"/>
                      <a:pt x="158" y="201"/>
                    </a:cubicBezTo>
                    <a:cubicBezTo>
                      <a:pt x="159" y="201"/>
                      <a:pt x="163" y="202"/>
                      <a:pt x="165" y="202"/>
                    </a:cubicBezTo>
                    <a:cubicBezTo>
                      <a:pt x="167" y="201"/>
                      <a:pt x="170" y="199"/>
                      <a:pt x="171" y="198"/>
                    </a:cubicBezTo>
                    <a:cubicBezTo>
                      <a:pt x="172" y="197"/>
                      <a:pt x="174" y="192"/>
                      <a:pt x="176" y="191"/>
                    </a:cubicBezTo>
                    <a:cubicBezTo>
                      <a:pt x="178" y="190"/>
                      <a:pt x="181" y="192"/>
                      <a:pt x="183" y="191"/>
                    </a:cubicBezTo>
                    <a:cubicBezTo>
                      <a:pt x="185" y="191"/>
                      <a:pt x="189" y="189"/>
                      <a:pt x="190" y="188"/>
                    </a:cubicBezTo>
                    <a:cubicBezTo>
                      <a:pt x="191" y="187"/>
                      <a:pt x="190" y="183"/>
                      <a:pt x="190" y="182"/>
                    </a:cubicBezTo>
                    <a:cubicBezTo>
                      <a:pt x="189" y="181"/>
                      <a:pt x="187" y="179"/>
                      <a:pt x="186" y="178"/>
                    </a:cubicBezTo>
                    <a:cubicBezTo>
                      <a:pt x="186" y="177"/>
                      <a:pt x="185" y="176"/>
                      <a:pt x="185" y="175"/>
                    </a:cubicBezTo>
                    <a:cubicBezTo>
                      <a:pt x="186" y="174"/>
                      <a:pt x="189" y="173"/>
                      <a:pt x="189" y="172"/>
                    </a:cubicBezTo>
                    <a:cubicBezTo>
                      <a:pt x="190" y="170"/>
                      <a:pt x="189" y="168"/>
                      <a:pt x="189" y="167"/>
                    </a:cubicBezTo>
                    <a:cubicBezTo>
                      <a:pt x="188" y="165"/>
                      <a:pt x="183" y="162"/>
                      <a:pt x="182" y="160"/>
                    </a:cubicBezTo>
                    <a:cubicBezTo>
                      <a:pt x="180" y="159"/>
                      <a:pt x="177" y="156"/>
                      <a:pt x="176" y="154"/>
                    </a:cubicBezTo>
                    <a:cubicBezTo>
                      <a:pt x="176" y="152"/>
                      <a:pt x="177" y="148"/>
                      <a:pt x="178" y="146"/>
                    </a:cubicBezTo>
                    <a:cubicBezTo>
                      <a:pt x="179" y="144"/>
                      <a:pt x="183" y="141"/>
                      <a:pt x="183" y="139"/>
                    </a:cubicBezTo>
                    <a:cubicBezTo>
                      <a:pt x="183" y="137"/>
                      <a:pt x="180" y="135"/>
                      <a:pt x="179" y="134"/>
                    </a:cubicBezTo>
                    <a:cubicBezTo>
                      <a:pt x="178" y="132"/>
                      <a:pt x="176" y="129"/>
                      <a:pt x="175" y="127"/>
                    </a:cubicBezTo>
                    <a:cubicBezTo>
                      <a:pt x="175" y="126"/>
                      <a:pt x="175" y="123"/>
                      <a:pt x="175" y="121"/>
                    </a:cubicBezTo>
                    <a:cubicBezTo>
                      <a:pt x="175" y="120"/>
                      <a:pt x="175" y="118"/>
                      <a:pt x="175" y="116"/>
                    </a:cubicBezTo>
                    <a:cubicBezTo>
                      <a:pt x="177" y="116"/>
                      <a:pt x="178" y="116"/>
                      <a:pt x="179" y="116"/>
                    </a:cubicBezTo>
                    <a:cubicBezTo>
                      <a:pt x="180" y="116"/>
                      <a:pt x="182" y="116"/>
                      <a:pt x="183" y="117"/>
                    </a:cubicBezTo>
                    <a:cubicBezTo>
                      <a:pt x="184" y="117"/>
                      <a:pt x="187" y="118"/>
                      <a:pt x="188" y="118"/>
                    </a:cubicBezTo>
                    <a:cubicBezTo>
                      <a:pt x="189" y="118"/>
                      <a:pt x="191" y="116"/>
                      <a:pt x="192" y="116"/>
                    </a:cubicBezTo>
                    <a:cubicBezTo>
                      <a:pt x="193" y="114"/>
                      <a:pt x="192" y="110"/>
                      <a:pt x="192" y="108"/>
                    </a:cubicBezTo>
                    <a:cubicBezTo>
                      <a:pt x="193" y="106"/>
                      <a:pt x="196" y="102"/>
                      <a:pt x="198" y="101"/>
                    </a:cubicBezTo>
                    <a:cubicBezTo>
                      <a:pt x="200" y="99"/>
                      <a:pt x="206" y="100"/>
                      <a:pt x="209" y="98"/>
                    </a:cubicBezTo>
                    <a:cubicBezTo>
                      <a:pt x="210" y="98"/>
                      <a:pt x="214" y="95"/>
                      <a:pt x="215" y="93"/>
                    </a:cubicBezTo>
                    <a:cubicBezTo>
                      <a:pt x="216" y="91"/>
                      <a:pt x="215" y="84"/>
                      <a:pt x="216" y="81"/>
                    </a:cubicBezTo>
                    <a:cubicBezTo>
                      <a:pt x="217" y="79"/>
                      <a:pt x="220" y="75"/>
                      <a:pt x="222" y="74"/>
                    </a:cubicBezTo>
                    <a:cubicBezTo>
                      <a:pt x="224" y="74"/>
                      <a:pt x="227" y="75"/>
                      <a:pt x="229" y="74"/>
                    </a:cubicBezTo>
                    <a:cubicBezTo>
                      <a:pt x="229" y="73"/>
                      <a:pt x="229" y="70"/>
                      <a:pt x="230" y="69"/>
                    </a:cubicBezTo>
                    <a:cubicBezTo>
                      <a:pt x="231" y="69"/>
                      <a:pt x="234" y="69"/>
                      <a:pt x="235" y="68"/>
                    </a:cubicBezTo>
                    <a:cubicBezTo>
                      <a:pt x="236" y="67"/>
                      <a:pt x="238" y="63"/>
                      <a:pt x="238" y="62"/>
                    </a:cubicBezTo>
                    <a:cubicBezTo>
                      <a:pt x="238" y="60"/>
                      <a:pt x="236" y="58"/>
                      <a:pt x="235" y="56"/>
                    </a:cubicBezTo>
                    <a:cubicBezTo>
                      <a:pt x="235" y="54"/>
                      <a:pt x="235" y="50"/>
                      <a:pt x="234" y="49"/>
                    </a:cubicBezTo>
                    <a:cubicBezTo>
                      <a:pt x="233" y="48"/>
                      <a:pt x="232" y="48"/>
                      <a:pt x="231" y="47"/>
                    </a:cubicBezTo>
                    <a:cubicBezTo>
                      <a:pt x="230" y="46"/>
                      <a:pt x="228" y="44"/>
                      <a:pt x="228" y="43"/>
                    </a:cubicBezTo>
                    <a:cubicBezTo>
                      <a:pt x="228" y="42"/>
                      <a:pt x="228" y="40"/>
                      <a:pt x="228" y="40"/>
                    </a:cubicBezTo>
                    <a:cubicBezTo>
                      <a:pt x="229" y="38"/>
                      <a:pt x="233" y="38"/>
                      <a:pt x="234" y="36"/>
                    </a:cubicBezTo>
                    <a:cubicBezTo>
                      <a:pt x="234" y="36"/>
                      <a:pt x="234" y="34"/>
                      <a:pt x="234" y="34"/>
                    </a:cubicBezTo>
                    <a:cubicBezTo>
                      <a:pt x="236" y="33"/>
                      <a:pt x="240" y="35"/>
                      <a:pt x="241" y="34"/>
                    </a:cubicBezTo>
                    <a:cubicBezTo>
                      <a:pt x="243" y="34"/>
                      <a:pt x="245" y="32"/>
                      <a:pt x="246" y="31"/>
                    </a:cubicBezTo>
                    <a:cubicBezTo>
                      <a:pt x="246" y="30"/>
                      <a:pt x="246" y="27"/>
                      <a:pt x="247" y="26"/>
                    </a:cubicBezTo>
                    <a:cubicBezTo>
                      <a:pt x="248" y="25"/>
                      <a:pt x="251" y="27"/>
                      <a:pt x="252" y="26"/>
                    </a:cubicBezTo>
                    <a:cubicBezTo>
                      <a:pt x="253" y="25"/>
                      <a:pt x="252" y="21"/>
                      <a:pt x="254" y="20"/>
                    </a:cubicBezTo>
                    <a:cubicBezTo>
                      <a:pt x="255" y="19"/>
                      <a:pt x="259" y="21"/>
                      <a:pt x="260" y="20"/>
                    </a:cubicBezTo>
                    <a:cubicBezTo>
                      <a:pt x="261" y="19"/>
                      <a:pt x="260" y="16"/>
                      <a:pt x="260" y="15"/>
                    </a:cubicBezTo>
                    <a:cubicBezTo>
                      <a:pt x="260" y="13"/>
                      <a:pt x="258" y="10"/>
                      <a:pt x="258" y="9"/>
                    </a:cubicBezTo>
                    <a:cubicBezTo>
                      <a:pt x="259" y="7"/>
                      <a:pt x="263" y="6"/>
                      <a:pt x="264" y="6"/>
                    </a:cubicBezTo>
                    <a:cubicBezTo>
                      <a:pt x="267" y="4"/>
                      <a:pt x="271" y="1"/>
                      <a:pt x="273" y="1"/>
                    </a:cubicBezTo>
                    <a:cubicBezTo>
                      <a:pt x="275" y="0"/>
                      <a:pt x="279" y="1"/>
                      <a:pt x="281" y="2"/>
                    </a:cubicBezTo>
                    <a:cubicBezTo>
                      <a:pt x="282" y="4"/>
                      <a:pt x="282" y="8"/>
                      <a:pt x="282" y="10"/>
                    </a:cubicBezTo>
                    <a:cubicBezTo>
                      <a:pt x="282" y="11"/>
                      <a:pt x="283" y="15"/>
                      <a:pt x="283" y="16"/>
                    </a:cubicBezTo>
                    <a:cubicBezTo>
                      <a:pt x="283" y="18"/>
                      <a:pt x="282" y="20"/>
                      <a:pt x="282" y="21"/>
                    </a:cubicBezTo>
                    <a:cubicBezTo>
                      <a:pt x="281" y="23"/>
                      <a:pt x="283" y="26"/>
                      <a:pt x="282" y="28"/>
                    </a:cubicBezTo>
                    <a:cubicBezTo>
                      <a:pt x="282" y="29"/>
                      <a:pt x="279" y="31"/>
                      <a:pt x="279" y="32"/>
                    </a:cubicBezTo>
                    <a:cubicBezTo>
                      <a:pt x="278" y="34"/>
                      <a:pt x="278" y="38"/>
                      <a:pt x="278" y="40"/>
                    </a:cubicBezTo>
                    <a:cubicBezTo>
                      <a:pt x="279" y="42"/>
                      <a:pt x="280" y="45"/>
                      <a:pt x="281" y="46"/>
                    </a:cubicBezTo>
                    <a:cubicBezTo>
                      <a:pt x="283" y="48"/>
                      <a:pt x="288" y="49"/>
                      <a:pt x="289" y="51"/>
                    </a:cubicBezTo>
                    <a:cubicBezTo>
                      <a:pt x="290" y="52"/>
                      <a:pt x="291" y="56"/>
                      <a:pt x="292" y="57"/>
                    </a:cubicBezTo>
                    <a:cubicBezTo>
                      <a:pt x="293" y="58"/>
                      <a:pt x="296" y="60"/>
                      <a:pt x="297" y="61"/>
                    </a:cubicBezTo>
                    <a:cubicBezTo>
                      <a:pt x="298" y="61"/>
                      <a:pt x="300" y="63"/>
                      <a:pt x="301" y="64"/>
                    </a:cubicBezTo>
                    <a:cubicBezTo>
                      <a:pt x="302" y="65"/>
                      <a:pt x="305" y="67"/>
                      <a:pt x="306" y="68"/>
                    </a:cubicBezTo>
                    <a:cubicBezTo>
                      <a:pt x="307" y="69"/>
                      <a:pt x="308" y="72"/>
                      <a:pt x="310" y="73"/>
                    </a:cubicBezTo>
                    <a:cubicBezTo>
                      <a:pt x="310" y="73"/>
                      <a:pt x="310" y="73"/>
                      <a:pt x="310" y="73"/>
                    </a:cubicBezTo>
                    <a:cubicBezTo>
                      <a:pt x="309" y="75"/>
                      <a:pt x="307" y="77"/>
                      <a:pt x="306" y="78"/>
                    </a:cubicBezTo>
                    <a:cubicBezTo>
                      <a:pt x="305" y="79"/>
                      <a:pt x="305" y="82"/>
                      <a:pt x="305" y="83"/>
                    </a:cubicBezTo>
                    <a:cubicBezTo>
                      <a:pt x="304" y="86"/>
                      <a:pt x="307" y="91"/>
                      <a:pt x="307" y="94"/>
                    </a:cubicBezTo>
                    <a:cubicBezTo>
                      <a:pt x="307" y="97"/>
                      <a:pt x="307" y="104"/>
                      <a:pt x="306" y="106"/>
                    </a:cubicBezTo>
                    <a:cubicBezTo>
                      <a:pt x="305" y="109"/>
                      <a:pt x="300" y="113"/>
                      <a:pt x="299" y="116"/>
                    </a:cubicBezTo>
                    <a:cubicBezTo>
                      <a:pt x="298" y="118"/>
                      <a:pt x="296" y="124"/>
                      <a:pt x="294" y="126"/>
                    </a:cubicBezTo>
                    <a:cubicBezTo>
                      <a:pt x="293" y="128"/>
                      <a:pt x="290" y="132"/>
                      <a:pt x="289" y="134"/>
                    </a:cubicBezTo>
                    <a:cubicBezTo>
                      <a:pt x="287" y="137"/>
                      <a:pt x="287" y="145"/>
                      <a:pt x="286" y="149"/>
                    </a:cubicBezTo>
                    <a:cubicBezTo>
                      <a:pt x="285" y="152"/>
                      <a:pt x="282" y="159"/>
                      <a:pt x="282" y="162"/>
                    </a:cubicBezTo>
                    <a:cubicBezTo>
                      <a:pt x="282" y="163"/>
                      <a:pt x="283" y="166"/>
                      <a:pt x="284" y="167"/>
                    </a:cubicBezTo>
                    <a:cubicBezTo>
                      <a:pt x="285" y="169"/>
                      <a:pt x="290" y="171"/>
                      <a:pt x="291" y="172"/>
                    </a:cubicBezTo>
                    <a:cubicBezTo>
                      <a:pt x="293" y="173"/>
                      <a:pt x="295" y="176"/>
                      <a:pt x="296" y="177"/>
                    </a:cubicBezTo>
                    <a:cubicBezTo>
                      <a:pt x="297" y="179"/>
                      <a:pt x="297" y="183"/>
                      <a:pt x="298" y="185"/>
                    </a:cubicBezTo>
                    <a:cubicBezTo>
                      <a:pt x="299" y="187"/>
                      <a:pt x="303" y="189"/>
                      <a:pt x="304" y="191"/>
                    </a:cubicBezTo>
                    <a:cubicBezTo>
                      <a:pt x="306" y="193"/>
                      <a:pt x="307" y="198"/>
                      <a:pt x="308" y="200"/>
                    </a:cubicBezTo>
                    <a:cubicBezTo>
                      <a:pt x="309" y="204"/>
                      <a:pt x="310" y="210"/>
                      <a:pt x="311" y="213"/>
                    </a:cubicBezTo>
                    <a:cubicBezTo>
                      <a:pt x="312" y="216"/>
                      <a:pt x="315" y="221"/>
                      <a:pt x="317" y="223"/>
                    </a:cubicBezTo>
                    <a:cubicBezTo>
                      <a:pt x="318" y="225"/>
                      <a:pt x="322" y="228"/>
                      <a:pt x="324" y="230"/>
                    </a:cubicBezTo>
                    <a:cubicBezTo>
                      <a:pt x="325" y="232"/>
                      <a:pt x="328" y="238"/>
                      <a:pt x="328" y="241"/>
                    </a:cubicBezTo>
                    <a:cubicBezTo>
                      <a:pt x="328" y="243"/>
                      <a:pt x="327" y="246"/>
                      <a:pt x="326" y="248"/>
                    </a:cubicBezTo>
                    <a:cubicBezTo>
                      <a:pt x="324" y="249"/>
                      <a:pt x="321" y="250"/>
                      <a:pt x="320" y="251"/>
                    </a:cubicBezTo>
                    <a:cubicBezTo>
                      <a:pt x="319" y="251"/>
                      <a:pt x="316" y="251"/>
                      <a:pt x="315" y="252"/>
                    </a:cubicBezTo>
                    <a:cubicBezTo>
                      <a:pt x="314" y="253"/>
                      <a:pt x="315" y="256"/>
                      <a:pt x="315" y="258"/>
                    </a:cubicBezTo>
                    <a:cubicBezTo>
                      <a:pt x="315" y="259"/>
                      <a:pt x="315" y="261"/>
                      <a:pt x="315" y="263"/>
                    </a:cubicBezTo>
                    <a:cubicBezTo>
                      <a:pt x="314" y="264"/>
                      <a:pt x="312" y="268"/>
                      <a:pt x="310" y="268"/>
                    </a:cubicBezTo>
                    <a:cubicBezTo>
                      <a:pt x="309" y="268"/>
                      <a:pt x="306" y="266"/>
                      <a:pt x="305" y="264"/>
                    </a:cubicBezTo>
                    <a:cubicBezTo>
                      <a:pt x="304" y="263"/>
                      <a:pt x="304" y="261"/>
                      <a:pt x="303" y="260"/>
                    </a:cubicBezTo>
                    <a:cubicBezTo>
                      <a:pt x="301" y="259"/>
                      <a:pt x="297" y="259"/>
                      <a:pt x="295" y="259"/>
                    </a:cubicBezTo>
                    <a:cubicBezTo>
                      <a:pt x="294" y="259"/>
                      <a:pt x="291" y="261"/>
                      <a:pt x="289" y="262"/>
                    </a:cubicBezTo>
                    <a:cubicBezTo>
                      <a:pt x="287" y="263"/>
                      <a:pt x="283" y="262"/>
                      <a:pt x="282" y="263"/>
                    </a:cubicBezTo>
                    <a:cubicBezTo>
                      <a:pt x="281" y="265"/>
                      <a:pt x="280" y="268"/>
                      <a:pt x="280" y="270"/>
                    </a:cubicBezTo>
                    <a:cubicBezTo>
                      <a:pt x="281" y="271"/>
                      <a:pt x="284" y="274"/>
                      <a:pt x="285" y="275"/>
                    </a:cubicBezTo>
                    <a:cubicBezTo>
                      <a:pt x="286" y="277"/>
                      <a:pt x="287" y="281"/>
                      <a:pt x="287" y="283"/>
                    </a:cubicBezTo>
                    <a:cubicBezTo>
                      <a:pt x="287" y="285"/>
                      <a:pt x="285" y="288"/>
                      <a:pt x="285" y="290"/>
                    </a:cubicBezTo>
                    <a:cubicBezTo>
                      <a:pt x="285" y="293"/>
                      <a:pt x="284" y="298"/>
                      <a:pt x="285" y="301"/>
                    </a:cubicBezTo>
                    <a:cubicBezTo>
                      <a:pt x="286" y="302"/>
                      <a:pt x="288" y="303"/>
                      <a:pt x="289" y="304"/>
                    </a:cubicBezTo>
                    <a:cubicBezTo>
                      <a:pt x="290" y="305"/>
                      <a:pt x="291" y="308"/>
                      <a:pt x="292" y="309"/>
                    </a:cubicBezTo>
                    <a:cubicBezTo>
                      <a:pt x="293" y="310"/>
                      <a:pt x="294" y="314"/>
                      <a:pt x="295" y="316"/>
                    </a:cubicBezTo>
                    <a:cubicBezTo>
                      <a:pt x="297" y="318"/>
                      <a:pt x="301" y="321"/>
                      <a:pt x="303" y="322"/>
                    </a:cubicBezTo>
                    <a:cubicBezTo>
                      <a:pt x="305" y="324"/>
                      <a:pt x="310" y="326"/>
                      <a:pt x="313" y="326"/>
                    </a:cubicBezTo>
                    <a:cubicBezTo>
                      <a:pt x="315" y="326"/>
                      <a:pt x="318" y="323"/>
                      <a:pt x="319" y="322"/>
                    </a:cubicBezTo>
                    <a:cubicBezTo>
                      <a:pt x="320" y="321"/>
                      <a:pt x="321" y="318"/>
                      <a:pt x="323" y="318"/>
                    </a:cubicBezTo>
                    <a:cubicBezTo>
                      <a:pt x="324" y="317"/>
                      <a:pt x="328" y="318"/>
                      <a:pt x="329" y="318"/>
                    </a:cubicBezTo>
                    <a:cubicBezTo>
                      <a:pt x="330" y="319"/>
                      <a:pt x="332" y="320"/>
                      <a:pt x="332" y="321"/>
                    </a:cubicBezTo>
                    <a:cubicBezTo>
                      <a:pt x="333" y="322"/>
                      <a:pt x="334" y="326"/>
                      <a:pt x="334" y="327"/>
                    </a:cubicBezTo>
                    <a:cubicBezTo>
                      <a:pt x="335" y="329"/>
                      <a:pt x="336" y="332"/>
                      <a:pt x="336" y="333"/>
                    </a:cubicBezTo>
                    <a:cubicBezTo>
                      <a:pt x="337" y="334"/>
                      <a:pt x="339" y="336"/>
                      <a:pt x="340" y="337"/>
                    </a:cubicBezTo>
                    <a:cubicBezTo>
                      <a:pt x="341" y="337"/>
                      <a:pt x="344" y="335"/>
                      <a:pt x="345" y="335"/>
                    </a:cubicBezTo>
                    <a:cubicBezTo>
                      <a:pt x="346" y="335"/>
                      <a:pt x="349" y="336"/>
                      <a:pt x="349" y="337"/>
                    </a:cubicBezTo>
                    <a:cubicBezTo>
                      <a:pt x="351" y="337"/>
                      <a:pt x="351" y="341"/>
                      <a:pt x="352" y="342"/>
                    </a:cubicBezTo>
                    <a:cubicBezTo>
                      <a:pt x="353" y="343"/>
                      <a:pt x="357" y="345"/>
                      <a:pt x="358" y="346"/>
                    </a:cubicBezTo>
                    <a:cubicBezTo>
                      <a:pt x="359" y="347"/>
                      <a:pt x="361" y="350"/>
                      <a:pt x="361" y="352"/>
                    </a:cubicBezTo>
                    <a:cubicBezTo>
                      <a:pt x="361" y="353"/>
                      <a:pt x="360" y="356"/>
                      <a:pt x="360" y="357"/>
                    </a:cubicBezTo>
                    <a:cubicBezTo>
                      <a:pt x="360" y="360"/>
                      <a:pt x="361" y="365"/>
                      <a:pt x="362" y="367"/>
                    </a:cubicBezTo>
                    <a:cubicBezTo>
                      <a:pt x="363" y="369"/>
                      <a:pt x="366" y="372"/>
                      <a:pt x="368" y="372"/>
                    </a:cubicBezTo>
                    <a:cubicBezTo>
                      <a:pt x="370" y="373"/>
                      <a:pt x="375" y="371"/>
                      <a:pt x="377" y="372"/>
                    </a:cubicBezTo>
                    <a:cubicBezTo>
                      <a:pt x="378" y="372"/>
                      <a:pt x="381" y="373"/>
                      <a:pt x="381" y="373"/>
                    </a:cubicBezTo>
                    <a:cubicBezTo>
                      <a:pt x="383" y="375"/>
                      <a:pt x="382" y="379"/>
                      <a:pt x="383" y="381"/>
                    </a:cubicBezTo>
                    <a:cubicBezTo>
                      <a:pt x="384" y="383"/>
                      <a:pt x="387" y="387"/>
                      <a:pt x="388" y="389"/>
                    </a:cubicBezTo>
                    <a:cubicBezTo>
                      <a:pt x="388" y="391"/>
                      <a:pt x="387" y="396"/>
                      <a:pt x="389" y="397"/>
                    </a:cubicBezTo>
                    <a:cubicBezTo>
                      <a:pt x="389" y="399"/>
                      <a:pt x="393" y="399"/>
                      <a:pt x="394" y="401"/>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2">
                <a:extLst>
                  <a:ext uri="{FF2B5EF4-FFF2-40B4-BE49-F238E27FC236}">
                    <a16:creationId xmlns:a16="http://schemas.microsoft.com/office/drawing/2014/main" id="{FD15883D-C3C6-13EE-A4BF-84B5E1A9BF54}"/>
                  </a:ext>
                </a:extLst>
              </p:cNvPr>
              <p:cNvSpPr>
                <a:spLocks/>
              </p:cNvSpPr>
              <p:nvPr/>
            </p:nvSpPr>
            <p:spPr bwMode="auto">
              <a:xfrm>
                <a:off x="5297488" y="1852613"/>
                <a:ext cx="703262" cy="319088"/>
              </a:xfrm>
              <a:custGeom>
                <a:avLst/>
                <a:gdLst/>
                <a:ahLst/>
                <a:cxnLst>
                  <a:cxn ang="0">
                    <a:pos x="274" y="13"/>
                  </a:cxn>
                  <a:cxn ang="0">
                    <a:pos x="292" y="16"/>
                  </a:cxn>
                  <a:cxn ang="0">
                    <a:pos x="310" y="29"/>
                  </a:cxn>
                  <a:cxn ang="0">
                    <a:pos x="307" y="51"/>
                  </a:cxn>
                  <a:cxn ang="0">
                    <a:pos x="320" y="50"/>
                  </a:cxn>
                  <a:cxn ang="0">
                    <a:pos x="338" y="59"/>
                  </a:cxn>
                  <a:cxn ang="0">
                    <a:pos x="348" y="71"/>
                  </a:cxn>
                  <a:cxn ang="0">
                    <a:pos x="363" y="93"/>
                  </a:cxn>
                  <a:cxn ang="0">
                    <a:pos x="381" y="108"/>
                  </a:cxn>
                  <a:cxn ang="0">
                    <a:pos x="397" y="129"/>
                  </a:cxn>
                  <a:cxn ang="0">
                    <a:pos x="384" y="128"/>
                  </a:cxn>
                  <a:cxn ang="0">
                    <a:pos x="371" y="119"/>
                  </a:cxn>
                  <a:cxn ang="0">
                    <a:pos x="361" y="114"/>
                  </a:cxn>
                  <a:cxn ang="0">
                    <a:pos x="364" y="124"/>
                  </a:cxn>
                  <a:cxn ang="0">
                    <a:pos x="344" y="109"/>
                  </a:cxn>
                  <a:cxn ang="0">
                    <a:pos x="334" y="107"/>
                  </a:cxn>
                  <a:cxn ang="0">
                    <a:pos x="325" y="95"/>
                  </a:cxn>
                  <a:cxn ang="0">
                    <a:pos x="311" y="86"/>
                  </a:cxn>
                  <a:cxn ang="0">
                    <a:pos x="301" y="84"/>
                  </a:cxn>
                  <a:cxn ang="0">
                    <a:pos x="294" y="76"/>
                  </a:cxn>
                  <a:cxn ang="0">
                    <a:pos x="281" y="67"/>
                  </a:cxn>
                  <a:cxn ang="0">
                    <a:pos x="268" y="63"/>
                  </a:cxn>
                  <a:cxn ang="0">
                    <a:pos x="266" y="73"/>
                  </a:cxn>
                  <a:cxn ang="0">
                    <a:pos x="258" y="67"/>
                  </a:cxn>
                  <a:cxn ang="0">
                    <a:pos x="252" y="58"/>
                  </a:cxn>
                  <a:cxn ang="0">
                    <a:pos x="221" y="48"/>
                  </a:cxn>
                  <a:cxn ang="0">
                    <a:pos x="209" y="44"/>
                  </a:cxn>
                  <a:cxn ang="0">
                    <a:pos x="186" y="48"/>
                  </a:cxn>
                  <a:cxn ang="0">
                    <a:pos x="174" y="56"/>
                  </a:cxn>
                  <a:cxn ang="0">
                    <a:pos x="160" y="63"/>
                  </a:cxn>
                  <a:cxn ang="0">
                    <a:pos x="149" y="73"/>
                  </a:cxn>
                  <a:cxn ang="0">
                    <a:pos x="145" y="88"/>
                  </a:cxn>
                  <a:cxn ang="0">
                    <a:pos x="128" y="99"/>
                  </a:cxn>
                  <a:cxn ang="0">
                    <a:pos x="113" y="114"/>
                  </a:cxn>
                  <a:cxn ang="0">
                    <a:pos x="108" y="129"/>
                  </a:cxn>
                  <a:cxn ang="0">
                    <a:pos x="103" y="144"/>
                  </a:cxn>
                  <a:cxn ang="0">
                    <a:pos x="94" y="154"/>
                  </a:cxn>
                  <a:cxn ang="0">
                    <a:pos x="80" y="161"/>
                  </a:cxn>
                  <a:cxn ang="0">
                    <a:pos x="66" y="168"/>
                  </a:cxn>
                  <a:cxn ang="0">
                    <a:pos x="45" y="174"/>
                  </a:cxn>
                  <a:cxn ang="0">
                    <a:pos x="30" y="180"/>
                  </a:cxn>
                  <a:cxn ang="0">
                    <a:pos x="12" y="180"/>
                  </a:cxn>
                  <a:cxn ang="0">
                    <a:pos x="3" y="169"/>
                  </a:cxn>
                  <a:cxn ang="0">
                    <a:pos x="7" y="157"/>
                  </a:cxn>
                  <a:cxn ang="0">
                    <a:pos x="15" y="142"/>
                  </a:cxn>
                  <a:cxn ang="0">
                    <a:pos x="26" y="128"/>
                  </a:cxn>
                  <a:cxn ang="0">
                    <a:pos x="32" y="126"/>
                  </a:cxn>
                  <a:cxn ang="0">
                    <a:pos x="46" y="115"/>
                  </a:cxn>
                  <a:cxn ang="0">
                    <a:pos x="66" y="122"/>
                  </a:cxn>
                  <a:cxn ang="0">
                    <a:pos x="84" y="110"/>
                  </a:cxn>
                  <a:cxn ang="0">
                    <a:pos x="90" y="94"/>
                  </a:cxn>
                  <a:cxn ang="0">
                    <a:pos x="90" y="78"/>
                  </a:cxn>
                  <a:cxn ang="0">
                    <a:pos x="108" y="51"/>
                  </a:cxn>
                  <a:cxn ang="0">
                    <a:pos x="121" y="35"/>
                  </a:cxn>
                  <a:cxn ang="0">
                    <a:pos x="138" y="42"/>
                  </a:cxn>
                  <a:cxn ang="0">
                    <a:pos x="154" y="31"/>
                  </a:cxn>
                  <a:cxn ang="0">
                    <a:pos x="178" y="19"/>
                  </a:cxn>
                  <a:cxn ang="0">
                    <a:pos x="196" y="27"/>
                  </a:cxn>
                  <a:cxn ang="0">
                    <a:pos x="220" y="11"/>
                  </a:cxn>
                  <a:cxn ang="0">
                    <a:pos x="241" y="1"/>
                  </a:cxn>
                  <a:cxn ang="0">
                    <a:pos x="259" y="14"/>
                  </a:cxn>
                </a:cxnLst>
                <a:rect l="0" t="0" r="r" b="b"/>
                <a:pathLst>
                  <a:path w="397" h="180">
                    <a:moveTo>
                      <a:pt x="263" y="14"/>
                    </a:moveTo>
                    <a:cubicBezTo>
                      <a:pt x="264" y="14"/>
                      <a:pt x="266" y="13"/>
                      <a:pt x="267" y="13"/>
                    </a:cubicBezTo>
                    <a:cubicBezTo>
                      <a:pt x="268" y="13"/>
                      <a:pt x="272" y="13"/>
                      <a:pt x="274" y="13"/>
                    </a:cubicBezTo>
                    <a:cubicBezTo>
                      <a:pt x="276" y="14"/>
                      <a:pt x="279" y="16"/>
                      <a:pt x="280" y="16"/>
                    </a:cubicBezTo>
                    <a:cubicBezTo>
                      <a:pt x="281" y="17"/>
                      <a:pt x="284" y="19"/>
                      <a:pt x="286" y="19"/>
                    </a:cubicBezTo>
                    <a:cubicBezTo>
                      <a:pt x="288" y="18"/>
                      <a:pt x="291" y="16"/>
                      <a:pt x="292" y="16"/>
                    </a:cubicBezTo>
                    <a:cubicBezTo>
                      <a:pt x="294" y="15"/>
                      <a:pt x="297" y="15"/>
                      <a:pt x="299" y="15"/>
                    </a:cubicBezTo>
                    <a:cubicBezTo>
                      <a:pt x="300" y="16"/>
                      <a:pt x="302" y="18"/>
                      <a:pt x="303" y="19"/>
                    </a:cubicBezTo>
                    <a:cubicBezTo>
                      <a:pt x="305" y="22"/>
                      <a:pt x="309" y="26"/>
                      <a:pt x="310" y="29"/>
                    </a:cubicBezTo>
                    <a:cubicBezTo>
                      <a:pt x="311" y="31"/>
                      <a:pt x="312" y="36"/>
                      <a:pt x="312" y="39"/>
                    </a:cubicBezTo>
                    <a:cubicBezTo>
                      <a:pt x="312" y="40"/>
                      <a:pt x="311" y="44"/>
                      <a:pt x="311" y="46"/>
                    </a:cubicBezTo>
                    <a:cubicBezTo>
                      <a:pt x="310" y="47"/>
                      <a:pt x="307" y="50"/>
                      <a:pt x="307" y="51"/>
                    </a:cubicBezTo>
                    <a:cubicBezTo>
                      <a:pt x="307" y="52"/>
                      <a:pt x="307" y="55"/>
                      <a:pt x="308" y="56"/>
                    </a:cubicBezTo>
                    <a:cubicBezTo>
                      <a:pt x="309" y="56"/>
                      <a:pt x="312" y="55"/>
                      <a:pt x="313" y="54"/>
                    </a:cubicBezTo>
                    <a:cubicBezTo>
                      <a:pt x="315" y="54"/>
                      <a:pt x="318" y="51"/>
                      <a:pt x="320" y="50"/>
                    </a:cubicBezTo>
                    <a:cubicBezTo>
                      <a:pt x="322" y="50"/>
                      <a:pt x="325" y="50"/>
                      <a:pt x="326" y="50"/>
                    </a:cubicBezTo>
                    <a:cubicBezTo>
                      <a:pt x="328" y="50"/>
                      <a:pt x="331" y="50"/>
                      <a:pt x="332" y="51"/>
                    </a:cubicBezTo>
                    <a:cubicBezTo>
                      <a:pt x="334" y="52"/>
                      <a:pt x="336" y="57"/>
                      <a:pt x="338" y="59"/>
                    </a:cubicBezTo>
                    <a:cubicBezTo>
                      <a:pt x="338" y="60"/>
                      <a:pt x="339" y="61"/>
                      <a:pt x="340" y="62"/>
                    </a:cubicBezTo>
                    <a:cubicBezTo>
                      <a:pt x="341" y="64"/>
                      <a:pt x="342" y="65"/>
                      <a:pt x="342" y="65"/>
                    </a:cubicBezTo>
                    <a:cubicBezTo>
                      <a:pt x="344" y="67"/>
                      <a:pt x="346" y="70"/>
                      <a:pt x="348" y="71"/>
                    </a:cubicBezTo>
                    <a:cubicBezTo>
                      <a:pt x="349" y="72"/>
                      <a:pt x="353" y="73"/>
                      <a:pt x="355" y="74"/>
                    </a:cubicBezTo>
                    <a:cubicBezTo>
                      <a:pt x="356" y="76"/>
                      <a:pt x="358" y="81"/>
                      <a:pt x="359" y="83"/>
                    </a:cubicBezTo>
                    <a:cubicBezTo>
                      <a:pt x="360" y="85"/>
                      <a:pt x="361" y="91"/>
                      <a:pt x="363" y="93"/>
                    </a:cubicBezTo>
                    <a:cubicBezTo>
                      <a:pt x="364" y="95"/>
                      <a:pt x="367" y="96"/>
                      <a:pt x="368" y="97"/>
                    </a:cubicBezTo>
                    <a:cubicBezTo>
                      <a:pt x="370" y="98"/>
                      <a:pt x="372" y="101"/>
                      <a:pt x="373" y="103"/>
                    </a:cubicBezTo>
                    <a:cubicBezTo>
                      <a:pt x="375" y="104"/>
                      <a:pt x="379" y="107"/>
                      <a:pt x="381" y="108"/>
                    </a:cubicBezTo>
                    <a:cubicBezTo>
                      <a:pt x="383" y="109"/>
                      <a:pt x="387" y="110"/>
                      <a:pt x="388" y="111"/>
                    </a:cubicBezTo>
                    <a:cubicBezTo>
                      <a:pt x="390" y="112"/>
                      <a:pt x="394" y="115"/>
                      <a:pt x="395" y="117"/>
                    </a:cubicBezTo>
                    <a:cubicBezTo>
                      <a:pt x="396" y="120"/>
                      <a:pt x="397" y="126"/>
                      <a:pt x="397" y="129"/>
                    </a:cubicBezTo>
                    <a:cubicBezTo>
                      <a:pt x="397" y="130"/>
                      <a:pt x="397" y="131"/>
                      <a:pt x="397" y="132"/>
                    </a:cubicBezTo>
                    <a:cubicBezTo>
                      <a:pt x="396" y="132"/>
                      <a:pt x="394" y="131"/>
                      <a:pt x="393" y="131"/>
                    </a:cubicBezTo>
                    <a:cubicBezTo>
                      <a:pt x="391" y="130"/>
                      <a:pt x="386" y="129"/>
                      <a:pt x="384" y="128"/>
                    </a:cubicBezTo>
                    <a:cubicBezTo>
                      <a:pt x="383" y="127"/>
                      <a:pt x="381" y="125"/>
                      <a:pt x="379" y="123"/>
                    </a:cubicBezTo>
                    <a:cubicBezTo>
                      <a:pt x="378" y="122"/>
                      <a:pt x="376" y="120"/>
                      <a:pt x="375" y="119"/>
                    </a:cubicBezTo>
                    <a:cubicBezTo>
                      <a:pt x="374" y="119"/>
                      <a:pt x="372" y="120"/>
                      <a:pt x="371" y="119"/>
                    </a:cubicBezTo>
                    <a:cubicBezTo>
                      <a:pt x="370" y="118"/>
                      <a:pt x="369" y="115"/>
                      <a:pt x="368" y="114"/>
                    </a:cubicBezTo>
                    <a:cubicBezTo>
                      <a:pt x="368" y="113"/>
                      <a:pt x="366" y="111"/>
                      <a:pt x="365" y="111"/>
                    </a:cubicBezTo>
                    <a:cubicBezTo>
                      <a:pt x="364" y="111"/>
                      <a:pt x="361" y="113"/>
                      <a:pt x="361" y="114"/>
                    </a:cubicBezTo>
                    <a:cubicBezTo>
                      <a:pt x="361" y="114"/>
                      <a:pt x="362" y="116"/>
                      <a:pt x="363" y="117"/>
                    </a:cubicBezTo>
                    <a:cubicBezTo>
                      <a:pt x="363" y="118"/>
                      <a:pt x="365" y="120"/>
                      <a:pt x="366" y="121"/>
                    </a:cubicBezTo>
                    <a:cubicBezTo>
                      <a:pt x="366" y="122"/>
                      <a:pt x="365" y="124"/>
                      <a:pt x="364" y="124"/>
                    </a:cubicBezTo>
                    <a:cubicBezTo>
                      <a:pt x="363" y="125"/>
                      <a:pt x="359" y="123"/>
                      <a:pt x="358" y="122"/>
                    </a:cubicBezTo>
                    <a:cubicBezTo>
                      <a:pt x="355" y="121"/>
                      <a:pt x="350" y="119"/>
                      <a:pt x="348" y="117"/>
                    </a:cubicBezTo>
                    <a:cubicBezTo>
                      <a:pt x="346" y="116"/>
                      <a:pt x="345" y="111"/>
                      <a:pt x="344" y="109"/>
                    </a:cubicBezTo>
                    <a:cubicBezTo>
                      <a:pt x="343" y="108"/>
                      <a:pt x="340" y="105"/>
                      <a:pt x="339" y="105"/>
                    </a:cubicBezTo>
                    <a:cubicBezTo>
                      <a:pt x="338" y="105"/>
                      <a:pt x="335" y="105"/>
                      <a:pt x="335" y="106"/>
                    </a:cubicBezTo>
                    <a:cubicBezTo>
                      <a:pt x="334" y="106"/>
                      <a:pt x="334" y="107"/>
                      <a:pt x="334" y="107"/>
                    </a:cubicBezTo>
                    <a:cubicBezTo>
                      <a:pt x="332" y="107"/>
                      <a:pt x="330" y="105"/>
                      <a:pt x="329" y="104"/>
                    </a:cubicBezTo>
                    <a:cubicBezTo>
                      <a:pt x="328" y="103"/>
                      <a:pt x="328" y="100"/>
                      <a:pt x="328" y="99"/>
                    </a:cubicBezTo>
                    <a:cubicBezTo>
                      <a:pt x="327" y="98"/>
                      <a:pt x="326" y="96"/>
                      <a:pt x="325" y="95"/>
                    </a:cubicBezTo>
                    <a:cubicBezTo>
                      <a:pt x="324" y="94"/>
                      <a:pt x="322" y="93"/>
                      <a:pt x="321" y="93"/>
                    </a:cubicBezTo>
                    <a:cubicBezTo>
                      <a:pt x="319" y="92"/>
                      <a:pt x="316" y="91"/>
                      <a:pt x="314" y="90"/>
                    </a:cubicBezTo>
                    <a:cubicBezTo>
                      <a:pt x="313" y="89"/>
                      <a:pt x="312" y="87"/>
                      <a:pt x="311" y="86"/>
                    </a:cubicBezTo>
                    <a:cubicBezTo>
                      <a:pt x="310" y="86"/>
                      <a:pt x="308" y="85"/>
                      <a:pt x="306" y="85"/>
                    </a:cubicBezTo>
                    <a:cubicBezTo>
                      <a:pt x="306" y="85"/>
                      <a:pt x="304" y="86"/>
                      <a:pt x="304" y="85"/>
                    </a:cubicBezTo>
                    <a:cubicBezTo>
                      <a:pt x="303" y="85"/>
                      <a:pt x="301" y="85"/>
                      <a:pt x="301" y="84"/>
                    </a:cubicBezTo>
                    <a:cubicBezTo>
                      <a:pt x="300" y="84"/>
                      <a:pt x="300" y="82"/>
                      <a:pt x="299" y="81"/>
                    </a:cubicBezTo>
                    <a:cubicBezTo>
                      <a:pt x="298" y="81"/>
                      <a:pt x="296" y="82"/>
                      <a:pt x="296" y="81"/>
                    </a:cubicBezTo>
                    <a:cubicBezTo>
                      <a:pt x="294" y="80"/>
                      <a:pt x="295" y="77"/>
                      <a:pt x="294" y="76"/>
                    </a:cubicBezTo>
                    <a:cubicBezTo>
                      <a:pt x="293" y="74"/>
                      <a:pt x="290" y="73"/>
                      <a:pt x="288" y="71"/>
                    </a:cubicBezTo>
                    <a:cubicBezTo>
                      <a:pt x="288" y="71"/>
                      <a:pt x="288" y="68"/>
                      <a:pt x="287" y="67"/>
                    </a:cubicBezTo>
                    <a:cubicBezTo>
                      <a:pt x="286" y="66"/>
                      <a:pt x="283" y="67"/>
                      <a:pt x="281" y="67"/>
                    </a:cubicBezTo>
                    <a:cubicBezTo>
                      <a:pt x="280" y="67"/>
                      <a:pt x="276" y="66"/>
                      <a:pt x="275" y="65"/>
                    </a:cubicBezTo>
                    <a:cubicBezTo>
                      <a:pt x="274" y="64"/>
                      <a:pt x="273" y="63"/>
                      <a:pt x="272" y="63"/>
                    </a:cubicBezTo>
                    <a:cubicBezTo>
                      <a:pt x="271" y="62"/>
                      <a:pt x="269" y="62"/>
                      <a:pt x="268" y="63"/>
                    </a:cubicBezTo>
                    <a:cubicBezTo>
                      <a:pt x="267" y="63"/>
                      <a:pt x="267" y="65"/>
                      <a:pt x="267" y="66"/>
                    </a:cubicBezTo>
                    <a:cubicBezTo>
                      <a:pt x="267" y="67"/>
                      <a:pt x="268" y="69"/>
                      <a:pt x="268" y="70"/>
                    </a:cubicBezTo>
                    <a:cubicBezTo>
                      <a:pt x="267" y="71"/>
                      <a:pt x="267" y="73"/>
                      <a:pt x="266" y="73"/>
                    </a:cubicBezTo>
                    <a:cubicBezTo>
                      <a:pt x="265" y="73"/>
                      <a:pt x="263" y="73"/>
                      <a:pt x="262" y="72"/>
                    </a:cubicBezTo>
                    <a:cubicBezTo>
                      <a:pt x="261" y="72"/>
                      <a:pt x="261" y="70"/>
                      <a:pt x="261" y="69"/>
                    </a:cubicBezTo>
                    <a:cubicBezTo>
                      <a:pt x="260" y="68"/>
                      <a:pt x="258" y="68"/>
                      <a:pt x="258" y="67"/>
                    </a:cubicBezTo>
                    <a:cubicBezTo>
                      <a:pt x="257" y="66"/>
                      <a:pt x="256" y="64"/>
                      <a:pt x="256" y="63"/>
                    </a:cubicBezTo>
                    <a:cubicBezTo>
                      <a:pt x="256" y="62"/>
                      <a:pt x="257" y="60"/>
                      <a:pt x="256" y="59"/>
                    </a:cubicBezTo>
                    <a:cubicBezTo>
                      <a:pt x="256" y="58"/>
                      <a:pt x="253" y="58"/>
                      <a:pt x="252" y="58"/>
                    </a:cubicBezTo>
                    <a:cubicBezTo>
                      <a:pt x="250" y="56"/>
                      <a:pt x="244" y="53"/>
                      <a:pt x="241" y="53"/>
                    </a:cubicBezTo>
                    <a:cubicBezTo>
                      <a:pt x="239" y="52"/>
                      <a:pt x="232" y="52"/>
                      <a:pt x="229" y="51"/>
                    </a:cubicBezTo>
                    <a:cubicBezTo>
                      <a:pt x="227" y="51"/>
                      <a:pt x="224" y="48"/>
                      <a:pt x="221" y="48"/>
                    </a:cubicBezTo>
                    <a:cubicBezTo>
                      <a:pt x="220" y="48"/>
                      <a:pt x="219" y="49"/>
                      <a:pt x="218" y="50"/>
                    </a:cubicBezTo>
                    <a:cubicBezTo>
                      <a:pt x="217" y="50"/>
                      <a:pt x="216" y="49"/>
                      <a:pt x="215" y="48"/>
                    </a:cubicBezTo>
                    <a:cubicBezTo>
                      <a:pt x="213" y="48"/>
                      <a:pt x="211" y="45"/>
                      <a:pt x="209" y="44"/>
                    </a:cubicBezTo>
                    <a:cubicBezTo>
                      <a:pt x="207" y="43"/>
                      <a:pt x="202" y="43"/>
                      <a:pt x="200" y="43"/>
                    </a:cubicBezTo>
                    <a:cubicBezTo>
                      <a:pt x="198" y="43"/>
                      <a:pt x="194" y="43"/>
                      <a:pt x="192" y="44"/>
                    </a:cubicBezTo>
                    <a:cubicBezTo>
                      <a:pt x="190" y="44"/>
                      <a:pt x="187" y="47"/>
                      <a:pt x="186" y="48"/>
                    </a:cubicBezTo>
                    <a:cubicBezTo>
                      <a:pt x="185" y="49"/>
                      <a:pt x="183" y="50"/>
                      <a:pt x="182" y="50"/>
                    </a:cubicBezTo>
                    <a:cubicBezTo>
                      <a:pt x="181" y="50"/>
                      <a:pt x="179" y="50"/>
                      <a:pt x="178" y="51"/>
                    </a:cubicBezTo>
                    <a:cubicBezTo>
                      <a:pt x="177" y="52"/>
                      <a:pt x="175" y="55"/>
                      <a:pt x="174" y="56"/>
                    </a:cubicBezTo>
                    <a:cubicBezTo>
                      <a:pt x="173" y="57"/>
                      <a:pt x="170" y="57"/>
                      <a:pt x="168" y="58"/>
                    </a:cubicBezTo>
                    <a:cubicBezTo>
                      <a:pt x="167" y="59"/>
                      <a:pt x="165" y="61"/>
                      <a:pt x="163" y="62"/>
                    </a:cubicBezTo>
                    <a:cubicBezTo>
                      <a:pt x="163" y="62"/>
                      <a:pt x="161" y="62"/>
                      <a:pt x="160" y="63"/>
                    </a:cubicBezTo>
                    <a:cubicBezTo>
                      <a:pt x="159" y="63"/>
                      <a:pt x="158" y="65"/>
                      <a:pt x="157" y="66"/>
                    </a:cubicBezTo>
                    <a:cubicBezTo>
                      <a:pt x="155" y="67"/>
                      <a:pt x="152" y="68"/>
                      <a:pt x="151" y="69"/>
                    </a:cubicBezTo>
                    <a:cubicBezTo>
                      <a:pt x="150" y="70"/>
                      <a:pt x="149" y="72"/>
                      <a:pt x="149" y="73"/>
                    </a:cubicBezTo>
                    <a:cubicBezTo>
                      <a:pt x="148" y="74"/>
                      <a:pt x="150" y="76"/>
                      <a:pt x="150" y="77"/>
                    </a:cubicBezTo>
                    <a:cubicBezTo>
                      <a:pt x="150" y="78"/>
                      <a:pt x="149" y="81"/>
                      <a:pt x="149" y="82"/>
                    </a:cubicBezTo>
                    <a:cubicBezTo>
                      <a:pt x="148" y="83"/>
                      <a:pt x="146" y="86"/>
                      <a:pt x="145" y="88"/>
                    </a:cubicBezTo>
                    <a:cubicBezTo>
                      <a:pt x="144" y="90"/>
                      <a:pt x="141" y="94"/>
                      <a:pt x="139" y="95"/>
                    </a:cubicBezTo>
                    <a:cubicBezTo>
                      <a:pt x="138" y="96"/>
                      <a:pt x="134" y="96"/>
                      <a:pt x="133" y="97"/>
                    </a:cubicBezTo>
                    <a:cubicBezTo>
                      <a:pt x="131" y="97"/>
                      <a:pt x="129" y="99"/>
                      <a:pt x="128" y="99"/>
                    </a:cubicBezTo>
                    <a:cubicBezTo>
                      <a:pt x="127" y="99"/>
                      <a:pt x="125" y="99"/>
                      <a:pt x="124" y="100"/>
                    </a:cubicBezTo>
                    <a:cubicBezTo>
                      <a:pt x="122" y="101"/>
                      <a:pt x="119" y="104"/>
                      <a:pt x="117" y="106"/>
                    </a:cubicBezTo>
                    <a:cubicBezTo>
                      <a:pt x="116" y="108"/>
                      <a:pt x="115" y="112"/>
                      <a:pt x="113" y="114"/>
                    </a:cubicBezTo>
                    <a:cubicBezTo>
                      <a:pt x="113" y="115"/>
                      <a:pt x="111" y="117"/>
                      <a:pt x="111" y="118"/>
                    </a:cubicBezTo>
                    <a:cubicBezTo>
                      <a:pt x="110" y="120"/>
                      <a:pt x="111" y="124"/>
                      <a:pt x="110" y="125"/>
                    </a:cubicBezTo>
                    <a:cubicBezTo>
                      <a:pt x="110" y="126"/>
                      <a:pt x="108" y="128"/>
                      <a:pt x="108" y="129"/>
                    </a:cubicBezTo>
                    <a:cubicBezTo>
                      <a:pt x="107" y="130"/>
                      <a:pt x="104" y="132"/>
                      <a:pt x="104" y="134"/>
                    </a:cubicBezTo>
                    <a:cubicBezTo>
                      <a:pt x="103" y="135"/>
                      <a:pt x="102" y="139"/>
                      <a:pt x="102" y="141"/>
                    </a:cubicBezTo>
                    <a:cubicBezTo>
                      <a:pt x="102" y="142"/>
                      <a:pt x="103" y="143"/>
                      <a:pt x="103" y="144"/>
                    </a:cubicBezTo>
                    <a:cubicBezTo>
                      <a:pt x="103" y="145"/>
                      <a:pt x="102" y="146"/>
                      <a:pt x="101" y="147"/>
                    </a:cubicBezTo>
                    <a:cubicBezTo>
                      <a:pt x="100" y="147"/>
                      <a:pt x="98" y="148"/>
                      <a:pt x="97" y="149"/>
                    </a:cubicBezTo>
                    <a:cubicBezTo>
                      <a:pt x="96" y="150"/>
                      <a:pt x="95" y="152"/>
                      <a:pt x="94" y="154"/>
                    </a:cubicBezTo>
                    <a:cubicBezTo>
                      <a:pt x="92" y="155"/>
                      <a:pt x="90" y="158"/>
                      <a:pt x="88" y="159"/>
                    </a:cubicBezTo>
                    <a:cubicBezTo>
                      <a:pt x="87" y="159"/>
                      <a:pt x="85" y="159"/>
                      <a:pt x="84" y="159"/>
                    </a:cubicBezTo>
                    <a:cubicBezTo>
                      <a:pt x="83" y="160"/>
                      <a:pt x="81" y="160"/>
                      <a:pt x="80" y="161"/>
                    </a:cubicBezTo>
                    <a:cubicBezTo>
                      <a:pt x="79" y="162"/>
                      <a:pt x="77" y="164"/>
                      <a:pt x="76" y="164"/>
                    </a:cubicBezTo>
                    <a:cubicBezTo>
                      <a:pt x="75" y="165"/>
                      <a:pt x="73" y="165"/>
                      <a:pt x="72" y="165"/>
                    </a:cubicBezTo>
                    <a:cubicBezTo>
                      <a:pt x="71" y="166"/>
                      <a:pt x="68" y="168"/>
                      <a:pt x="66" y="168"/>
                    </a:cubicBezTo>
                    <a:cubicBezTo>
                      <a:pt x="64" y="169"/>
                      <a:pt x="60" y="168"/>
                      <a:pt x="58" y="169"/>
                    </a:cubicBezTo>
                    <a:cubicBezTo>
                      <a:pt x="56" y="170"/>
                      <a:pt x="53" y="173"/>
                      <a:pt x="51" y="173"/>
                    </a:cubicBezTo>
                    <a:cubicBezTo>
                      <a:pt x="49" y="174"/>
                      <a:pt x="46" y="173"/>
                      <a:pt x="45" y="174"/>
                    </a:cubicBezTo>
                    <a:cubicBezTo>
                      <a:pt x="43" y="174"/>
                      <a:pt x="40" y="176"/>
                      <a:pt x="40" y="176"/>
                    </a:cubicBezTo>
                    <a:cubicBezTo>
                      <a:pt x="39" y="176"/>
                      <a:pt x="36" y="176"/>
                      <a:pt x="34" y="177"/>
                    </a:cubicBezTo>
                    <a:cubicBezTo>
                      <a:pt x="33" y="177"/>
                      <a:pt x="31" y="180"/>
                      <a:pt x="30" y="180"/>
                    </a:cubicBezTo>
                    <a:cubicBezTo>
                      <a:pt x="29" y="180"/>
                      <a:pt x="25" y="180"/>
                      <a:pt x="24" y="180"/>
                    </a:cubicBezTo>
                    <a:cubicBezTo>
                      <a:pt x="22" y="179"/>
                      <a:pt x="19" y="178"/>
                      <a:pt x="17" y="178"/>
                    </a:cubicBezTo>
                    <a:cubicBezTo>
                      <a:pt x="16" y="178"/>
                      <a:pt x="13" y="179"/>
                      <a:pt x="12" y="180"/>
                    </a:cubicBezTo>
                    <a:cubicBezTo>
                      <a:pt x="10" y="180"/>
                      <a:pt x="4" y="180"/>
                      <a:pt x="4" y="180"/>
                    </a:cubicBezTo>
                    <a:cubicBezTo>
                      <a:pt x="4" y="180"/>
                      <a:pt x="3" y="177"/>
                      <a:pt x="3" y="176"/>
                    </a:cubicBezTo>
                    <a:cubicBezTo>
                      <a:pt x="3" y="174"/>
                      <a:pt x="3" y="171"/>
                      <a:pt x="3" y="169"/>
                    </a:cubicBezTo>
                    <a:cubicBezTo>
                      <a:pt x="3" y="168"/>
                      <a:pt x="0" y="166"/>
                      <a:pt x="0" y="165"/>
                    </a:cubicBezTo>
                    <a:cubicBezTo>
                      <a:pt x="0" y="164"/>
                      <a:pt x="1" y="162"/>
                      <a:pt x="2" y="161"/>
                    </a:cubicBezTo>
                    <a:cubicBezTo>
                      <a:pt x="3" y="160"/>
                      <a:pt x="6" y="158"/>
                      <a:pt x="7" y="157"/>
                    </a:cubicBezTo>
                    <a:cubicBezTo>
                      <a:pt x="8" y="156"/>
                      <a:pt x="9" y="154"/>
                      <a:pt x="10" y="153"/>
                    </a:cubicBezTo>
                    <a:cubicBezTo>
                      <a:pt x="11" y="151"/>
                      <a:pt x="11" y="148"/>
                      <a:pt x="12" y="147"/>
                    </a:cubicBezTo>
                    <a:cubicBezTo>
                      <a:pt x="12" y="145"/>
                      <a:pt x="14" y="143"/>
                      <a:pt x="15" y="142"/>
                    </a:cubicBezTo>
                    <a:cubicBezTo>
                      <a:pt x="17" y="141"/>
                      <a:pt x="23" y="140"/>
                      <a:pt x="24" y="139"/>
                    </a:cubicBezTo>
                    <a:cubicBezTo>
                      <a:pt x="25" y="138"/>
                      <a:pt x="27" y="135"/>
                      <a:pt x="27" y="134"/>
                    </a:cubicBezTo>
                    <a:cubicBezTo>
                      <a:pt x="27" y="132"/>
                      <a:pt x="25" y="130"/>
                      <a:pt x="26" y="128"/>
                    </a:cubicBezTo>
                    <a:cubicBezTo>
                      <a:pt x="26" y="127"/>
                      <a:pt x="27" y="126"/>
                      <a:pt x="28" y="125"/>
                    </a:cubicBezTo>
                    <a:cubicBezTo>
                      <a:pt x="28" y="125"/>
                      <a:pt x="29" y="124"/>
                      <a:pt x="29" y="124"/>
                    </a:cubicBezTo>
                    <a:cubicBezTo>
                      <a:pt x="30" y="125"/>
                      <a:pt x="31" y="126"/>
                      <a:pt x="32" y="126"/>
                    </a:cubicBezTo>
                    <a:cubicBezTo>
                      <a:pt x="33" y="127"/>
                      <a:pt x="36" y="126"/>
                      <a:pt x="38" y="125"/>
                    </a:cubicBezTo>
                    <a:cubicBezTo>
                      <a:pt x="39" y="124"/>
                      <a:pt x="39" y="121"/>
                      <a:pt x="40" y="119"/>
                    </a:cubicBezTo>
                    <a:cubicBezTo>
                      <a:pt x="41" y="118"/>
                      <a:pt x="44" y="115"/>
                      <a:pt x="46" y="115"/>
                    </a:cubicBezTo>
                    <a:cubicBezTo>
                      <a:pt x="48" y="115"/>
                      <a:pt x="50" y="119"/>
                      <a:pt x="52" y="120"/>
                    </a:cubicBezTo>
                    <a:cubicBezTo>
                      <a:pt x="53" y="120"/>
                      <a:pt x="56" y="120"/>
                      <a:pt x="57" y="120"/>
                    </a:cubicBezTo>
                    <a:cubicBezTo>
                      <a:pt x="60" y="120"/>
                      <a:pt x="64" y="122"/>
                      <a:pt x="66" y="122"/>
                    </a:cubicBezTo>
                    <a:cubicBezTo>
                      <a:pt x="68" y="122"/>
                      <a:pt x="72" y="122"/>
                      <a:pt x="74" y="121"/>
                    </a:cubicBezTo>
                    <a:cubicBezTo>
                      <a:pt x="75" y="120"/>
                      <a:pt x="75" y="117"/>
                      <a:pt x="76" y="116"/>
                    </a:cubicBezTo>
                    <a:cubicBezTo>
                      <a:pt x="78" y="114"/>
                      <a:pt x="82" y="112"/>
                      <a:pt x="84" y="110"/>
                    </a:cubicBezTo>
                    <a:cubicBezTo>
                      <a:pt x="85" y="109"/>
                      <a:pt x="89" y="109"/>
                      <a:pt x="90" y="107"/>
                    </a:cubicBezTo>
                    <a:cubicBezTo>
                      <a:pt x="91" y="105"/>
                      <a:pt x="91" y="101"/>
                      <a:pt x="90" y="99"/>
                    </a:cubicBezTo>
                    <a:cubicBezTo>
                      <a:pt x="90" y="98"/>
                      <a:pt x="90" y="95"/>
                      <a:pt x="90" y="94"/>
                    </a:cubicBezTo>
                    <a:cubicBezTo>
                      <a:pt x="90" y="92"/>
                      <a:pt x="93" y="89"/>
                      <a:pt x="93" y="87"/>
                    </a:cubicBezTo>
                    <a:cubicBezTo>
                      <a:pt x="93" y="86"/>
                      <a:pt x="92" y="83"/>
                      <a:pt x="92" y="82"/>
                    </a:cubicBezTo>
                    <a:cubicBezTo>
                      <a:pt x="91" y="81"/>
                      <a:pt x="90" y="79"/>
                      <a:pt x="90" y="78"/>
                    </a:cubicBezTo>
                    <a:cubicBezTo>
                      <a:pt x="90" y="76"/>
                      <a:pt x="91" y="74"/>
                      <a:pt x="92" y="73"/>
                    </a:cubicBezTo>
                    <a:cubicBezTo>
                      <a:pt x="94" y="71"/>
                      <a:pt x="100" y="67"/>
                      <a:pt x="102" y="65"/>
                    </a:cubicBezTo>
                    <a:cubicBezTo>
                      <a:pt x="104" y="62"/>
                      <a:pt x="107" y="55"/>
                      <a:pt x="108" y="51"/>
                    </a:cubicBezTo>
                    <a:cubicBezTo>
                      <a:pt x="109" y="48"/>
                      <a:pt x="110" y="40"/>
                      <a:pt x="112" y="37"/>
                    </a:cubicBezTo>
                    <a:cubicBezTo>
                      <a:pt x="113" y="36"/>
                      <a:pt x="115" y="33"/>
                      <a:pt x="117" y="33"/>
                    </a:cubicBezTo>
                    <a:cubicBezTo>
                      <a:pt x="118" y="33"/>
                      <a:pt x="121" y="34"/>
                      <a:pt x="121" y="35"/>
                    </a:cubicBezTo>
                    <a:cubicBezTo>
                      <a:pt x="123" y="37"/>
                      <a:pt x="124" y="43"/>
                      <a:pt x="126" y="44"/>
                    </a:cubicBezTo>
                    <a:cubicBezTo>
                      <a:pt x="128" y="46"/>
                      <a:pt x="132" y="47"/>
                      <a:pt x="134" y="47"/>
                    </a:cubicBezTo>
                    <a:cubicBezTo>
                      <a:pt x="136" y="46"/>
                      <a:pt x="137" y="43"/>
                      <a:pt x="138" y="42"/>
                    </a:cubicBezTo>
                    <a:cubicBezTo>
                      <a:pt x="139" y="41"/>
                      <a:pt x="140" y="37"/>
                      <a:pt x="141" y="36"/>
                    </a:cubicBezTo>
                    <a:cubicBezTo>
                      <a:pt x="142" y="34"/>
                      <a:pt x="144" y="31"/>
                      <a:pt x="146" y="30"/>
                    </a:cubicBezTo>
                    <a:cubicBezTo>
                      <a:pt x="148" y="29"/>
                      <a:pt x="152" y="31"/>
                      <a:pt x="154" y="31"/>
                    </a:cubicBezTo>
                    <a:cubicBezTo>
                      <a:pt x="158" y="30"/>
                      <a:pt x="165" y="30"/>
                      <a:pt x="168" y="28"/>
                    </a:cubicBezTo>
                    <a:cubicBezTo>
                      <a:pt x="170" y="27"/>
                      <a:pt x="171" y="23"/>
                      <a:pt x="173" y="22"/>
                    </a:cubicBezTo>
                    <a:cubicBezTo>
                      <a:pt x="174" y="21"/>
                      <a:pt x="177" y="19"/>
                      <a:pt x="178" y="19"/>
                    </a:cubicBezTo>
                    <a:cubicBezTo>
                      <a:pt x="181" y="18"/>
                      <a:pt x="186" y="17"/>
                      <a:pt x="189" y="17"/>
                    </a:cubicBezTo>
                    <a:cubicBezTo>
                      <a:pt x="190" y="18"/>
                      <a:pt x="193" y="18"/>
                      <a:pt x="194" y="19"/>
                    </a:cubicBezTo>
                    <a:cubicBezTo>
                      <a:pt x="196" y="21"/>
                      <a:pt x="195" y="26"/>
                      <a:pt x="196" y="27"/>
                    </a:cubicBezTo>
                    <a:cubicBezTo>
                      <a:pt x="198" y="28"/>
                      <a:pt x="201" y="27"/>
                      <a:pt x="202" y="26"/>
                    </a:cubicBezTo>
                    <a:cubicBezTo>
                      <a:pt x="205" y="26"/>
                      <a:pt x="211" y="26"/>
                      <a:pt x="213" y="24"/>
                    </a:cubicBezTo>
                    <a:cubicBezTo>
                      <a:pt x="216" y="22"/>
                      <a:pt x="219" y="15"/>
                      <a:pt x="220" y="11"/>
                    </a:cubicBezTo>
                    <a:cubicBezTo>
                      <a:pt x="221" y="9"/>
                      <a:pt x="221" y="4"/>
                      <a:pt x="223" y="3"/>
                    </a:cubicBezTo>
                    <a:cubicBezTo>
                      <a:pt x="224" y="1"/>
                      <a:pt x="229" y="1"/>
                      <a:pt x="231" y="0"/>
                    </a:cubicBezTo>
                    <a:cubicBezTo>
                      <a:pt x="233" y="0"/>
                      <a:pt x="238" y="0"/>
                      <a:pt x="241" y="1"/>
                    </a:cubicBezTo>
                    <a:cubicBezTo>
                      <a:pt x="242" y="2"/>
                      <a:pt x="245" y="3"/>
                      <a:pt x="246" y="4"/>
                    </a:cubicBezTo>
                    <a:cubicBezTo>
                      <a:pt x="247" y="6"/>
                      <a:pt x="249" y="10"/>
                      <a:pt x="251" y="12"/>
                    </a:cubicBezTo>
                    <a:cubicBezTo>
                      <a:pt x="252" y="13"/>
                      <a:pt x="257" y="14"/>
                      <a:pt x="259" y="14"/>
                    </a:cubicBezTo>
                    <a:cubicBezTo>
                      <a:pt x="260" y="14"/>
                      <a:pt x="261" y="14"/>
                      <a:pt x="263" y="14"/>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23">
                <a:extLst>
                  <a:ext uri="{FF2B5EF4-FFF2-40B4-BE49-F238E27FC236}">
                    <a16:creationId xmlns:a16="http://schemas.microsoft.com/office/drawing/2014/main" id="{5C665D73-C08F-5D9D-1018-DF79A2BA4799}"/>
                  </a:ext>
                </a:extLst>
              </p:cNvPr>
              <p:cNvSpPr>
                <a:spLocks/>
              </p:cNvSpPr>
              <p:nvPr/>
            </p:nvSpPr>
            <p:spPr bwMode="auto">
              <a:xfrm>
                <a:off x="6288088" y="2754313"/>
                <a:ext cx="12700" cy="15875"/>
              </a:xfrm>
              <a:custGeom>
                <a:avLst/>
                <a:gdLst/>
                <a:ahLst/>
                <a:cxnLst>
                  <a:cxn ang="0">
                    <a:pos x="6" y="4"/>
                  </a:cxn>
                  <a:cxn ang="0">
                    <a:pos x="6" y="2"/>
                  </a:cxn>
                  <a:cxn ang="0">
                    <a:pos x="3" y="0"/>
                  </a:cxn>
                  <a:cxn ang="0">
                    <a:pos x="1" y="1"/>
                  </a:cxn>
                  <a:cxn ang="0">
                    <a:pos x="0" y="3"/>
                  </a:cxn>
                  <a:cxn ang="0">
                    <a:pos x="2" y="6"/>
                  </a:cxn>
                  <a:cxn ang="0">
                    <a:pos x="2" y="8"/>
                  </a:cxn>
                  <a:cxn ang="0">
                    <a:pos x="5" y="9"/>
                  </a:cxn>
                  <a:cxn ang="0">
                    <a:pos x="5" y="6"/>
                  </a:cxn>
                  <a:cxn ang="0">
                    <a:pos x="6" y="4"/>
                  </a:cxn>
                </a:cxnLst>
                <a:rect l="0" t="0" r="r" b="b"/>
                <a:pathLst>
                  <a:path w="7" h="9">
                    <a:moveTo>
                      <a:pt x="6" y="4"/>
                    </a:moveTo>
                    <a:cubicBezTo>
                      <a:pt x="6" y="4"/>
                      <a:pt x="7" y="2"/>
                      <a:pt x="6" y="2"/>
                    </a:cubicBezTo>
                    <a:cubicBezTo>
                      <a:pt x="6" y="1"/>
                      <a:pt x="4" y="0"/>
                      <a:pt x="3" y="0"/>
                    </a:cubicBezTo>
                    <a:cubicBezTo>
                      <a:pt x="3" y="0"/>
                      <a:pt x="2" y="1"/>
                      <a:pt x="1" y="1"/>
                    </a:cubicBezTo>
                    <a:cubicBezTo>
                      <a:pt x="1" y="1"/>
                      <a:pt x="0" y="3"/>
                      <a:pt x="0" y="3"/>
                    </a:cubicBezTo>
                    <a:cubicBezTo>
                      <a:pt x="0" y="4"/>
                      <a:pt x="1" y="5"/>
                      <a:pt x="2" y="6"/>
                    </a:cubicBezTo>
                    <a:cubicBezTo>
                      <a:pt x="2" y="6"/>
                      <a:pt x="1" y="8"/>
                      <a:pt x="2" y="8"/>
                    </a:cubicBezTo>
                    <a:cubicBezTo>
                      <a:pt x="3" y="9"/>
                      <a:pt x="5" y="9"/>
                      <a:pt x="5" y="9"/>
                    </a:cubicBezTo>
                    <a:cubicBezTo>
                      <a:pt x="6" y="8"/>
                      <a:pt x="5" y="7"/>
                      <a:pt x="5" y="6"/>
                    </a:cubicBezTo>
                    <a:cubicBezTo>
                      <a:pt x="5" y="5"/>
                      <a:pt x="6" y="5"/>
                      <a:pt x="6" y="4"/>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24">
                <a:extLst>
                  <a:ext uri="{FF2B5EF4-FFF2-40B4-BE49-F238E27FC236}">
                    <a16:creationId xmlns:a16="http://schemas.microsoft.com/office/drawing/2014/main" id="{94AD828B-5297-760C-5767-ACE071640E0E}"/>
                  </a:ext>
                </a:extLst>
              </p:cNvPr>
              <p:cNvSpPr>
                <a:spLocks/>
              </p:cNvSpPr>
              <p:nvPr/>
            </p:nvSpPr>
            <p:spPr bwMode="auto">
              <a:xfrm>
                <a:off x="6226175" y="2709863"/>
                <a:ext cx="19050" cy="28575"/>
              </a:xfrm>
              <a:custGeom>
                <a:avLst/>
                <a:gdLst/>
                <a:ahLst/>
                <a:cxnLst>
                  <a:cxn ang="0">
                    <a:pos x="10" y="8"/>
                  </a:cxn>
                  <a:cxn ang="0">
                    <a:pos x="9" y="4"/>
                  </a:cxn>
                  <a:cxn ang="0">
                    <a:pos x="7" y="1"/>
                  </a:cxn>
                  <a:cxn ang="0">
                    <a:pos x="4" y="0"/>
                  </a:cxn>
                  <a:cxn ang="0">
                    <a:pos x="2" y="1"/>
                  </a:cxn>
                  <a:cxn ang="0">
                    <a:pos x="3" y="4"/>
                  </a:cxn>
                  <a:cxn ang="0">
                    <a:pos x="0" y="5"/>
                  </a:cxn>
                  <a:cxn ang="0">
                    <a:pos x="0" y="8"/>
                  </a:cxn>
                  <a:cxn ang="0">
                    <a:pos x="4" y="9"/>
                  </a:cxn>
                  <a:cxn ang="0">
                    <a:pos x="6" y="13"/>
                  </a:cxn>
                  <a:cxn ang="0">
                    <a:pos x="10" y="16"/>
                  </a:cxn>
                  <a:cxn ang="0">
                    <a:pos x="11" y="12"/>
                  </a:cxn>
                  <a:cxn ang="0">
                    <a:pos x="10" y="8"/>
                  </a:cxn>
                </a:cxnLst>
                <a:rect l="0" t="0" r="r" b="b"/>
                <a:pathLst>
                  <a:path w="11" h="16">
                    <a:moveTo>
                      <a:pt x="10" y="8"/>
                    </a:moveTo>
                    <a:cubicBezTo>
                      <a:pt x="10" y="7"/>
                      <a:pt x="10" y="4"/>
                      <a:pt x="9" y="4"/>
                    </a:cubicBezTo>
                    <a:cubicBezTo>
                      <a:pt x="9" y="3"/>
                      <a:pt x="7" y="2"/>
                      <a:pt x="7" y="1"/>
                    </a:cubicBezTo>
                    <a:cubicBezTo>
                      <a:pt x="6" y="1"/>
                      <a:pt x="4" y="0"/>
                      <a:pt x="4" y="0"/>
                    </a:cubicBezTo>
                    <a:cubicBezTo>
                      <a:pt x="3" y="0"/>
                      <a:pt x="3" y="1"/>
                      <a:pt x="2" y="1"/>
                    </a:cubicBezTo>
                    <a:cubicBezTo>
                      <a:pt x="2" y="2"/>
                      <a:pt x="3" y="3"/>
                      <a:pt x="3" y="4"/>
                    </a:cubicBezTo>
                    <a:cubicBezTo>
                      <a:pt x="3" y="4"/>
                      <a:pt x="1" y="4"/>
                      <a:pt x="0" y="5"/>
                    </a:cubicBezTo>
                    <a:cubicBezTo>
                      <a:pt x="0" y="6"/>
                      <a:pt x="0" y="7"/>
                      <a:pt x="0" y="8"/>
                    </a:cubicBezTo>
                    <a:cubicBezTo>
                      <a:pt x="1" y="9"/>
                      <a:pt x="3" y="9"/>
                      <a:pt x="4" y="9"/>
                    </a:cubicBezTo>
                    <a:cubicBezTo>
                      <a:pt x="5" y="10"/>
                      <a:pt x="5" y="13"/>
                      <a:pt x="6" y="13"/>
                    </a:cubicBezTo>
                    <a:cubicBezTo>
                      <a:pt x="7" y="14"/>
                      <a:pt x="9" y="16"/>
                      <a:pt x="10" y="16"/>
                    </a:cubicBezTo>
                    <a:cubicBezTo>
                      <a:pt x="11" y="15"/>
                      <a:pt x="11" y="13"/>
                      <a:pt x="11" y="12"/>
                    </a:cubicBezTo>
                    <a:cubicBezTo>
                      <a:pt x="11" y="11"/>
                      <a:pt x="10" y="9"/>
                      <a:pt x="10" y="8"/>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25">
                <a:extLst>
                  <a:ext uri="{FF2B5EF4-FFF2-40B4-BE49-F238E27FC236}">
                    <a16:creationId xmlns:a16="http://schemas.microsoft.com/office/drawing/2014/main" id="{F6287A56-C06D-1187-D9FB-095AF92A2098}"/>
                  </a:ext>
                </a:extLst>
              </p:cNvPr>
              <p:cNvSpPr>
                <a:spLocks/>
              </p:cNvSpPr>
              <p:nvPr/>
            </p:nvSpPr>
            <p:spPr bwMode="auto">
              <a:xfrm>
                <a:off x="6065838" y="2722563"/>
                <a:ext cx="17462" cy="19050"/>
              </a:xfrm>
              <a:custGeom>
                <a:avLst/>
                <a:gdLst/>
                <a:ahLst/>
                <a:cxnLst>
                  <a:cxn ang="0">
                    <a:pos x="10" y="6"/>
                  </a:cxn>
                  <a:cxn ang="0">
                    <a:pos x="9" y="2"/>
                  </a:cxn>
                  <a:cxn ang="0">
                    <a:pos x="5" y="0"/>
                  </a:cxn>
                  <a:cxn ang="0">
                    <a:pos x="2" y="2"/>
                  </a:cxn>
                  <a:cxn ang="0">
                    <a:pos x="1" y="3"/>
                  </a:cxn>
                  <a:cxn ang="0">
                    <a:pos x="0" y="7"/>
                  </a:cxn>
                  <a:cxn ang="0">
                    <a:pos x="2" y="8"/>
                  </a:cxn>
                  <a:cxn ang="0">
                    <a:pos x="4" y="9"/>
                  </a:cxn>
                  <a:cxn ang="0">
                    <a:pos x="6" y="10"/>
                  </a:cxn>
                  <a:cxn ang="0">
                    <a:pos x="9" y="10"/>
                  </a:cxn>
                  <a:cxn ang="0">
                    <a:pos x="10" y="6"/>
                  </a:cxn>
                </a:cxnLst>
                <a:rect l="0" t="0" r="r" b="b"/>
                <a:pathLst>
                  <a:path w="10" h="11">
                    <a:moveTo>
                      <a:pt x="10" y="6"/>
                    </a:moveTo>
                    <a:cubicBezTo>
                      <a:pt x="10" y="5"/>
                      <a:pt x="9" y="3"/>
                      <a:pt x="9" y="2"/>
                    </a:cubicBezTo>
                    <a:cubicBezTo>
                      <a:pt x="8" y="1"/>
                      <a:pt x="6" y="0"/>
                      <a:pt x="5" y="0"/>
                    </a:cubicBezTo>
                    <a:cubicBezTo>
                      <a:pt x="4" y="0"/>
                      <a:pt x="3" y="1"/>
                      <a:pt x="2" y="2"/>
                    </a:cubicBezTo>
                    <a:cubicBezTo>
                      <a:pt x="2" y="2"/>
                      <a:pt x="2" y="3"/>
                      <a:pt x="1" y="3"/>
                    </a:cubicBezTo>
                    <a:cubicBezTo>
                      <a:pt x="1" y="4"/>
                      <a:pt x="0" y="6"/>
                      <a:pt x="0" y="7"/>
                    </a:cubicBezTo>
                    <a:cubicBezTo>
                      <a:pt x="0" y="8"/>
                      <a:pt x="2" y="8"/>
                      <a:pt x="2" y="8"/>
                    </a:cubicBezTo>
                    <a:cubicBezTo>
                      <a:pt x="3" y="8"/>
                      <a:pt x="4" y="9"/>
                      <a:pt x="4" y="9"/>
                    </a:cubicBezTo>
                    <a:cubicBezTo>
                      <a:pt x="5" y="9"/>
                      <a:pt x="5" y="10"/>
                      <a:pt x="6" y="10"/>
                    </a:cubicBezTo>
                    <a:cubicBezTo>
                      <a:pt x="6" y="11"/>
                      <a:pt x="8" y="10"/>
                      <a:pt x="9" y="10"/>
                    </a:cubicBezTo>
                    <a:cubicBezTo>
                      <a:pt x="10" y="9"/>
                      <a:pt x="10" y="7"/>
                      <a:pt x="10" y="6"/>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26">
                <a:extLst>
                  <a:ext uri="{FF2B5EF4-FFF2-40B4-BE49-F238E27FC236}">
                    <a16:creationId xmlns:a16="http://schemas.microsoft.com/office/drawing/2014/main" id="{E4282DA9-F1A0-E543-CF63-C0673EC5C37A}"/>
                  </a:ext>
                </a:extLst>
              </p:cNvPr>
              <p:cNvSpPr>
                <a:spLocks/>
              </p:cNvSpPr>
              <p:nvPr/>
            </p:nvSpPr>
            <p:spPr bwMode="auto">
              <a:xfrm>
                <a:off x="5995988" y="2619375"/>
                <a:ext cx="20637" cy="23813"/>
              </a:xfrm>
              <a:custGeom>
                <a:avLst/>
                <a:gdLst/>
                <a:ahLst/>
                <a:cxnLst>
                  <a:cxn ang="0">
                    <a:pos x="10" y="8"/>
                  </a:cxn>
                  <a:cxn ang="0">
                    <a:pos x="8" y="5"/>
                  </a:cxn>
                  <a:cxn ang="0">
                    <a:pos x="8" y="2"/>
                  </a:cxn>
                  <a:cxn ang="0">
                    <a:pos x="6" y="0"/>
                  </a:cxn>
                  <a:cxn ang="0">
                    <a:pos x="4" y="2"/>
                  </a:cxn>
                  <a:cxn ang="0">
                    <a:pos x="4" y="5"/>
                  </a:cxn>
                  <a:cxn ang="0">
                    <a:pos x="3" y="9"/>
                  </a:cxn>
                  <a:cxn ang="0">
                    <a:pos x="1" y="9"/>
                  </a:cxn>
                  <a:cxn ang="0">
                    <a:pos x="0" y="12"/>
                  </a:cxn>
                  <a:cxn ang="0">
                    <a:pos x="4" y="14"/>
                  </a:cxn>
                  <a:cxn ang="0">
                    <a:pos x="9" y="13"/>
                  </a:cxn>
                  <a:cxn ang="0">
                    <a:pos x="10" y="8"/>
                  </a:cxn>
                </a:cxnLst>
                <a:rect l="0" t="0" r="r" b="b"/>
                <a:pathLst>
                  <a:path w="11" h="14">
                    <a:moveTo>
                      <a:pt x="10" y="8"/>
                    </a:moveTo>
                    <a:cubicBezTo>
                      <a:pt x="10" y="7"/>
                      <a:pt x="9" y="6"/>
                      <a:pt x="8" y="5"/>
                    </a:cubicBezTo>
                    <a:cubicBezTo>
                      <a:pt x="8" y="4"/>
                      <a:pt x="9" y="2"/>
                      <a:pt x="8" y="2"/>
                    </a:cubicBezTo>
                    <a:cubicBezTo>
                      <a:pt x="8" y="1"/>
                      <a:pt x="6" y="0"/>
                      <a:pt x="6" y="0"/>
                    </a:cubicBezTo>
                    <a:cubicBezTo>
                      <a:pt x="5" y="0"/>
                      <a:pt x="4" y="1"/>
                      <a:pt x="4" y="2"/>
                    </a:cubicBezTo>
                    <a:cubicBezTo>
                      <a:pt x="3" y="2"/>
                      <a:pt x="4" y="4"/>
                      <a:pt x="4" y="5"/>
                    </a:cubicBezTo>
                    <a:cubicBezTo>
                      <a:pt x="4" y="6"/>
                      <a:pt x="4" y="9"/>
                      <a:pt x="3" y="9"/>
                    </a:cubicBezTo>
                    <a:cubicBezTo>
                      <a:pt x="3" y="10"/>
                      <a:pt x="2" y="9"/>
                      <a:pt x="1" y="9"/>
                    </a:cubicBezTo>
                    <a:cubicBezTo>
                      <a:pt x="1" y="10"/>
                      <a:pt x="0" y="11"/>
                      <a:pt x="0" y="12"/>
                    </a:cubicBezTo>
                    <a:cubicBezTo>
                      <a:pt x="1" y="13"/>
                      <a:pt x="3" y="14"/>
                      <a:pt x="4" y="14"/>
                    </a:cubicBezTo>
                    <a:cubicBezTo>
                      <a:pt x="6" y="14"/>
                      <a:pt x="8" y="13"/>
                      <a:pt x="9" y="13"/>
                    </a:cubicBezTo>
                    <a:cubicBezTo>
                      <a:pt x="10" y="12"/>
                      <a:pt x="11" y="9"/>
                      <a:pt x="10" y="8"/>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6" name="Freeform 27">
                <a:extLst>
                  <a:ext uri="{FF2B5EF4-FFF2-40B4-BE49-F238E27FC236}">
                    <a16:creationId xmlns:a16="http://schemas.microsoft.com/office/drawing/2014/main" id="{8E07263C-1008-FCEC-5087-127B8DE9F864}"/>
                  </a:ext>
                </a:extLst>
              </p:cNvPr>
              <p:cNvSpPr>
                <a:spLocks/>
              </p:cNvSpPr>
              <p:nvPr/>
            </p:nvSpPr>
            <p:spPr bwMode="auto">
              <a:xfrm>
                <a:off x="6010275" y="2520950"/>
                <a:ext cx="104775" cy="71438"/>
              </a:xfrm>
              <a:custGeom>
                <a:avLst/>
                <a:gdLst/>
                <a:ahLst/>
                <a:cxnLst>
                  <a:cxn ang="0">
                    <a:pos x="54" y="16"/>
                  </a:cxn>
                  <a:cxn ang="0">
                    <a:pos x="55" y="5"/>
                  </a:cxn>
                  <a:cxn ang="0">
                    <a:pos x="50" y="0"/>
                  </a:cxn>
                  <a:cxn ang="0">
                    <a:pos x="47" y="6"/>
                  </a:cxn>
                  <a:cxn ang="0">
                    <a:pos x="45" y="10"/>
                  </a:cxn>
                  <a:cxn ang="0">
                    <a:pos x="42" y="12"/>
                  </a:cxn>
                  <a:cxn ang="0">
                    <a:pos x="39" y="18"/>
                  </a:cxn>
                  <a:cxn ang="0">
                    <a:pos x="36" y="14"/>
                  </a:cxn>
                  <a:cxn ang="0">
                    <a:pos x="31" y="10"/>
                  </a:cxn>
                  <a:cxn ang="0">
                    <a:pos x="26" y="8"/>
                  </a:cxn>
                  <a:cxn ang="0">
                    <a:pos x="27" y="15"/>
                  </a:cxn>
                  <a:cxn ang="0">
                    <a:pos x="25" y="19"/>
                  </a:cxn>
                  <a:cxn ang="0">
                    <a:pos x="16" y="14"/>
                  </a:cxn>
                  <a:cxn ang="0">
                    <a:pos x="11" y="17"/>
                  </a:cxn>
                  <a:cxn ang="0">
                    <a:pos x="3" y="18"/>
                  </a:cxn>
                  <a:cxn ang="0">
                    <a:pos x="1" y="28"/>
                  </a:cxn>
                  <a:cxn ang="0">
                    <a:pos x="10" y="35"/>
                  </a:cxn>
                  <a:cxn ang="0">
                    <a:pos x="17" y="35"/>
                  </a:cxn>
                  <a:cxn ang="0">
                    <a:pos x="22" y="31"/>
                  </a:cxn>
                  <a:cxn ang="0">
                    <a:pos x="29" y="33"/>
                  </a:cxn>
                  <a:cxn ang="0">
                    <a:pos x="32" y="28"/>
                  </a:cxn>
                  <a:cxn ang="0">
                    <a:pos x="35" y="29"/>
                  </a:cxn>
                  <a:cxn ang="0">
                    <a:pos x="37" y="31"/>
                  </a:cxn>
                  <a:cxn ang="0">
                    <a:pos x="37" y="27"/>
                  </a:cxn>
                  <a:cxn ang="0">
                    <a:pos x="42" y="28"/>
                  </a:cxn>
                  <a:cxn ang="0">
                    <a:pos x="44" y="37"/>
                  </a:cxn>
                  <a:cxn ang="0">
                    <a:pos x="50" y="39"/>
                  </a:cxn>
                  <a:cxn ang="0">
                    <a:pos x="54" y="34"/>
                  </a:cxn>
                  <a:cxn ang="0">
                    <a:pos x="49" y="28"/>
                  </a:cxn>
                  <a:cxn ang="0">
                    <a:pos x="53" y="25"/>
                  </a:cxn>
                  <a:cxn ang="0">
                    <a:pos x="56" y="29"/>
                  </a:cxn>
                  <a:cxn ang="0">
                    <a:pos x="58" y="23"/>
                  </a:cxn>
                </a:cxnLst>
                <a:rect l="0" t="0" r="r" b="b"/>
                <a:pathLst>
                  <a:path w="59" h="40">
                    <a:moveTo>
                      <a:pt x="55" y="21"/>
                    </a:moveTo>
                    <a:cubicBezTo>
                      <a:pt x="54" y="20"/>
                      <a:pt x="53" y="17"/>
                      <a:pt x="54" y="16"/>
                    </a:cubicBezTo>
                    <a:cubicBezTo>
                      <a:pt x="54" y="14"/>
                      <a:pt x="56" y="12"/>
                      <a:pt x="56" y="10"/>
                    </a:cubicBezTo>
                    <a:cubicBezTo>
                      <a:pt x="56" y="9"/>
                      <a:pt x="55" y="6"/>
                      <a:pt x="55" y="5"/>
                    </a:cubicBezTo>
                    <a:cubicBezTo>
                      <a:pt x="54" y="4"/>
                      <a:pt x="53" y="3"/>
                      <a:pt x="52" y="2"/>
                    </a:cubicBezTo>
                    <a:cubicBezTo>
                      <a:pt x="52" y="2"/>
                      <a:pt x="51" y="0"/>
                      <a:pt x="50" y="0"/>
                    </a:cubicBezTo>
                    <a:cubicBezTo>
                      <a:pt x="49" y="0"/>
                      <a:pt x="48" y="2"/>
                      <a:pt x="47" y="3"/>
                    </a:cubicBezTo>
                    <a:cubicBezTo>
                      <a:pt x="47" y="3"/>
                      <a:pt x="48" y="5"/>
                      <a:pt x="47" y="6"/>
                    </a:cubicBezTo>
                    <a:cubicBezTo>
                      <a:pt x="47" y="6"/>
                      <a:pt x="46" y="7"/>
                      <a:pt x="45" y="8"/>
                    </a:cubicBezTo>
                    <a:cubicBezTo>
                      <a:pt x="45" y="8"/>
                      <a:pt x="45" y="9"/>
                      <a:pt x="45" y="10"/>
                    </a:cubicBezTo>
                    <a:cubicBezTo>
                      <a:pt x="45" y="10"/>
                      <a:pt x="44" y="10"/>
                      <a:pt x="43" y="10"/>
                    </a:cubicBezTo>
                    <a:cubicBezTo>
                      <a:pt x="43" y="10"/>
                      <a:pt x="42" y="11"/>
                      <a:pt x="42" y="12"/>
                    </a:cubicBezTo>
                    <a:cubicBezTo>
                      <a:pt x="42" y="13"/>
                      <a:pt x="42" y="15"/>
                      <a:pt x="42" y="16"/>
                    </a:cubicBezTo>
                    <a:cubicBezTo>
                      <a:pt x="41" y="17"/>
                      <a:pt x="40" y="18"/>
                      <a:pt x="39" y="18"/>
                    </a:cubicBezTo>
                    <a:cubicBezTo>
                      <a:pt x="38" y="18"/>
                      <a:pt x="37" y="17"/>
                      <a:pt x="37" y="16"/>
                    </a:cubicBezTo>
                    <a:cubicBezTo>
                      <a:pt x="36" y="16"/>
                      <a:pt x="36" y="14"/>
                      <a:pt x="36" y="14"/>
                    </a:cubicBezTo>
                    <a:cubicBezTo>
                      <a:pt x="35" y="13"/>
                      <a:pt x="34" y="13"/>
                      <a:pt x="33" y="12"/>
                    </a:cubicBezTo>
                    <a:cubicBezTo>
                      <a:pt x="32" y="12"/>
                      <a:pt x="31" y="11"/>
                      <a:pt x="31" y="10"/>
                    </a:cubicBezTo>
                    <a:cubicBezTo>
                      <a:pt x="30" y="10"/>
                      <a:pt x="30" y="7"/>
                      <a:pt x="29" y="6"/>
                    </a:cubicBezTo>
                    <a:cubicBezTo>
                      <a:pt x="28" y="6"/>
                      <a:pt x="27" y="7"/>
                      <a:pt x="26" y="8"/>
                    </a:cubicBezTo>
                    <a:cubicBezTo>
                      <a:pt x="26" y="8"/>
                      <a:pt x="26" y="10"/>
                      <a:pt x="27" y="10"/>
                    </a:cubicBezTo>
                    <a:cubicBezTo>
                      <a:pt x="27" y="12"/>
                      <a:pt x="27" y="14"/>
                      <a:pt x="27" y="15"/>
                    </a:cubicBezTo>
                    <a:cubicBezTo>
                      <a:pt x="27" y="15"/>
                      <a:pt x="26" y="16"/>
                      <a:pt x="26" y="17"/>
                    </a:cubicBezTo>
                    <a:cubicBezTo>
                      <a:pt x="25" y="18"/>
                      <a:pt x="26" y="19"/>
                      <a:pt x="25" y="19"/>
                    </a:cubicBezTo>
                    <a:cubicBezTo>
                      <a:pt x="24" y="20"/>
                      <a:pt x="21" y="18"/>
                      <a:pt x="20" y="18"/>
                    </a:cubicBezTo>
                    <a:cubicBezTo>
                      <a:pt x="19" y="17"/>
                      <a:pt x="17" y="14"/>
                      <a:pt x="16" y="14"/>
                    </a:cubicBezTo>
                    <a:cubicBezTo>
                      <a:pt x="15" y="13"/>
                      <a:pt x="13" y="14"/>
                      <a:pt x="13" y="15"/>
                    </a:cubicBezTo>
                    <a:cubicBezTo>
                      <a:pt x="12" y="15"/>
                      <a:pt x="12" y="16"/>
                      <a:pt x="11" y="17"/>
                    </a:cubicBezTo>
                    <a:cubicBezTo>
                      <a:pt x="10" y="17"/>
                      <a:pt x="8" y="16"/>
                      <a:pt x="7" y="16"/>
                    </a:cubicBezTo>
                    <a:cubicBezTo>
                      <a:pt x="6" y="17"/>
                      <a:pt x="4" y="18"/>
                      <a:pt x="3" y="18"/>
                    </a:cubicBezTo>
                    <a:cubicBezTo>
                      <a:pt x="2" y="19"/>
                      <a:pt x="0" y="22"/>
                      <a:pt x="0" y="23"/>
                    </a:cubicBezTo>
                    <a:cubicBezTo>
                      <a:pt x="0" y="24"/>
                      <a:pt x="0" y="27"/>
                      <a:pt x="1" y="28"/>
                    </a:cubicBezTo>
                    <a:cubicBezTo>
                      <a:pt x="2" y="29"/>
                      <a:pt x="5" y="29"/>
                      <a:pt x="6" y="30"/>
                    </a:cubicBezTo>
                    <a:cubicBezTo>
                      <a:pt x="7" y="31"/>
                      <a:pt x="8" y="35"/>
                      <a:pt x="10" y="35"/>
                    </a:cubicBezTo>
                    <a:cubicBezTo>
                      <a:pt x="11" y="35"/>
                      <a:pt x="13" y="33"/>
                      <a:pt x="14" y="33"/>
                    </a:cubicBezTo>
                    <a:cubicBezTo>
                      <a:pt x="14" y="33"/>
                      <a:pt x="16" y="35"/>
                      <a:pt x="17" y="35"/>
                    </a:cubicBezTo>
                    <a:cubicBezTo>
                      <a:pt x="18" y="35"/>
                      <a:pt x="20" y="36"/>
                      <a:pt x="21" y="35"/>
                    </a:cubicBezTo>
                    <a:cubicBezTo>
                      <a:pt x="22" y="34"/>
                      <a:pt x="21" y="32"/>
                      <a:pt x="22" y="31"/>
                    </a:cubicBezTo>
                    <a:cubicBezTo>
                      <a:pt x="23" y="30"/>
                      <a:pt x="24" y="30"/>
                      <a:pt x="25" y="30"/>
                    </a:cubicBezTo>
                    <a:cubicBezTo>
                      <a:pt x="26" y="30"/>
                      <a:pt x="28" y="33"/>
                      <a:pt x="29" y="33"/>
                    </a:cubicBezTo>
                    <a:cubicBezTo>
                      <a:pt x="30" y="33"/>
                      <a:pt x="31" y="31"/>
                      <a:pt x="32" y="31"/>
                    </a:cubicBezTo>
                    <a:cubicBezTo>
                      <a:pt x="32" y="30"/>
                      <a:pt x="31" y="28"/>
                      <a:pt x="32" y="28"/>
                    </a:cubicBezTo>
                    <a:cubicBezTo>
                      <a:pt x="32" y="27"/>
                      <a:pt x="34" y="27"/>
                      <a:pt x="34" y="27"/>
                    </a:cubicBezTo>
                    <a:cubicBezTo>
                      <a:pt x="35" y="27"/>
                      <a:pt x="35" y="28"/>
                      <a:pt x="35" y="29"/>
                    </a:cubicBezTo>
                    <a:cubicBezTo>
                      <a:pt x="35" y="29"/>
                      <a:pt x="34" y="31"/>
                      <a:pt x="35" y="31"/>
                    </a:cubicBezTo>
                    <a:cubicBezTo>
                      <a:pt x="35" y="31"/>
                      <a:pt x="36" y="31"/>
                      <a:pt x="37" y="31"/>
                    </a:cubicBezTo>
                    <a:cubicBezTo>
                      <a:pt x="37" y="30"/>
                      <a:pt x="37" y="29"/>
                      <a:pt x="37" y="28"/>
                    </a:cubicBezTo>
                    <a:cubicBezTo>
                      <a:pt x="37" y="28"/>
                      <a:pt x="37" y="27"/>
                      <a:pt x="37" y="27"/>
                    </a:cubicBezTo>
                    <a:cubicBezTo>
                      <a:pt x="38" y="26"/>
                      <a:pt x="39" y="26"/>
                      <a:pt x="39" y="27"/>
                    </a:cubicBezTo>
                    <a:cubicBezTo>
                      <a:pt x="40" y="27"/>
                      <a:pt x="42" y="28"/>
                      <a:pt x="42" y="28"/>
                    </a:cubicBezTo>
                    <a:cubicBezTo>
                      <a:pt x="42" y="29"/>
                      <a:pt x="42" y="31"/>
                      <a:pt x="42" y="32"/>
                    </a:cubicBezTo>
                    <a:cubicBezTo>
                      <a:pt x="42" y="33"/>
                      <a:pt x="43" y="36"/>
                      <a:pt x="44" y="37"/>
                    </a:cubicBezTo>
                    <a:cubicBezTo>
                      <a:pt x="45" y="37"/>
                      <a:pt x="48" y="36"/>
                      <a:pt x="49" y="37"/>
                    </a:cubicBezTo>
                    <a:cubicBezTo>
                      <a:pt x="49" y="37"/>
                      <a:pt x="49" y="39"/>
                      <a:pt x="50" y="39"/>
                    </a:cubicBezTo>
                    <a:cubicBezTo>
                      <a:pt x="51" y="39"/>
                      <a:pt x="52" y="40"/>
                      <a:pt x="53" y="40"/>
                    </a:cubicBezTo>
                    <a:cubicBezTo>
                      <a:pt x="54" y="39"/>
                      <a:pt x="54" y="36"/>
                      <a:pt x="54" y="34"/>
                    </a:cubicBezTo>
                    <a:cubicBezTo>
                      <a:pt x="54" y="33"/>
                      <a:pt x="51" y="32"/>
                      <a:pt x="50" y="31"/>
                    </a:cubicBezTo>
                    <a:cubicBezTo>
                      <a:pt x="50" y="30"/>
                      <a:pt x="49" y="29"/>
                      <a:pt x="49" y="28"/>
                    </a:cubicBezTo>
                    <a:cubicBezTo>
                      <a:pt x="49" y="27"/>
                      <a:pt x="50" y="26"/>
                      <a:pt x="50" y="26"/>
                    </a:cubicBezTo>
                    <a:cubicBezTo>
                      <a:pt x="51" y="25"/>
                      <a:pt x="53" y="25"/>
                      <a:pt x="53" y="25"/>
                    </a:cubicBezTo>
                    <a:cubicBezTo>
                      <a:pt x="54" y="26"/>
                      <a:pt x="53" y="28"/>
                      <a:pt x="54" y="29"/>
                    </a:cubicBezTo>
                    <a:cubicBezTo>
                      <a:pt x="54" y="29"/>
                      <a:pt x="55" y="29"/>
                      <a:pt x="56" y="29"/>
                    </a:cubicBezTo>
                    <a:cubicBezTo>
                      <a:pt x="57" y="28"/>
                      <a:pt x="58" y="27"/>
                      <a:pt x="58" y="27"/>
                    </a:cubicBezTo>
                    <a:cubicBezTo>
                      <a:pt x="58" y="26"/>
                      <a:pt x="59" y="24"/>
                      <a:pt x="58" y="23"/>
                    </a:cubicBezTo>
                    <a:cubicBezTo>
                      <a:pt x="58" y="22"/>
                      <a:pt x="55" y="22"/>
                      <a:pt x="55" y="21"/>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28">
                <a:extLst>
                  <a:ext uri="{FF2B5EF4-FFF2-40B4-BE49-F238E27FC236}">
                    <a16:creationId xmlns:a16="http://schemas.microsoft.com/office/drawing/2014/main" id="{D5E394FF-11E8-D34B-F613-6B6E4A6A0C12}"/>
                  </a:ext>
                </a:extLst>
              </p:cNvPr>
              <p:cNvSpPr>
                <a:spLocks/>
              </p:cNvSpPr>
              <p:nvPr/>
            </p:nvSpPr>
            <p:spPr bwMode="auto">
              <a:xfrm>
                <a:off x="5924550" y="2444750"/>
                <a:ext cx="17462" cy="30163"/>
              </a:xfrm>
              <a:custGeom>
                <a:avLst/>
                <a:gdLst/>
                <a:ahLst/>
                <a:cxnLst>
                  <a:cxn ang="0">
                    <a:pos x="9" y="4"/>
                  </a:cxn>
                  <a:cxn ang="0">
                    <a:pos x="7" y="0"/>
                  </a:cxn>
                  <a:cxn ang="0">
                    <a:pos x="5" y="0"/>
                  </a:cxn>
                  <a:cxn ang="0">
                    <a:pos x="4" y="3"/>
                  </a:cxn>
                  <a:cxn ang="0">
                    <a:pos x="2" y="6"/>
                  </a:cxn>
                  <a:cxn ang="0">
                    <a:pos x="3" y="10"/>
                  </a:cxn>
                  <a:cxn ang="0">
                    <a:pos x="1" y="11"/>
                  </a:cxn>
                  <a:cxn ang="0">
                    <a:pos x="1" y="15"/>
                  </a:cxn>
                  <a:cxn ang="0">
                    <a:pos x="3" y="16"/>
                  </a:cxn>
                  <a:cxn ang="0">
                    <a:pos x="5" y="17"/>
                  </a:cxn>
                  <a:cxn ang="0">
                    <a:pos x="8" y="15"/>
                  </a:cxn>
                  <a:cxn ang="0">
                    <a:pos x="9" y="12"/>
                  </a:cxn>
                  <a:cxn ang="0">
                    <a:pos x="10" y="8"/>
                  </a:cxn>
                  <a:cxn ang="0">
                    <a:pos x="9" y="4"/>
                  </a:cxn>
                </a:cxnLst>
                <a:rect l="0" t="0" r="r" b="b"/>
                <a:pathLst>
                  <a:path w="10" h="17">
                    <a:moveTo>
                      <a:pt x="9" y="4"/>
                    </a:moveTo>
                    <a:cubicBezTo>
                      <a:pt x="8" y="3"/>
                      <a:pt x="8" y="1"/>
                      <a:pt x="7" y="0"/>
                    </a:cubicBezTo>
                    <a:cubicBezTo>
                      <a:pt x="7" y="0"/>
                      <a:pt x="5" y="0"/>
                      <a:pt x="5" y="0"/>
                    </a:cubicBezTo>
                    <a:cubicBezTo>
                      <a:pt x="4" y="1"/>
                      <a:pt x="5" y="3"/>
                      <a:pt x="4" y="3"/>
                    </a:cubicBezTo>
                    <a:cubicBezTo>
                      <a:pt x="4" y="4"/>
                      <a:pt x="2" y="5"/>
                      <a:pt x="2" y="6"/>
                    </a:cubicBezTo>
                    <a:cubicBezTo>
                      <a:pt x="1" y="7"/>
                      <a:pt x="3" y="9"/>
                      <a:pt x="3" y="10"/>
                    </a:cubicBezTo>
                    <a:cubicBezTo>
                      <a:pt x="2" y="10"/>
                      <a:pt x="1" y="11"/>
                      <a:pt x="1" y="11"/>
                    </a:cubicBezTo>
                    <a:cubicBezTo>
                      <a:pt x="0" y="12"/>
                      <a:pt x="0" y="14"/>
                      <a:pt x="1" y="15"/>
                    </a:cubicBezTo>
                    <a:cubicBezTo>
                      <a:pt x="1" y="15"/>
                      <a:pt x="3" y="15"/>
                      <a:pt x="3" y="16"/>
                    </a:cubicBezTo>
                    <a:cubicBezTo>
                      <a:pt x="4" y="16"/>
                      <a:pt x="5" y="17"/>
                      <a:pt x="5" y="17"/>
                    </a:cubicBezTo>
                    <a:cubicBezTo>
                      <a:pt x="6" y="17"/>
                      <a:pt x="8" y="16"/>
                      <a:pt x="8" y="15"/>
                    </a:cubicBezTo>
                    <a:cubicBezTo>
                      <a:pt x="8" y="14"/>
                      <a:pt x="8" y="13"/>
                      <a:pt x="9" y="12"/>
                    </a:cubicBezTo>
                    <a:cubicBezTo>
                      <a:pt x="9" y="11"/>
                      <a:pt x="10" y="9"/>
                      <a:pt x="10" y="8"/>
                    </a:cubicBezTo>
                    <a:cubicBezTo>
                      <a:pt x="10" y="7"/>
                      <a:pt x="9" y="5"/>
                      <a:pt x="9" y="4"/>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29">
                <a:extLst>
                  <a:ext uri="{FF2B5EF4-FFF2-40B4-BE49-F238E27FC236}">
                    <a16:creationId xmlns:a16="http://schemas.microsoft.com/office/drawing/2014/main" id="{DBF47ACD-90CD-3020-0578-1D158A8CD754}"/>
                  </a:ext>
                </a:extLst>
              </p:cNvPr>
              <p:cNvSpPr>
                <a:spLocks/>
              </p:cNvSpPr>
              <p:nvPr/>
            </p:nvSpPr>
            <p:spPr bwMode="auto">
              <a:xfrm>
                <a:off x="5951538" y="2309813"/>
                <a:ext cx="9525" cy="12700"/>
              </a:xfrm>
              <a:custGeom>
                <a:avLst/>
                <a:gdLst/>
                <a:ahLst/>
                <a:cxnLst>
                  <a:cxn ang="0">
                    <a:pos x="4" y="1"/>
                  </a:cxn>
                  <a:cxn ang="0">
                    <a:pos x="1" y="1"/>
                  </a:cxn>
                  <a:cxn ang="0">
                    <a:pos x="0" y="4"/>
                  </a:cxn>
                  <a:cxn ang="0">
                    <a:pos x="1" y="7"/>
                  </a:cxn>
                  <a:cxn ang="0">
                    <a:pos x="4" y="7"/>
                  </a:cxn>
                  <a:cxn ang="0">
                    <a:pos x="5" y="3"/>
                  </a:cxn>
                  <a:cxn ang="0">
                    <a:pos x="4" y="1"/>
                  </a:cxn>
                </a:cxnLst>
                <a:rect l="0" t="0" r="r" b="b"/>
                <a:pathLst>
                  <a:path w="5" h="8">
                    <a:moveTo>
                      <a:pt x="4" y="1"/>
                    </a:moveTo>
                    <a:cubicBezTo>
                      <a:pt x="3" y="0"/>
                      <a:pt x="1" y="1"/>
                      <a:pt x="1" y="1"/>
                    </a:cubicBezTo>
                    <a:cubicBezTo>
                      <a:pt x="0" y="1"/>
                      <a:pt x="0" y="3"/>
                      <a:pt x="0" y="4"/>
                    </a:cubicBezTo>
                    <a:cubicBezTo>
                      <a:pt x="0" y="5"/>
                      <a:pt x="1" y="7"/>
                      <a:pt x="1" y="7"/>
                    </a:cubicBezTo>
                    <a:cubicBezTo>
                      <a:pt x="2" y="8"/>
                      <a:pt x="4" y="7"/>
                      <a:pt x="4" y="7"/>
                    </a:cubicBezTo>
                    <a:cubicBezTo>
                      <a:pt x="5" y="6"/>
                      <a:pt x="5" y="4"/>
                      <a:pt x="5" y="3"/>
                    </a:cubicBezTo>
                    <a:cubicBezTo>
                      <a:pt x="5" y="2"/>
                      <a:pt x="4" y="1"/>
                      <a:pt x="4" y="1"/>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30">
                <a:extLst>
                  <a:ext uri="{FF2B5EF4-FFF2-40B4-BE49-F238E27FC236}">
                    <a16:creationId xmlns:a16="http://schemas.microsoft.com/office/drawing/2014/main" id="{36257162-C6C2-B693-D9C0-BD6EBB40DA40}"/>
                  </a:ext>
                </a:extLst>
              </p:cNvPr>
              <p:cNvSpPr>
                <a:spLocks/>
              </p:cNvSpPr>
              <p:nvPr/>
            </p:nvSpPr>
            <p:spPr bwMode="auto">
              <a:xfrm>
                <a:off x="5899150" y="1927225"/>
                <a:ext cx="728662" cy="795338"/>
              </a:xfrm>
              <a:custGeom>
                <a:avLst/>
                <a:gdLst/>
                <a:ahLst/>
                <a:cxnLst>
                  <a:cxn ang="0">
                    <a:pos x="334" y="361"/>
                  </a:cxn>
                  <a:cxn ang="0">
                    <a:pos x="337" y="391"/>
                  </a:cxn>
                  <a:cxn ang="0">
                    <a:pos x="327" y="415"/>
                  </a:cxn>
                  <a:cxn ang="0">
                    <a:pos x="313" y="428"/>
                  </a:cxn>
                  <a:cxn ang="0">
                    <a:pos x="296" y="446"/>
                  </a:cxn>
                  <a:cxn ang="0">
                    <a:pos x="252" y="436"/>
                  </a:cxn>
                  <a:cxn ang="0">
                    <a:pos x="238" y="445"/>
                  </a:cxn>
                  <a:cxn ang="0">
                    <a:pos x="224" y="441"/>
                  </a:cxn>
                  <a:cxn ang="0">
                    <a:pos x="227" y="430"/>
                  </a:cxn>
                  <a:cxn ang="0">
                    <a:pos x="232" y="406"/>
                  </a:cxn>
                  <a:cxn ang="0">
                    <a:pos x="218" y="395"/>
                  </a:cxn>
                  <a:cxn ang="0">
                    <a:pos x="194" y="364"/>
                  </a:cxn>
                  <a:cxn ang="0">
                    <a:pos x="164" y="353"/>
                  </a:cxn>
                  <a:cxn ang="0">
                    <a:pos x="170" y="332"/>
                  </a:cxn>
                  <a:cxn ang="0">
                    <a:pos x="138" y="320"/>
                  </a:cxn>
                  <a:cxn ang="0">
                    <a:pos x="125" y="322"/>
                  </a:cxn>
                  <a:cxn ang="0">
                    <a:pos x="130" y="301"/>
                  </a:cxn>
                  <a:cxn ang="0">
                    <a:pos x="129" y="257"/>
                  </a:cxn>
                  <a:cxn ang="0">
                    <a:pos x="118" y="234"/>
                  </a:cxn>
                  <a:cxn ang="0">
                    <a:pos x="97" y="202"/>
                  </a:cxn>
                  <a:cxn ang="0">
                    <a:pos x="96" y="180"/>
                  </a:cxn>
                  <a:cxn ang="0">
                    <a:pos x="89" y="148"/>
                  </a:cxn>
                  <a:cxn ang="0">
                    <a:pos x="79" y="109"/>
                  </a:cxn>
                  <a:cxn ang="0">
                    <a:pos x="58" y="91"/>
                  </a:cxn>
                  <a:cxn ang="0">
                    <a:pos x="41" y="66"/>
                  </a:cxn>
                  <a:cxn ang="0">
                    <a:pos x="15" y="32"/>
                  </a:cxn>
                  <a:cxn ang="0">
                    <a:pos x="7" y="19"/>
                  </a:cxn>
                  <a:cxn ang="0">
                    <a:pos x="29" y="1"/>
                  </a:cxn>
                  <a:cxn ang="0">
                    <a:pos x="49" y="18"/>
                  </a:cxn>
                  <a:cxn ang="0">
                    <a:pos x="87" y="40"/>
                  </a:cxn>
                  <a:cxn ang="0">
                    <a:pos x="98" y="36"/>
                  </a:cxn>
                  <a:cxn ang="0">
                    <a:pos x="129" y="65"/>
                  </a:cxn>
                  <a:cxn ang="0">
                    <a:pos x="165" y="64"/>
                  </a:cxn>
                  <a:cxn ang="0">
                    <a:pos x="197" y="70"/>
                  </a:cxn>
                  <a:cxn ang="0">
                    <a:pos x="225" y="78"/>
                  </a:cxn>
                  <a:cxn ang="0">
                    <a:pos x="242" y="64"/>
                  </a:cxn>
                  <a:cxn ang="0">
                    <a:pos x="264" y="49"/>
                  </a:cxn>
                  <a:cxn ang="0">
                    <a:pos x="289" y="60"/>
                  </a:cxn>
                  <a:cxn ang="0">
                    <a:pos x="311" y="71"/>
                  </a:cxn>
                  <a:cxn ang="0">
                    <a:pos x="318" y="82"/>
                  </a:cxn>
                  <a:cxn ang="0">
                    <a:pos x="310" y="108"/>
                  </a:cxn>
                  <a:cxn ang="0">
                    <a:pos x="340" y="135"/>
                  </a:cxn>
                  <a:cxn ang="0">
                    <a:pos x="369" y="147"/>
                  </a:cxn>
                  <a:cxn ang="0">
                    <a:pos x="390" y="145"/>
                  </a:cxn>
                  <a:cxn ang="0">
                    <a:pos x="409" y="149"/>
                  </a:cxn>
                  <a:cxn ang="0">
                    <a:pos x="399" y="165"/>
                  </a:cxn>
                  <a:cxn ang="0">
                    <a:pos x="390" y="186"/>
                  </a:cxn>
                  <a:cxn ang="0">
                    <a:pos x="376" y="209"/>
                  </a:cxn>
                  <a:cxn ang="0">
                    <a:pos x="380" y="231"/>
                  </a:cxn>
                  <a:cxn ang="0">
                    <a:pos x="388" y="255"/>
                  </a:cxn>
                  <a:cxn ang="0">
                    <a:pos x="363" y="279"/>
                  </a:cxn>
                  <a:cxn ang="0">
                    <a:pos x="353" y="298"/>
                  </a:cxn>
                  <a:cxn ang="0">
                    <a:pos x="363" y="329"/>
                  </a:cxn>
                </a:cxnLst>
                <a:rect l="0" t="0" r="r" b="b"/>
                <a:pathLst>
                  <a:path w="412" h="450">
                    <a:moveTo>
                      <a:pt x="353" y="347"/>
                    </a:moveTo>
                    <a:cubicBezTo>
                      <a:pt x="352" y="347"/>
                      <a:pt x="351" y="347"/>
                      <a:pt x="351" y="348"/>
                    </a:cubicBezTo>
                    <a:cubicBezTo>
                      <a:pt x="349" y="349"/>
                      <a:pt x="344" y="349"/>
                      <a:pt x="342" y="350"/>
                    </a:cubicBezTo>
                    <a:cubicBezTo>
                      <a:pt x="340" y="350"/>
                      <a:pt x="338" y="353"/>
                      <a:pt x="337" y="354"/>
                    </a:cubicBezTo>
                    <a:cubicBezTo>
                      <a:pt x="336" y="356"/>
                      <a:pt x="334" y="359"/>
                      <a:pt x="334" y="361"/>
                    </a:cubicBezTo>
                    <a:cubicBezTo>
                      <a:pt x="334" y="363"/>
                      <a:pt x="336" y="366"/>
                      <a:pt x="337" y="368"/>
                    </a:cubicBezTo>
                    <a:cubicBezTo>
                      <a:pt x="338" y="370"/>
                      <a:pt x="341" y="372"/>
                      <a:pt x="342" y="373"/>
                    </a:cubicBezTo>
                    <a:cubicBezTo>
                      <a:pt x="343" y="375"/>
                      <a:pt x="344" y="379"/>
                      <a:pt x="344" y="381"/>
                    </a:cubicBezTo>
                    <a:cubicBezTo>
                      <a:pt x="344" y="382"/>
                      <a:pt x="342" y="385"/>
                      <a:pt x="341" y="386"/>
                    </a:cubicBezTo>
                    <a:cubicBezTo>
                      <a:pt x="340" y="387"/>
                      <a:pt x="338" y="390"/>
                      <a:pt x="337" y="391"/>
                    </a:cubicBezTo>
                    <a:cubicBezTo>
                      <a:pt x="336" y="392"/>
                      <a:pt x="333" y="393"/>
                      <a:pt x="332" y="394"/>
                    </a:cubicBezTo>
                    <a:cubicBezTo>
                      <a:pt x="332" y="395"/>
                      <a:pt x="331" y="398"/>
                      <a:pt x="331" y="399"/>
                    </a:cubicBezTo>
                    <a:cubicBezTo>
                      <a:pt x="331" y="401"/>
                      <a:pt x="333" y="404"/>
                      <a:pt x="332" y="406"/>
                    </a:cubicBezTo>
                    <a:cubicBezTo>
                      <a:pt x="332" y="407"/>
                      <a:pt x="330" y="408"/>
                      <a:pt x="329" y="409"/>
                    </a:cubicBezTo>
                    <a:cubicBezTo>
                      <a:pt x="328" y="411"/>
                      <a:pt x="326" y="415"/>
                      <a:pt x="327" y="415"/>
                    </a:cubicBezTo>
                    <a:cubicBezTo>
                      <a:pt x="326" y="415"/>
                      <a:pt x="319" y="417"/>
                      <a:pt x="316" y="417"/>
                    </a:cubicBezTo>
                    <a:cubicBezTo>
                      <a:pt x="314" y="418"/>
                      <a:pt x="310" y="418"/>
                      <a:pt x="309" y="418"/>
                    </a:cubicBezTo>
                    <a:cubicBezTo>
                      <a:pt x="307" y="419"/>
                      <a:pt x="304" y="421"/>
                      <a:pt x="304" y="423"/>
                    </a:cubicBezTo>
                    <a:cubicBezTo>
                      <a:pt x="304" y="424"/>
                      <a:pt x="305" y="427"/>
                      <a:pt x="306" y="428"/>
                    </a:cubicBezTo>
                    <a:cubicBezTo>
                      <a:pt x="308" y="429"/>
                      <a:pt x="311" y="427"/>
                      <a:pt x="313" y="428"/>
                    </a:cubicBezTo>
                    <a:cubicBezTo>
                      <a:pt x="314" y="429"/>
                      <a:pt x="317" y="431"/>
                      <a:pt x="317" y="433"/>
                    </a:cubicBezTo>
                    <a:cubicBezTo>
                      <a:pt x="318" y="435"/>
                      <a:pt x="316" y="438"/>
                      <a:pt x="315" y="439"/>
                    </a:cubicBezTo>
                    <a:cubicBezTo>
                      <a:pt x="314" y="441"/>
                      <a:pt x="311" y="442"/>
                      <a:pt x="309" y="443"/>
                    </a:cubicBezTo>
                    <a:cubicBezTo>
                      <a:pt x="308" y="444"/>
                      <a:pt x="305" y="444"/>
                      <a:pt x="303" y="444"/>
                    </a:cubicBezTo>
                    <a:cubicBezTo>
                      <a:pt x="301" y="445"/>
                      <a:pt x="297" y="445"/>
                      <a:pt x="296" y="446"/>
                    </a:cubicBezTo>
                    <a:cubicBezTo>
                      <a:pt x="295" y="447"/>
                      <a:pt x="294" y="449"/>
                      <a:pt x="292" y="450"/>
                    </a:cubicBezTo>
                    <a:cubicBezTo>
                      <a:pt x="289" y="449"/>
                      <a:pt x="283" y="447"/>
                      <a:pt x="281" y="445"/>
                    </a:cubicBezTo>
                    <a:cubicBezTo>
                      <a:pt x="277" y="444"/>
                      <a:pt x="270" y="441"/>
                      <a:pt x="267" y="440"/>
                    </a:cubicBezTo>
                    <a:cubicBezTo>
                      <a:pt x="264" y="440"/>
                      <a:pt x="258" y="439"/>
                      <a:pt x="255" y="438"/>
                    </a:cubicBezTo>
                    <a:cubicBezTo>
                      <a:pt x="254" y="438"/>
                      <a:pt x="253" y="436"/>
                      <a:pt x="252" y="436"/>
                    </a:cubicBezTo>
                    <a:cubicBezTo>
                      <a:pt x="251" y="436"/>
                      <a:pt x="248" y="436"/>
                      <a:pt x="247" y="436"/>
                    </a:cubicBezTo>
                    <a:cubicBezTo>
                      <a:pt x="246" y="436"/>
                      <a:pt x="243" y="436"/>
                      <a:pt x="242" y="436"/>
                    </a:cubicBezTo>
                    <a:cubicBezTo>
                      <a:pt x="241" y="437"/>
                      <a:pt x="240" y="437"/>
                      <a:pt x="239" y="438"/>
                    </a:cubicBezTo>
                    <a:cubicBezTo>
                      <a:pt x="239" y="439"/>
                      <a:pt x="240" y="441"/>
                      <a:pt x="240" y="442"/>
                    </a:cubicBezTo>
                    <a:cubicBezTo>
                      <a:pt x="240" y="443"/>
                      <a:pt x="239" y="444"/>
                      <a:pt x="238" y="445"/>
                    </a:cubicBezTo>
                    <a:cubicBezTo>
                      <a:pt x="238" y="446"/>
                      <a:pt x="238" y="447"/>
                      <a:pt x="238" y="448"/>
                    </a:cubicBezTo>
                    <a:cubicBezTo>
                      <a:pt x="237" y="449"/>
                      <a:pt x="233" y="450"/>
                      <a:pt x="232" y="450"/>
                    </a:cubicBezTo>
                    <a:cubicBezTo>
                      <a:pt x="231" y="450"/>
                      <a:pt x="229" y="450"/>
                      <a:pt x="229" y="449"/>
                    </a:cubicBezTo>
                    <a:cubicBezTo>
                      <a:pt x="228" y="449"/>
                      <a:pt x="229" y="446"/>
                      <a:pt x="229" y="445"/>
                    </a:cubicBezTo>
                    <a:cubicBezTo>
                      <a:pt x="228" y="444"/>
                      <a:pt x="226" y="442"/>
                      <a:pt x="224" y="441"/>
                    </a:cubicBezTo>
                    <a:cubicBezTo>
                      <a:pt x="223" y="441"/>
                      <a:pt x="220" y="442"/>
                      <a:pt x="219" y="441"/>
                    </a:cubicBezTo>
                    <a:cubicBezTo>
                      <a:pt x="219" y="441"/>
                      <a:pt x="218" y="439"/>
                      <a:pt x="218" y="438"/>
                    </a:cubicBezTo>
                    <a:cubicBezTo>
                      <a:pt x="218" y="437"/>
                      <a:pt x="219" y="434"/>
                      <a:pt x="219" y="432"/>
                    </a:cubicBezTo>
                    <a:cubicBezTo>
                      <a:pt x="220" y="432"/>
                      <a:pt x="221" y="430"/>
                      <a:pt x="222" y="429"/>
                    </a:cubicBezTo>
                    <a:cubicBezTo>
                      <a:pt x="223" y="429"/>
                      <a:pt x="226" y="429"/>
                      <a:pt x="227" y="430"/>
                    </a:cubicBezTo>
                    <a:cubicBezTo>
                      <a:pt x="228" y="430"/>
                      <a:pt x="231" y="431"/>
                      <a:pt x="232" y="430"/>
                    </a:cubicBezTo>
                    <a:cubicBezTo>
                      <a:pt x="233" y="430"/>
                      <a:pt x="234" y="426"/>
                      <a:pt x="234" y="425"/>
                    </a:cubicBezTo>
                    <a:cubicBezTo>
                      <a:pt x="235" y="423"/>
                      <a:pt x="236" y="419"/>
                      <a:pt x="235" y="416"/>
                    </a:cubicBezTo>
                    <a:cubicBezTo>
                      <a:pt x="235" y="415"/>
                      <a:pt x="233" y="413"/>
                      <a:pt x="233" y="411"/>
                    </a:cubicBezTo>
                    <a:cubicBezTo>
                      <a:pt x="233" y="410"/>
                      <a:pt x="233" y="407"/>
                      <a:pt x="232" y="406"/>
                    </a:cubicBezTo>
                    <a:cubicBezTo>
                      <a:pt x="232" y="405"/>
                      <a:pt x="229" y="406"/>
                      <a:pt x="228" y="406"/>
                    </a:cubicBezTo>
                    <a:cubicBezTo>
                      <a:pt x="228" y="406"/>
                      <a:pt x="227" y="408"/>
                      <a:pt x="226" y="408"/>
                    </a:cubicBezTo>
                    <a:cubicBezTo>
                      <a:pt x="225" y="408"/>
                      <a:pt x="225" y="404"/>
                      <a:pt x="224" y="403"/>
                    </a:cubicBezTo>
                    <a:cubicBezTo>
                      <a:pt x="223" y="402"/>
                      <a:pt x="222" y="398"/>
                      <a:pt x="221" y="397"/>
                    </a:cubicBezTo>
                    <a:cubicBezTo>
                      <a:pt x="220" y="396"/>
                      <a:pt x="219" y="396"/>
                      <a:pt x="218" y="395"/>
                    </a:cubicBezTo>
                    <a:cubicBezTo>
                      <a:pt x="218" y="394"/>
                      <a:pt x="220" y="392"/>
                      <a:pt x="219" y="391"/>
                    </a:cubicBezTo>
                    <a:cubicBezTo>
                      <a:pt x="219" y="390"/>
                      <a:pt x="216" y="389"/>
                      <a:pt x="214" y="389"/>
                    </a:cubicBezTo>
                    <a:cubicBezTo>
                      <a:pt x="212" y="388"/>
                      <a:pt x="207" y="388"/>
                      <a:pt x="205" y="386"/>
                    </a:cubicBezTo>
                    <a:cubicBezTo>
                      <a:pt x="204" y="384"/>
                      <a:pt x="205" y="377"/>
                      <a:pt x="203" y="375"/>
                    </a:cubicBezTo>
                    <a:cubicBezTo>
                      <a:pt x="202" y="372"/>
                      <a:pt x="197" y="366"/>
                      <a:pt x="194" y="364"/>
                    </a:cubicBezTo>
                    <a:cubicBezTo>
                      <a:pt x="191" y="363"/>
                      <a:pt x="185" y="363"/>
                      <a:pt x="183" y="362"/>
                    </a:cubicBezTo>
                    <a:cubicBezTo>
                      <a:pt x="181" y="362"/>
                      <a:pt x="179" y="361"/>
                      <a:pt x="178" y="360"/>
                    </a:cubicBezTo>
                    <a:cubicBezTo>
                      <a:pt x="177" y="360"/>
                      <a:pt x="175" y="361"/>
                      <a:pt x="174" y="361"/>
                    </a:cubicBezTo>
                    <a:cubicBezTo>
                      <a:pt x="172" y="360"/>
                      <a:pt x="169" y="358"/>
                      <a:pt x="167" y="357"/>
                    </a:cubicBezTo>
                    <a:cubicBezTo>
                      <a:pt x="166" y="356"/>
                      <a:pt x="164" y="354"/>
                      <a:pt x="164" y="353"/>
                    </a:cubicBezTo>
                    <a:cubicBezTo>
                      <a:pt x="164" y="352"/>
                      <a:pt x="164" y="350"/>
                      <a:pt x="164" y="350"/>
                    </a:cubicBezTo>
                    <a:cubicBezTo>
                      <a:pt x="165" y="349"/>
                      <a:pt x="167" y="348"/>
                      <a:pt x="168" y="347"/>
                    </a:cubicBezTo>
                    <a:cubicBezTo>
                      <a:pt x="169" y="346"/>
                      <a:pt x="169" y="343"/>
                      <a:pt x="169" y="341"/>
                    </a:cubicBezTo>
                    <a:cubicBezTo>
                      <a:pt x="170" y="340"/>
                      <a:pt x="168" y="338"/>
                      <a:pt x="168" y="337"/>
                    </a:cubicBezTo>
                    <a:cubicBezTo>
                      <a:pt x="168" y="335"/>
                      <a:pt x="170" y="333"/>
                      <a:pt x="170" y="332"/>
                    </a:cubicBezTo>
                    <a:cubicBezTo>
                      <a:pt x="169" y="331"/>
                      <a:pt x="168" y="329"/>
                      <a:pt x="167" y="328"/>
                    </a:cubicBezTo>
                    <a:cubicBezTo>
                      <a:pt x="165" y="326"/>
                      <a:pt x="160" y="324"/>
                      <a:pt x="157" y="323"/>
                    </a:cubicBezTo>
                    <a:cubicBezTo>
                      <a:pt x="156" y="322"/>
                      <a:pt x="152" y="322"/>
                      <a:pt x="151" y="321"/>
                    </a:cubicBezTo>
                    <a:cubicBezTo>
                      <a:pt x="149" y="321"/>
                      <a:pt x="146" y="323"/>
                      <a:pt x="144" y="323"/>
                    </a:cubicBezTo>
                    <a:cubicBezTo>
                      <a:pt x="143" y="322"/>
                      <a:pt x="140" y="319"/>
                      <a:pt x="138" y="320"/>
                    </a:cubicBezTo>
                    <a:cubicBezTo>
                      <a:pt x="137" y="320"/>
                      <a:pt x="137" y="322"/>
                      <a:pt x="136" y="323"/>
                    </a:cubicBezTo>
                    <a:cubicBezTo>
                      <a:pt x="136" y="324"/>
                      <a:pt x="137" y="326"/>
                      <a:pt x="136" y="327"/>
                    </a:cubicBezTo>
                    <a:cubicBezTo>
                      <a:pt x="136" y="327"/>
                      <a:pt x="134" y="329"/>
                      <a:pt x="133" y="329"/>
                    </a:cubicBezTo>
                    <a:cubicBezTo>
                      <a:pt x="132" y="329"/>
                      <a:pt x="129" y="327"/>
                      <a:pt x="128" y="326"/>
                    </a:cubicBezTo>
                    <a:cubicBezTo>
                      <a:pt x="127" y="325"/>
                      <a:pt x="125" y="323"/>
                      <a:pt x="125" y="322"/>
                    </a:cubicBezTo>
                    <a:cubicBezTo>
                      <a:pt x="124" y="321"/>
                      <a:pt x="123" y="319"/>
                      <a:pt x="123" y="317"/>
                    </a:cubicBezTo>
                    <a:cubicBezTo>
                      <a:pt x="124" y="316"/>
                      <a:pt x="125" y="313"/>
                      <a:pt x="126" y="313"/>
                    </a:cubicBezTo>
                    <a:cubicBezTo>
                      <a:pt x="126" y="312"/>
                      <a:pt x="128" y="313"/>
                      <a:pt x="128" y="313"/>
                    </a:cubicBezTo>
                    <a:cubicBezTo>
                      <a:pt x="129" y="311"/>
                      <a:pt x="128" y="308"/>
                      <a:pt x="128" y="306"/>
                    </a:cubicBezTo>
                    <a:cubicBezTo>
                      <a:pt x="128" y="305"/>
                      <a:pt x="130" y="302"/>
                      <a:pt x="130" y="301"/>
                    </a:cubicBezTo>
                    <a:cubicBezTo>
                      <a:pt x="131" y="300"/>
                      <a:pt x="132" y="298"/>
                      <a:pt x="132" y="297"/>
                    </a:cubicBezTo>
                    <a:cubicBezTo>
                      <a:pt x="133" y="294"/>
                      <a:pt x="132" y="287"/>
                      <a:pt x="132" y="284"/>
                    </a:cubicBezTo>
                    <a:cubicBezTo>
                      <a:pt x="132" y="280"/>
                      <a:pt x="132" y="272"/>
                      <a:pt x="131" y="268"/>
                    </a:cubicBezTo>
                    <a:cubicBezTo>
                      <a:pt x="131" y="267"/>
                      <a:pt x="130" y="265"/>
                      <a:pt x="129" y="264"/>
                    </a:cubicBezTo>
                    <a:cubicBezTo>
                      <a:pt x="129" y="262"/>
                      <a:pt x="129" y="259"/>
                      <a:pt x="129" y="257"/>
                    </a:cubicBezTo>
                    <a:cubicBezTo>
                      <a:pt x="129" y="256"/>
                      <a:pt x="126" y="253"/>
                      <a:pt x="125" y="252"/>
                    </a:cubicBezTo>
                    <a:cubicBezTo>
                      <a:pt x="125" y="251"/>
                      <a:pt x="124" y="248"/>
                      <a:pt x="123" y="247"/>
                    </a:cubicBezTo>
                    <a:cubicBezTo>
                      <a:pt x="123" y="246"/>
                      <a:pt x="121" y="244"/>
                      <a:pt x="120" y="243"/>
                    </a:cubicBezTo>
                    <a:cubicBezTo>
                      <a:pt x="119" y="243"/>
                      <a:pt x="119" y="242"/>
                      <a:pt x="118" y="241"/>
                    </a:cubicBezTo>
                    <a:cubicBezTo>
                      <a:pt x="118" y="240"/>
                      <a:pt x="119" y="236"/>
                      <a:pt x="118" y="234"/>
                    </a:cubicBezTo>
                    <a:cubicBezTo>
                      <a:pt x="118" y="232"/>
                      <a:pt x="115" y="229"/>
                      <a:pt x="114" y="227"/>
                    </a:cubicBezTo>
                    <a:cubicBezTo>
                      <a:pt x="112" y="224"/>
                      <a:pt x="109" y="219"/>
                      <a:pt x="107" y="216"/>
                    </a:cubicBezTo>
                    <a:cubicBezTo>
                      <a:pt x="106" y="215"/>
                      <a:pt x="103" y="214"/>
                      <a:pt x="101" y="213"/>
                    </a:cubicBezTo>
                    <a:cubicBezTo>
                      <a:pt x="100" y="212"/>
                      <a:pt x="99" y="209"/>
                      <a:pt x="99" y="208"/>
                    </a:cubicBezTo>
                    <a:cubicBezTo>
                      <a:pt x="98" y="207"/>
                      <a:pt x="98" y="203"/>
                      <a:pt x="97" y="202"/>
                    </a:cubicBezTo>
                    <a:cubicBezTo>
                      <a:pt x="97" y="201"/>
                      <a:pt x="95" y="199"/>
                      <a:pt x="94" y="198"/>
                    </a:cubicBezTo>
                    <a:cubicBezTo>
                      <a:pt x="93" y="197"/>
                      <a:pt x="93" y="195"/>
                      <a:pt x="93" y="193"/>
                    </a:cubicBezTo>
                    <a:cubicBezTo>
                      <a:pt x="93" y="192"/>
                      <a:pt x="95" y="191"/>
                      <a:pt x="95" y="190"/>
                    </a:cubicBezTo>
                    <a:cubicBezTo>
                      <a:pt x="96" y="189"/>
                      <a:pt x="95" y="187"/>
                      <a:pt x="95" y="186"/>
                    </a:cubicBezTo>
                    <a:cubicBezTo>
                      <a:pt x="96" y="185"/>
                      <a:pt x="96" y="182"/>
                      <a:pt x="96" y="180"/>
                    </a:cubicBezTo>
                    <a:cubicBezTo>
                      <a:pt x="96" y="178"/>
                      <a:pt x="96" y="175"/>
                      <a:pt x="95" y="173"/>
                    </a:cubicBezTo>
                    <a:cubicBezTo>
                      <a:pt x="94" y="172"/>
                      <a:pt x="91" y="171"/>
                      <a:pt x="91" y="170"/>
                    </a:cubicBezTo>
                    <a:cubicBezTo>
                      <a:pt x="90" y="169"/>
                      <a:pt x="88" y="166"/>
                      <a:pt x="88" y="165"/>
                    </a:cubicBezTo>
                    <a:cubicBezTo>
                      <a:pt x="87" y="163"/>
                      <a:pt x="89" y="158"/>
                      <a:pt x="89" y="156"/>
                    </a:cubicBezTo>
                    <a:cubicBezTo>
                      <a:pt x="89" y="154"/>
                      <a:pt x="89" y="150"/>
                      <a:pt x="89" y="148"/>
                    </a:cubicBezTo>
                    <a:cubicBezTo>
                      <a:pt x="89" y="146"/>
                      <a:pt x="87" y="142"/>
                      <a:pt x="86" y="140"/>
                    </a:cubicBezTo>
                    <a:cubicBezTo>
                      <a:pt x="86" y="139"/>
                      <a:pt x="87" y="136"/>
                      <a:pt x="87" y="135"/>
                    </a:cubicBezTo>
                    <a:cubicBezTo>
                      <a:pt x="87" y="133"/>
                      <a:pt x="87" y="130"/>
                      <a:pt x="87" y="128"/>
                    </a:cubicBezTo>
                    <a:cubicBezTo>
                      <a:pt x="86" y="126"/>
                      <a:pt x="83" y="121"/>
                      <a:pt x="82" y="119"/>
                    </a:cubicBezTo>
                    <a:cubicBezTo>
                      <a:pt x="81" y="117"/>
                      <a:pt x="80" y="111"/>
                      <a:pt x="79" y="109"/>
                    </a:cubicBezTo>
                    <a:cubicBezTo>
                      <a:pt x="78" y="108"/>
                      <a:pt x="76" y="106"/>
                      <a:pt x="76" y="105"/>
                    </a:cubicBezTo>
                    <a:cubicBezTo>
                      <a:pt x="75" y="105"/>
                      <a:pt x="73" y="103"/>
                      <a:pt x="73" y="102"/>
                    </a:cubicBezTo>
                    <a:cubicBezTo>
                      <a:pt x="72" y="101"/>
                      <a:pt x="70" y="98"/>
                      <a:pt x="69" y="97"/>
                    </a:cubicBezTo>
                    <a:cubicBezTo>
                      <a:pt x="68" y="96"/>
                      <a:pt x="65" y="96"/>
                      <a:pt x="64" y="95"/>
                    </a:cubicBezTo>
                    <a:cubicBezTo>
                      <a:pt x="62" y="94"/>
                      <a:pt x="59" y="92"/>
                      <a:pt x="58" y="91"/>
                    </a:cubicBezTo>
                    <a:cubicBezTo>
                      <a:pt x="58" y="91"/>
                      <a:pt x="57" y="91"/>
                      <a:pt x="57" y="90"/>
                    </a:cubicBezTo>
                    <a:cubicBezTo>
                      <a:pt x="57" y="89"/>
                      <a:pt x="57" y="88"/>
                      <a:pt x="57" y="87"/>
                    </a:cubicBezTo>
                    <a:cubicBezTo>
                      <a:pt x="57" y="84"/>
                      <a:pt x="56" y="78"/>
                      <a:pt x="55" y="75"/>
                    </a:cubicBezTo>
                    <a:cubicBezTo>
                      <a:pt x="54" y="73"/>
                      <a:pt x="50" y="70"/>
                      <a:pt x="48" y="69"/>
                    </a:cubicBezTo>
                    <a:cubicBezTo>
                      <a:pt x="47" y="68"/>
                      <a:pt x="43" y="67"/>
                      <a:pt x="41" y="66"/>
                    </a:cubicBezTo>
                    <a:cubicBezTo>
                      <a:pt x="39" y="65"/>
                      <a:pt x="35" y="62"/>
                      <a:pt x="33" y="61"/>
                    </a:cubicBezTo>
                    <a:cubicBezTo>
                      <a:pt x="32" y="59"/>
                      <a:pt x="30" y="56"/>
                      <a:pt x="28" y="55"/>
                    </a:cubicBezTo>
                    <a:cubicBezTo>
                      <a:pt x="27" y="54"/>
                      <a:pt x="24" y="53"/>
                      <a:pt x="23" y="51"/>
                    </a:cubicBezTo>
                    <a:cubicBezTo>
                      <a:pt x="21" y="49"/>
                      <a:pt x="20" y="43"/>
                      <a:pt x="19" y="41"/>
                    </a:cubicBezTo>
                    <a:cubicBezTo>
                      <a:pt x="18" y="39"/>
                      <a:pt x="16" y="34"/>
                      <a:pt x="15" y="32"/>
                    </a:cubicBezTo>
                    <a:cubicBezTo>
                      <a:pt x="13" y="31"/>
                      <a:pt x="9" y="30"/>
                      <a:pt x="8" y="29"/>
                    </a:cubicBezTo>
                    <a:cubicBezTo>
                      <a:pt x="6" y="28"/>
                      <a:pt x="4" y="25"/>
                      <a:pt x="2" y="23"/>
                    </a:cubicBezTo>
                    <a:cubicBezTo>
                      <a:pt x="2" y="23"/>
                      <a:pt x="1" y="22"/>
                      <a:pt x="0" y="20"/>
                    </a:cubicBezTo>
                    <a:cubicBezTo>
                      <a:pt x="0" y="20"/>
                      <a:pt x="0" y="20"/>
                      <a:pt x="0" y="20"/>
                    </a:cubicBezTo>
                    <a:cubicBezTo>
                      <a:pt x="2" y="20"/>
                      <a:pt x="5" y="20"/>
                      <a:pt x="7" y="19"/>
                    </a:cubicBezTo>
                    <a:cubicBezTo>
                      <a:pt x="8" y="19"/>
                      <a:pt x="11" y="17"/>
                      <a:pt x="12" y="16"/>
                    </a:cubicBezTo>
                    <a:cubicBezTo>
                      <a:pt x="12" y="15"/>
                      <a:pt x="14" y="14"/>
                      <a:pt x="14" y="13"/>
                    </a:cubicBezTo>
                    <a:cubicBezTo>
                      <a:pt x="15" y="11"/>
                      <a:pt x="15" y="8"/>
                      <a:pt x="16" y="6"/>
                    </a:cubicBezTo>
                    <a:cubicBezTo>
                      <a:pt x="17" y="5"/>
                      <a:pt x="20" y="2"/>
                      <a:pt x="22" y="1"/>
                    </a:cubicBezTo>
                    <a:cubicBezTo>
                      <a:pt x="23" y="0"/>
                      <a:pt x="27" y="0"/>
                      <a:pt x="29" y="1"/>
                    </a:cubicBezTo>
                    <a:cubicBezTo>
                      <a:pt x="30" y="1"/>
                      <a:pt x="32" y="3"/>
                      <a:pt x="33" y="4"/>
                    </a:cubicBezTo>
                    <a:cubicBezTo>
                      <a:pt x="34" y="5"/>
                      <a:pt x="38" y="5"/>
                      <a:pt x="40" y="6"/>
                    </a:cubicBezTo>
                    <a:cubicBezTo>
                      <a:pt x="41" y="6"/>
                      <a:pt x="44" y="5"/>
                      <a:pt x="46" y="5"/>
                    </a:cubicBezTo>
                    <a:cubicBezTo>
                      <a:pt x="47" y="6"/>
                      <a:pt x="49" y="8"/>
                      <a:pt x="49" y="9"/>
                    </a:cubicBezTo>
                    <a:cubicBezTo>
                      <a:pt x="50" y="11"/>
                      <a:pt x="49" y="16"/>
                      <a:pt x="49" y="18"/>
                    </a:cubicBezTo>
                    <a:cubicBezTo>
                      <a:pt x="50" y="19"/>
                      <a:pt x="51" y="21"/>
                      <a:pt x="52" y="22"/>
                    </a:cubicBezTo>
                    <a:cubicBezTo>
                      <a:pt x="54" y="24"/>
                      <a:pt x="59" y="26"/>
                      <a:pt x="62" y="26"/>
                    </a:cubicBezTo>
                    <a:cubicBezTo>
                      <a:pt x="65" y="27"/>
                      <a:pt x="70" y="26"/>
                      <a:pt x="73" y="27"/>
                    </a:cubicBezTo>
                    <a:cubicBezTo>
                      <a:pt x="75" y="28"/>
                      <a:pt x="79" y="30"/>
                      <a:pt x="81" y="31"/>
                    </a:cubicBezTo>
                    <a:cubicBezTo>
                      <a:pt x="83" y="33"/>
                      <a:pt x="86" y="37"/>
                      <a:pt x="87" y="40"/>
                    </a:cubicBezTo>
                    <a:cubicBezTo>
                      <a:pt x="88" y="41"/>
                      <a:pt x="88" y="45"/>
                      <a:pt x="90" y="46"/>
                    </a:cubicBezTo>
                    <a:cubicBezTo>
                      <a:pt x="91" y="48"/>
                      <a:pt x="94" y="50"/>
                      <a:pt x="95" y="49"/>
                    </a:cubicBezTo>
                    <a:cubicBezTo>
                      <a:pt x="97" y="49"/>
                      <a:pt x="98" y="44"/>
                      <a:pt x="98" y="42"/>
                    </a:cubicBezTo>
                    <a:cubicBezTo>
                      <a:pt x="98" y="42"/>
                      <a:pt x="97" y="40"/>
                      <a:pt x="97" y="39"/>
                    </a:cubicBezTo>
                    <a:cubicBezTo>
                      <a:pt x="97" y="38"/>
                      <a:pt x="98" y="36"/>
                      <a:pt x="98" y="36"/>
                    </a:cubicBezTo>
                    <a:cubicBezTo>
                      <a:pt x="100" y="36"/>
                      <a:pt x="101" y="40"/>
                      <a:pt x="102" y="41"/>
                    </a:cubicBezTo>
                    <a:cubicBezTo>
                      <a:pt x="103" y="42"/>
                      <a:pt x="103" y="46"/>
                      <a:pt x="105" y="47"/>
                    </a:cubicBezTo>
                    <a:cubicBezTo>
                      <a:pt x="106" y="48"/>
                      <a:pt x="111" y="49"/>
                      <a:pt x="113" y="50"/>
                    </a:cubicBezTo>
                    <a:cubicBezTo>
                      <a:pt x="116" y="51"/>
                      <a:pt x="121" y="54"/>
                      <a:pt x="123" y="56"/>
                    </a:cubicBezTo>
                    <a:cubicBezTo>
                      <a:pt x="125" y="58"/>
                      <a:pt x="126" y="63"/>
                      <a:pt x="129" y="65"/>
                    </a:cubicBezTo>
                    <a:cubicBezTo>
                      <a:pt x="130" y="66"/>
                      <a:pt x="134" y="66"/>
                      <a:pt x="136" y="67"/>
                    </a:cubicBezTo>
                    <a:cubicBezTo>
                      <a:pt x="138" y="68"/>
                      <a:pt x="142" y="72"/>
                      <a:pt x="145" y="72"/>
                    </a:cubicBezTo>
                    <a:cubicBezTo>
                      <a:pt x="147" y="72"/>
                      <a:pt x="151" y="71"/>
                      <a:pt x="153" y="70"/>
                    </a:cubicBezTo>
                    <a:cubicBezTo>
                      <a:pt x="154" y="69"/>
                      <a:pt x="156" y="66"/>
                      <a:pt x="157" y="65"/>
                    </a:cubicBezTo>
                    <a:cubicBezTo>
                      <a:pt x="159" y="65"/>
                      <a:pt x="163" y="64"/>
                      <a:pt x="165" y="64"/>
                    </a:cubicBezTo>
                    <a:cubicBezTo>
                      <a:pt x="167" y="65"/>
                      <a:pt x="171" y="67"/>
                      <a:pt x="173" y="68"/>
                    </a:cubicBezTo>
                    <a:cubicBezTo>
                      <a:pt x="175" y="70"/>
                      <a:pt x="179" y="76"/>
                      <a:pt x="182" y="77"/>
                    </a:cubicBezTo>
                    <a:cubicBezTo>
                      <a:pt x="184" y="78"/>
                      <a:pt x="188" y="79"/>
                      <a:pt x="189" y="79"/>
                    </a:cubicBezTo>
                    <a:cubicBezTo>
                      <a:pt x="191" y="79"/>
                      <a:pt x="193" y="77"/>
                      <a:pt x="194" y="76"/>
                    </a:cubicBezTo>
                    <a:cubicBezTo>
                      <a:pt x="196" y="75"/>
                      <a:pt x="196" y="71"/>
                      <a:pt x="197" y="70"/>
                    </a:cubicBezTo>
                    <a:cubicBezTo>
                      <a:pt x="198" y="69"/>
                      <a:pt x="201" y="68"/>
                      <a:pt x="202" y="68"/>
                    </a:cubicBezTo>
                    <a:cubicBezTo>
                      <a:pt x="204" y="69"/>
                      <a:pt x="206" y="70"/>
                      <a:pt x="207" y="71"/>
                    </a:cubicBezTo>
                    <a:cubicBezTo>
                      <a:pt x="209" y="72"/>
                      <a:pt x="211" y="75"/>
                      <a:pt x="212" y="76"/>
                    </a:cubicBezTo>
                    <a:cubicBezTo>
                      <a:pt x="213" y="77"/>
                      <a:pt x="216" y="79"/>
                      <a:pt x="218" y="79"/>
                    </a:cubicBezTo>
                    <a:cubicBezTo>
                      <a:pt x="220" y="79"/>
                      <a:pt x="223" y="78"/>
                      <a:pt x="225" y="78"/>
                    </a:cubicBezTo>
                    <a:cubicBezTo>
                      <a:pt x="227" y="78"/>
                      <a:pt x="231" y="78"/>
                      <a:pt x="233" y="78"/>
                    </a:cubicBezTo>
                    <a:cubicBezTo>
                      <a:pt x="235" y="78"/>
                      <a:pt x="238" y="80"/>
                      <a:pt x="240" y="79"/>
                    </a:cubicBezTo>
                    <a:cubicBezTo>
                      <a:pt x="241" y="79"/>
                      <a:pt x="243" y="76"/>
                      <a:pt x="243" y="75"/>
                    </a:cubicBezTo>
                    <a:cubicBezTo>
                      <a:pt x="243" y="74"/>
                      <a:pt x="240" y="71"/>
                      <a:pt x="240" y="70"/>
                    </a:cubicBezTo>
                    <a:cubicBezTo>
                      <a:pt x="240" y="68"/>
                      <a:pt x="241" y="65"/>
                      <a:pt x="242" y="64"/>
                    </a:cubicBezTo>
                    <a:cubicBezTo>
                      <a:pt x="243" y="64"/>
                      <a:pt x="246" y="63"/>
                      <a:pt x="246" y="62"/>
                    </a:cubicBezTo>
                    <a:cubicBezTo>
                      <a:pt x="247" y="61"/>
                      <a:pt x="247" y="58"/>
                      <a:pt x="247" y="57"/>
                    </a:cubicBezTo>
                    <a:cubicBezTo>
                      <a:pt x="249" y="56"/>
                      <a:pt x="252" y="55"/>
                      <a:pt x="254" y="55"/>
                    </a:cubicBezTo>
                    <a:cubicBezTo>
                      <a:pt x="255" y="54"/>
                      <a:pt x="260" y="55"/>
                      <a:pt x="261" y="54"/>
                    </a:cubicBezTo>
                    <a:cubicBezTo>
                      <a:pt x="262" y="53"/>
                      <a:pt x="263" y="50"/>
                      <a:pt x="264" y="49"/>
                    </a:cubicBezTo>
                    <a:cubicBezTo>
                      <a:pt x="266" y="47"/>
                      <a:pt x="272" y="46"/>
                      <a:pt x="274" y="47"/>
                    </a:cubicBezTo>
                    <a:cubicBezTo>
                      <a:pt x="275" y="47"/>
                      <a:pt x="278" y="49"/>
                      <a:pt x="278" y="50"/>
                    </a:cubicBezTo>
                    <a:cubicBezTo>
                      <a:pt x="279" y="51"/>
                      <a:pt x="277" y="54"/>
                      <a:pt x="277" y="56"/>
                    </a:cubicBezTo>
                    <a:cubicBezTo>
                      <a:pt x="278" y="57"/>
                      <a:pt x="281" y="59"/>
                      <a:pt x="283" y="59"/>
                    </a:cubicBezTo>
                    <a:cubicBezTo>
                      <a:pt x="284" y="60"/>
                      <a:pt x="287" y="60"/>
                      <a:pt x="289" y="60"/>
                    </a:cubicBezTo>
                    <a:cubicBezTo>
                      <a:pt x="291" y="60"/>
                      <a:pt x="294" y="60"/>
                      <a:pt x="296" y="61"/>
                    </a:cubicBezTo>
                    <a:cubicBezTo>
                      <a:pt x="297" y="62"/>
                      <a:pt x="300" y="65"/>
                      <a:pt x="301" y="67"/>
                    </a:cubicBezTo>
                    <a:cubicBezTo>
                      <a:pt x="302" y="68"/>
                      <a:pt x="302" y="72"/>
                      <a:pt x="303" y="74"/>
                    </a:cubicBezTo>
                    <a:cubicBezTo>
                      <a:pt x="305" y="75"/>
                      <a:pt x="308" y="76"/>
                      <a:pt x="309" y="75"/>
                    </a:cubicBezTo>
                    <a:cubicBezTo>
                      <a:pt x="310" y="75"/>
                      <a:pt x="310" y="72"/>
                      <a:pt x="311" y="71"/>
                    </a:cubicBezTo>
                    <a:cubicBezTo>
                      <a:pt x="312" y="71"/>
                      <a:pt x="314" y="70"/>
                      <a:pt x="315" y="70"/>
                    </a:cubicBezTo>
                    <a:cubicBezTo>
                      <a:pt x="316" y="70"/>
                      <a:pt x="318" y="71"/>
                      <a:pt x="319" y="71"/>
                    </a:cubicBezTo>
                    <a:cubicBezTo>
                      <a:pt x="320" y="72"/>
                      <a:pt x="322" y="74"/>
                      <a:pt x="322" y="75"/>
                    </a:cubicBezTo>
                    <a:cubicBezTo>
                      <a:pt x="323" y="76"/>
                      <a:pt x="323" y="78"/>
                      <a:pt x="322" y="79"/>
                    </a:cubicBezTo>
                    <a:cubicBezTo>
                      <a:pt x="322" y="80"/>
                      <a:pt x="319" y="81"/>
                      <a:pt x="318" y="82"/>
                    </a:cubicBezTo>
                    <a:cubicBezTo>
                      <a:pt x="317" y="84"/>
                      <a:pt x="315" y="87"/>
                      <a:pt x="314" y="89"/>
                    </a:cubicBezTo>
                    <a:cubicBezTo>
                      <a:pt x="313" y="91"/>
                      <a:pt x="313" y="95"/>
                      <a:pt x="312" y="96"/>
                    </a:cubicBezTo>
                    <a:cubicBezTo>
                      <a:pt x="311" y="97"/>
                      <a:pt x="308" y="97"/>
                      <a:pt x="307" y="98"/>
                    </a:cubicBezTo>
                    <a:cubicBezTo>
                      <a:pt x="306" y="99"/>
                      <a:pt x="306" y="101"/>
                      <a:pt x="307" y="103"/>
                    </a:cubicBezTo>
                    <a:cubicBezTo>
                      <a:pt x="307" y="104"/>
                      <a:pt x="309" y="107"/>
                      <a:pt x="310" y="108"/>
                    </a:cubicBezTo>
                    <a:cubicBezTo>
                      <a:pt x="312" y="109"/>
                      <a:pt x="316" y="111"/>
                      <a:pt x="318" y="113"/>
                    </a:cubicBezTo>
                    <a:cubicBezTo>
                      <a:pt x="319" y="114"/>
                      <a:pt x="322" y="118"/>
                      <a:pt x="323" y="120"/>
                    </a:cubicBezTo>
                    <a:cubicBezTo>
                      <a:pt x="324" y="122"/>
                      <a:pt x="326" y="128"/>
                      <a:pt x="327" y="130"/>
                    </a:cubicBezTo>
                    <a:cubicBezTo>
                      <a:pt x="328" y="132"/>
                      <a:pt x="332" y="134"/>
                      <a:pt x="333" y="135"/>
                    </a:cubicBezTo>
                    <a:cubicBezTo>
                      <a:pt x="335" y="136"/>
                      <a:pt x="338" y="136"/>
                      <a:pt x="340" y="135"/>
                    </a:cubicBezTo>
                    <a:cubicBezTo>
                      <a:pt x="341" y="135"/>
                      <a:pt x="345" y="134"/>
                      <a:pt x="346" y="134"/>
                    </a:cubicBezTo>
                    <a:cubicBezTo>
                      <a:pt x="349" y="134"/>
                      <a:pt x="354" y="134"/>
                      <a:pt x="355" y="136"/>
                    </a:cubicBezTo>
                    <a:cubicBezTo>
                      <a:pt x="357" y="137"/>
                      <a:pt x="356" y="142"/>
                      <a:pt x="357" y="143"/>
                    </a:cubicBezTo>
                    <a:cubicBezTo>
                      <a:pt x="359" y="144"/>
                      <a:pt x="362" y="144"/>
                      <a:pt x="364" y="145"/>
                    </a:cubicBezTo>
                    <a:cubicBezTo>
                      <a:pt x="365" y="145"/>
                      <a:pt x="368" y="147"/>
                      <a:pt x="369" y="147"/>
                    </a:cubicBezTo>
                    <a:cubicBezTo>
                      <a:pt x="371" y="148"/>
                      <a:pt x="374" y="147"/>
                      <a:pt x="376" y="146"/>
                    </a:cubicBezTo>
                    <a:cubicBezTo>
                      <a:pt x="377" y="146"/>
                      <a:pt x="378" y="143"/>
                      <a:pt x="379" y="143"/>
                    </a:cubicBezTo>
                    <a:cubicBezTo>
                      <a:pt x="380" y="143"/>
                      <a:pt x="381" y="143"/>
                      <a:pt x="382" y="144"/>
                    </a:cubicBezTo>
                    <a:cubicBezTo>
                      <a:pt x="383" y="145"/>
                      <a:pt x="384" y="145"/>
                      <a:pt x="385" y="146"/>
                    </a:cubicBezTo>
                    <a:cubicBezTo>
                      <a:pt x="386" y="146"/>
                      <a:pt x="389" y="145"/>
                      <a:pt x="390" y="145"/>
                    </a:cubicBezTo>
                    <a:cubicBezTo>
                      <a:pt x="391" y="144"/>
                      <a:pt x="391" y="143"/>
                      <a:pt x="392" y="142"/>
                    </a:cubicBezTo>
                    <a:cubicBezTo>
                      <a:pt x="394" y="142"/>
                      <a:pt x="397" y="142"/>
                      <a:pt x="398" y="142"/>
                    </a:cubicBezTo>
                    <a:cubicBezTo>
                      <a:pt x="399" y="142"/>
                      <a:pt x="401" y="143"/>
                      <a:pt x="402" y="144"/>
                    </a:cubicBezTo>
                    <a:cubicBezTo>
                      <a:pt x="403" y="144"/>
                      <a:pt x="405" y="146"/>
                      <a:pt x="406" y="146"/>
                    </a:cubicBezTo>
                    <a:cubicBezTo>
                      <a:pt x="406" y="147"/>
                      <a:pt x="408" y="148"/>
                      <a:pt x="409" y="149"/>
                    </a:cubicBezTo>
                    <a:cubicBezTo>
                      <a:pt x="410" y="150"/>
                      <a:pt x="412" y="152"/>
                      <a:pt x="412" y="154"/>
                    </a:cubicBezTo>
                    <a:cubicBezTo>
                      <a:pt x="412" y="155"/>
                      <a:pt x="411" y="156"/>
                      <a:pt x="410" y="156"/>
                    </a:cubicBezTo>
                    <a:cubicBezTo>
                      <a:pt x="410" y="157"/>
                      <a:pt x="408" y="158"/>
                      <a:pt x="407" y="158"/>
                    </a:cubicBezTo>
                    <a:cubicBezTo>
                      <a:pt x="407" y="160"/>
                      <a:pt x="406" y="163"/>
                      <a:pt x="405" y="163"/>
                    </a:cubicBezTo>
                    <a:cubicBezTo>
                      <a:pt x="404" y="165"/>
                      <a:pt x="399" y="165"/>
                      <a:pt x="399" y="165"/>
                    </a:cubicBezTo>
                    <a:cubicBezTo>
                      <a:pt x="399" y="165"/>
                      <a:pt x="397" y="169"/>
                      <a:pt x="397" y="170"/>
                    </a:cubicBezTo>
                    <a:cubicBezTo>
                      <a:pt x="397" y="172"/>
                      <a:pt x="399" y="174"/>
                      <a:pt x="399" y="176"/>
                    </a:cubicBezTo>
                    <a:cubicBezTo>
                      <a:pt x="399" y="177"/>
                      <a:pt x="399" y="178"/>
                      <a:pt x="398" y="179"/>
                    </a:cubicBezTo>
                    <a:cubicBezTo>
                      <a:pt x="398" y="180"/>
                      <a:pt x="398" y="181"/>
                      <a:pt x="397" y="181"/>
                    </a:cubicBezTo>
                    <a:cubicBezTo>
                      <a:pt x="396" y="183"/>
                      <a:pt x="392" y="185"/>
                      <a:pt x="390" y="186"/>
                    </a:cubicBezTo>
                    <a:cubicBezTo>
                      <a:pt x="389" y="187"/>
                      <a:pt x="387" y="189"/>
                      <a:pt x="386" y="190"/>
                    </a:cubicBezTo>
                    <a:cubicBezTo>
                      <a:pt x="384" y="191"/>
                      <a:pt x="381" y="191"/>
                      <a:pt x="380" y="192"/>
                    </a:cubicBezTo>
                    <a:cubicBezTo>
                      <a:pt x="379" y="193"/>
                      <a:pt x="378" y="197"/>
                      <a:pt x="378" y="198"/>
                    </a:cubicBezTo>
                    <a:cubicBezTo>
                      <a:pt x="378" y="200"/>
                      <a:pt x="379" y="203"/>
                      <a:pt x="379" y="205"/>
                    </a:cubicBezTo>
                    <a:cubicBezTo>
                      <a:pt x="379" y="206"/>
                      <a:pt x="377" y="208"/>
                      <a:pt x="376" y="209"/>
                    </a:cubicBezTo>
                    <a:cubicBezTo>
                      <a:pt x="375" y="210"/>
                      <a:pt x="373" y="209"/>
                      <a:pt x="372" y="210"/>
                    </a:cubicBezTo>
                    <a:cubicBezTo>
                      <a:pt x="371" y="211"/>
                      <a:pt x="371" y="213"/>
                      <a:pt x="371" y="213"/>
                    </a:cubicBezTo>
                    <a:cubicBezTo>
                      <a:pt x="371" y="215"/>
                      <a:pt x="373" y="218"/>
                      <a:pt x="374" y="220"/>
                    </a:cubicBezTo>
                    <a:cubicBezTo>
                      <a:pt x="374" y="221"/>
                      <a:pt x="374" y="225"/>
                      <a:pt x="375" y="227"/>
                    </a:cubicBezTo>
                    <a:cubicBezTo>
                      <a:pt x="376" y="228"/>
                      <a:pt x="378" y="230"/>
                      <a:pt x="380" y="231"/>
                    </a:cubicBezTo>
                    <a:cubicBezTo>
                      <a:pt x="381" y="232"/>
                      <a:pt x="385" y="231"/>
                      <a:pt x="386" y="232"/>
                    </a:cubicBezTo>
                    <a:cubicBezTo>
                      <a:pt x="388" y="233"/>
                      <a:pt x="391" y="236"/>
                      <a:pt x="393" y="237"/>
                    </a:cubicBezTo>
                    <a:cubicBezTo>
                      <a:pt x="394" y="239"/>
                      <a:pt x="397" y="244"/>
                      <a:pt x="397" y="246"/>
                    </a:cubicBezTo>
                    <a:cubicBezTo>
                      <a:pt x="397" y="248"/>
                      <a:pt x="395" y="251"/>
                      <a:pt x="394" y="252"/>
                    </a:cubicBezTo>
                    <a:cubicBezTo>
                      <a:pt x="393" y="253"/>
                      <a:pt x="389" y="254"/>
                      <a:pt x="388" y="255"/>
                    </a:cubicBezTo>
                    <a:cubicBezTo>
                      <a:pt x="387" y="256"/>
                      <a:pt x="387" y="260"/>
                      <a:pt x="385" y="261"/>
                    </a:cubicBezTo>
                    <a:cubicBezTo>
                      <a:pt x="383" y="263"/>
                      <a:pt x="375" y="260"/>
                      <a:pt x="373" y="262"/>
                    </a:cubicBezTo>
                    <a:cubicBezTo>
                      <a:pt x="372" y="263"/>
                      <a:pt x="371" y="266"/>
                      <a:pt x="371" y="268"/>
                    </a:cubicBezTo>
                    <a:cubicBezTo>
                      <a:pt x="370" y="269"/>
                      <a:pt x="371" y="274"/>
                      <a:pt x="369" y="275"/>
                    </a:cubicBezTo>
                    <a:cubicBezTo>
                      <a:pt x="368" y="277"/>
                      <a:pt x="365" y="279"/>
                      <a:pt x="363" y="279"/>
                    </a:cubicBezTo>
                    <a:cubicBezTo>
                      <a:pt x="362" y="279"/>
                      <a:pt x="361" y="277"/>
                      <a:pt x="361" y="277"/>
                    </a:cubicBezTo>
                    <a:cubicBezTo>
                      <a:pt x="360" y="276"/>
                      <a:pt x="358" y="276"/>
                      <a:pt x="357" y="276"/>
                    </a:cubicBezTo>
                    <a:cubicBezTo>
                      <a:pt x="356" y="276"/>
                      <a:pt x="353" y="280"/>
                      <a:pt x="353" y="281"/>
                    </a:cubicBezTo>
                    <a:cubicBezTo>
                      <a:pt x="352" y="283"/>
                      <a:pt x="353" y="288"/>
                      <a:pt x="353" y="290"/>
                    </a:cubicBezTo>
                    <a:cubicBezTo>
                      <a:pt x="353" y="292"/>
                      <a:pt x="352" y="296"/>
                      <a:pt x="353" y="298"/>
                    </a:cubicBezTo>
                    <a:cubicBezTo>
                      <a:pt x="354" y="299"/>
                      <a:pt x="357" y="301"/>
                      <a:pt x="358" y="303"/>
                    </a:cubicBezTo>
                    <a:cubicBezTo>
                      <a:pt x="358" y="304"/>
                      <a:pt x="358" y="307"/>
                      <a:pt x="359" y="308"/>
                    </a:cubicBezTo>
                    <a:cubicBezTo>
                      <a:pt x="359" y="309"/>
                      <a:pt x="362" y="311"/>
                      <a:pt x="363" y="313"/>
                    </a:cubicBezTo>
                    <a:cubicBezTo>
                      <a:pt x="364" y="315"/>
                      <a:pt x="365" y="321"/>
                      <a:pt x="364" y="324"/>
                    </a:cubicBezTo>
                    <a:cubicBezTo>
                      <a:pt x="364" y="325"/>
                      <a:pt x="364" y="328"/>
                      <a:pt x="363" y="329"/>
                    </a:cubicBezTo>
                    <a:cubicBezTo>
                      <a:pt x="363" y="331"/>
                      <a:pt x="359" y="333"/>
                      <a:pt x="359" y="334"/>
                    </a:cubicBezTo>
                    <a:cubicBezTo>
                      <a:pt x="357" y="336"/>
                      <a:pt x="357" y="342"/>
                      <a:pt x="356" y="344"/>
                    </a:cubicBezTo>
                    <a:cubicBezTo>
                      <a:pt x="355" y="344"/>
                      <a:pt x="354" y="346"/>
                      <a:pt x="353" y="347"/>
                    </a:cubicBezTo>
                    <a:close/>
                  </a:path>
                </a:pathLst>
              </a:custGeom>
              <a:solidFill>
                <a:schemeClr val="bg1">
                  <a:lumMod val="65000"/>
                </a:schemeClr>
              </a:solid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0" name="Freeform 31">
                <a:extLst>
                  <a:ext uri="{FF2B5EF4-FFF2-40B4-BE49-F238E27FC236}">
                    <a16:creationId xmlns:a16="http://schemas.microsoft.com/office/drawing/2014/main" id="{CEC33689-E957-0E83-B99C-1929F6206CF2}"/>
                  </a:ext>
                </a:extLst>
              </p:cNvPr>
              <p:cNvSpPr>
                <a:spLocks/>
              </p:cNvSpPr>
              <p:nvPr/>
            </p:nvSpPr>
            <p:spPr bwMode="auto">
              <a:xfrm>
                <a:off x="5762625" y="1668463"/>
                <a:ext cx="982662" cy="520700"/>
              </a:xfrm>
              <a:custGeom>
                <a:avLst/>
                <a:gdLst/>
                <a:ahLst/>
                <a:cxnLst>
                  <a:cxn ang="0">
                    <a:pos x="19" y="83"/>
                  </a:cxn>
                  <a:cxn ang="0">
                    <a:pos x="20" y="55"/>
                  </a:cxn>
                  <a:cxn ang="0">
                    <a:pos x="32" y="10"/>
                  </a:cxn>
                  <a:cxn ang="0">
                    <a:pos x="65" y="14"/>
                  </a:cxn>
                  <a:cxn ang="0">
                    <a:pos x="110" y="2"/>
                  </a:cxn>
                  <a:cxn ang="0">
                    <a:pos x="132" y="27"/>
                  </a:cxn>
                  <a:cxn ang="0">
                    <a:pos x="178" y="29"/>
                  </a:cxn>
                  <a:cxn ang="0">
                    <a:pos x="229" y="34"/>
                  </a:cxn>
                  <a:cxn ang="0">
                    <a:pos x="288" y="32"/>
                  </a:cxn>
                  <a:cxn ang="0">
                    <a:pos x="325" y="25"/>
                  </a:cxn>
                  <a:cxn ang="0">
                    <a:pos x="358" y="40"/>
                  </a:cxn>
                  <a:cxn ang="0">
                    <a:pos x="383" y="29"/>
                  </a:cxn>
                  <a:cxn ang="0">
                    <a:pos x="414" y="31"/>
                  </a:cxn>
                  <a:cxn ang="0">
                    <a:pos x="450" y="28"/>
                  </a:cxn>
                  <a:cxn ang="0">
                    <a:pos x="471" y="53"/>
                  </a:cxn>
                  <a:cxn ang="0">
                    <a:pos x="468" y="64"/>
                  </a:cxn>
                  <a:cxn ang="0">
                    <a:pos x="458" y="65"/>
                  </a:cxn>
                  <a:cxn ang="0">
                    <a:pos x="466" y="76"/>
                  </a:cxn>
                  <a:cxn ang="0">
                    <a:pos x="467" y="99"/>
                  </a:cxn>
                  <a:cxn ang="0">
                    <a:pos x="457" y="96"/>
                  </a:cxn>
                  <a:cxn ang="0">
                    <a:pos x="453" y="88"/>
                  </a:cxn>
                  <a:cxn ang="0">
                    <a:pos x="443" y="95"/>
                  </a:cxn>
                  <a:cxn ang="0">
                    <a:pos x="452" y="109"/>
                  </a:cxn>
                  <a:cxn ang="0">
                    <a:pos x="457" y="109"/>
                  </a:cxn>
                  <a:cxn ang="0">
                    <a:pos x="472" y="101"/>
                  </a:cxn>
                  <a:cxn ang="0">
                    <a:pos x="474" y="127"/>
                  </a:cxn>
                  <a:cxn ang="0">
                    <a:pos x="492" y="182"/>
                  </a:cxn>
                  <a:cxn ang="0">
                    <a:pos x="524" y="221"/>
                  </a:cxn>
                  <a:cxn ang="0">
                    <a:pos x="554" y="240"/>
                  </a:cxn>
                  <a:cxn ang="0">
                    <a:pos x="544" y="266"/>
                  </a:cxn>
                  <a:cxn ang="0">
                    <a:pos x="526" y="264"/>
                  </a:cxn>
                  <a:cxn ang="0">
                    <a:pos x="514" y="251"/>
                  </a:cxn>
                  <a:cxn ang="0">
                    <a:pos x="500" y="243"/>
                  </a:cxn>
                  <a:cxn ang="0">
                    <a:pos x="481" y="248"/>
                  </a:cxn>
                  <a:cxn ang="0">
                    <a:pos x="472" y="254"/>
                  </a:cxn>
                  <a:cxn ang="0">
                    <a:pos x="463" y="270"/>
                  </a:cxn>
                  <a:cxn ang="0">
                    <a:pos x="456" y="289"/>
                  </a:cxn>
                  <a:cxn ang="0">
                    <a:pos x="434" y="289"/>
                  </a:cxn>
                  <a:cxn ang="0">
                    <a:pos x="410" y="281"/>
                  </a:cxn>
                  <a:cxn ang="0">
                    <a:pos x="387" y="254"/>
                  </a:cxn>
                  <a:cxn ang="0">
                    <a:pos x="391" y="235"/>
                  </a:cxn>
                  <a:cxn ang="0">
                    <a:pos x="396" y="217"/>
                  </a:cxn>
                  <a:cxn ang="0">
                    <a:pos x="380" y="220"/>
                  </a:cxn>
                  <a:cxn ang="0">
                    <a:pos x="360" y="205"/>
                  </a:cxn>
                  <a:cxn ang="0">
                    <a:pos x="341" y="195"/>
                  </a:cxn>
                  <a:cxn ang="0">
                    <a:pos x="323" y="208"/>
                  </a:cxn>
                  <a:cxn ang="0">
                    <a:pos x="317" y="225"/>
                  </a:cxn>
                  <a:cxn ang="0">
                    <a:pos x="289" y="222"/>
                  </a:cxn>
                  <a:cxn ang="0">
                    <a:pos x="271" y="222"/>
                  </a:cxn>
                  <a:cxn ang="0">
                    <a:pos x="242" y="210"/>
                  </a:cxn>
                  <a:cxn ang="0">
                    <a:pos x="213" y="213"/>
                  </a:cxn>
                  <a:cxn ang="0">
                    <a:pos x="182" y="193"/>
                  </a:cxn>
                  <a:cxn ang="0">
                    <a:pos x="175" y="188"/>
                  </a:cxn>
                  <a:cxn ang="0">
                    <a:pos x="158" y="177"/>
                  </a:cxn>
                  <a:cxn ang="0">
                    <a:pos x="126" y="164"/>
                  </a:cxn>
                  <a:cxn ang="0">
                    <a:pos x="110" y="150"/>
                  </a:cxn>
                  <a:cxn ang="0">
                    <a:pos x="91" y="159"/>
                  </a:cxn>
                  <a:cxn ang="0">
                    <a:pos x="77" y="166"/>
                  </a:cxn>
                  <a:cxn ang="0">
                    <a:pos x="57" y="154"/>
                  </a:cxn>
                  <a:cxn ang="0">
                    <a:pos x="48" y="150"/>
                  </a:cxn>
                  <a:cxn ang="0">
                    <a:pos x="36" y="119"/>
                  </a:cxn>
                  <a:cxn ang="0">
                    <a:pos x="11" y="117"/>
                  </a:cxn>
                  <a:cxn ang="0">
                    <a:pos x="8" y="105"/>
                  </a:cxn>
                </a:cxnLst>
                <a:rect l="0" t="0" r="r" b="b"/>
                <a:pathLst>
                  <a:path w="555" h="294">
                    <a:moveTo>
                      <a:pt x="8" y="105"/>
                    </a:moveTo>
                    <a:cubicBezTo>
                      <a:pt x="9" y="103"/>
                      <a:pt x="11" y="100"/>
                      <a:pt x="11" y="99"/>
                    </a:cubicBezTo>
                    <a:cubicBezTo>
                      <a:pt x="12" y="96"/>
                      <a:pt x="13" y="90"/>
                      <a:pt x="14" y="88"/>
                    </a:cubicBezTo>
                    <a:cubicBezTo>
                      <a:pt x="15" y="86"/>
                      <a:pt x="18" y="85"/>
                      <a:pt x="19" y="83"/>
                    </a:cubicBezTo>
                    <a:cubicBezTo>
                      <a:pt x="19" y="82"/>
                      <a:pt x="18" y="77"/>
                      <a:pt x="19" y="76"/>
                    </a:cubicBezTo>
                    <a:cubicBezTo>
                      <a:pt x="19" y="74"/>
                      <a:pt x="23" y="74"/>
                      <a:pt x="24" y="72"/>
                    </a:cubicBezTo>
                    <a:cubicBezTo>
                      <a:pt x="25" y="70"/>
                      <a:pt x="27" y="66"/>
                      <a:pt x="26" y="64"/>
                    </a:cubicBezTo>
                    <a:cubicBezTo>
                      <a:pt x="26" y="61"/>
                      <a:pt x="21" y="57"/>
                      <a:pt x="20" y="55"/>
                    </a:cubicBezTo>
                    <a:cubicBezTo>
                      <a:pt x="18" y="53"/>
                      <a:pt x="16" y="48"/>
                      <a:pt x="15" y="46"/>
                    </a:cubicBezTo>
                    <a:cubicBezTo>
                      <a:pt x="15" y="43"/>
                      <a:pt x="16" y="36"/>
                      <a:pt x="17" y="32"/>
                    </a:cubicBezTo>
                    <a:cubicBezTo>
                      <a:pt x="18" y="29"/>
                      <a:pt x="21" y="22"/>
                      <a:pt x="23" y="19"/>
                    </a:cubicBezTo>
                    <a:cubicBezTo>
                      <a:pt x="25" y="17"/>
                      <a:pt x="29" y="11"/>
                      <a:pt x="32" y="10"/>
                    </a:cubicBezTo>
                    <a:cubicBezTo>
                      <a:pt x="34" y="9"/>
                      <a:pt x="38" y="13"/>
                      <a:pt x="41" y="13"/>
                    </a:cubicBezTo>
                    <a:cubicBezTo>
                      <a:pt x="44" y="12"/>
                      <a:pt x="48" y="5"/>
                      <a:pt x="51" y="4"/>
                    </a:cubicBezTo>
                    <a:cubicBezTo>
                      <a:pt x="53" y="3"/>
                      <a:pt x="58" y="3"/>
                      <a:pt x="60" y="5"/>
                    </a:cubicBezTo>
                    <a:cubicBezTo>
                      <a:pt x="62" y="6"/>
                      <a:pt x="63" y="12"/>
                      <a:pt x="65" y="14"/>
                    </a:cubicBezTo>
                    <a:cubicBezTo>
                      <a:pt x="69" y="16"/>
                      <a:pt x="78" y="19"/>
                      <a:pt x="83" y="17"/>
                    </a:cubicBezTo>
                    <a:cubicBezTo>
                      <a:pt x="86" y="16"/>
                      <a:pt x="89" y="10"/>
                      <a:pt x="92" y="7"/>
                    </a:cubicBezTo>
                    <a:cubicBezTo>
                      <a:pt x="94" y="6"/>
                      <a:pt x="98" y="2"/>
                      <a:pt x="101" y="1"/>
                    </a:cubicBezTo>
                    <a:cubicBezTo>
                      <a:pt x="103" y="0"/>
                      <a:pt x="108" y="2"/>
                      <a:pt x="110" y="2"/>
                    </a:cubicBezTo>
                    <a:cubicBezTo>
                      <a:pt x="112" y="2"/>
                      <a:pt x="117" y="1"/>
                      <a:pt x="118" y="2"/>
                    </a:cubicBezTo>
                    <a:cubicBezTo>
                      <a:pt x="121" y="3"/>
                      <a:pt x="126" y="6"/>
                      <a:pt x="127" y="9"/>
                    </a:cubicBezTo>
                    <a:cubicBezTo>
                      <a:pt x="128" y="11"/>
                      <a:pt x="124" y="17"/>
                      <a:pt x="125" y="20"/>
                    </a:cubicBezTo>
                    <a:cubicBezTo>
                      <a:pt x="125" y="22"/>
                      <a:pt x="129" y="27"/>
                      <a:pt x="132" y="27"/>
                    </a:cubicBezTo>
                    <a:cubicBezTo>
                      <a:pt x="135" y="28"/>
                      <a:pt x="140" y="20"/>
                      <a:pt x="144" y="20"/>
                    </a:cubicBezTo>
                    <a:cubicBezTo>
                      <a:pt x="147" y="19"/>
                      <a:pt x="152" y="21"/>
                      <a:pt x="154" y="22"/>
                    </a:cubicBezTo>
                    <a:cubicBezTo>
                      <a:pt x="157" y="24"/>
                      <a:pt x="161" y="30"/>
                      <a:pt x="163" y="31"/>
                    </a:cubicBezTo>
                    <a:cubicBezTo>
                      <a:pt x="167" y="32"/>
                      <a:pt x="175" y="29"/>
                      <a:pt x="178" y="29"/>
                    </a:cubicBezTo>
                    <a:cubicBezTo>
                      <a:pt x="181" y="30"/>
                      <a:pt x="187" y="33"/>
                      <a:pt x="189" y="34"/>
                    </a:cubicBezTo>
                    <a:cubicBezTo>
                      <a:pt x="191" y="36"/>
                      <a:pt x="194" y="40"/>
                      <a:pt x="196" y="41"/>
                    </a:cubicBezTo>
                    <a:cubicBezTo>
                      <a:pt x="201" y="43"/>
                      <a:pt x="211" y="43"/>
                      <a:pt x="215" y="42"/>
                    </a:cubicBezTo>
                    <a:cubicBezTo>
                      <a:pt x="219" y="41"/>
                      <a:pt x="225" y="35"/>
                      <a:pt x="229" y="34"/>
                    </a:cubicBezTo>
                    <a:cubicBezTo>
                      <a:pt x="232" y="33"/>
                      <a:pt x="239" y="34"/>
                      <a:pt x="243" y="35"/>
                    </a:cubicBezTo>
                    <a:cubicBezTo>
                      <a:pt x="247" y="36"/>
                      <a:pt x="254" y="41"/>
                      <a:pt x="258" y="41"/>
                    </a:cubicBezTo>
                    <a:cubicBezTo>
                      <a:pt x="261" y="41"/>
                      <a:pt x="267" y="36"/>
                      <a:pt x="270" y="35"/>
                    </a:cubicBezTo>
                    <a:cubicBezTo>
                      <a:pt x="275" y="34"/>
                      <a:pt x="284" y="32"/>
                      <a:pt x="288" y="32"/>
                    </a:cubicBezTo>
                    <a:cubicBezTo>
                      <a:pt x="292" y="31"/>
                      <a:pt x="300" y="31"/>
                      <a:pt x="304" y="30"/>
                    </a:cubicBezTo>
                    <a:cubicBezTo>
                      <a:pt x="306" y="29"/>
                      <a:pt x="310" y="27"/>
                      <a:pt x="313" y="25"/>
                    </a:cubicBezTo>
                    <a:cubicBezTo>
                      <a:pt x="314" y="25"/>
                      <a:pt x="315" y="25"/>
                      <a:pt x="315" y="25"/>
                    </a:cubicBezTo>
                    <a:cubicBezTo>
                      <a:pt x="318" y="26"/>
                      <a:pt x="323" y="25"/>
                      <a:pt x="325" y="25"/>
                    </a:cubicBezTo>
                    <a:cubicBezTo>
                      <a:pt x="328" y="25"/>
                      <a:pt x="333" y="25"/>
                      <a:pt x="335" y="26"/>
                    </a:cubicBezTo>
                    <a:cubicBezTo>
                      <a:pt x="337" y="27"/>
                      <a:pt x="339" y="30"/>
                      <a:pt x="341" y="30"/>
                    </a:cubicBezTo>
                    <a:cubicBezTo>
                      <a:pt x="343" y="32"/>
                      <a:pt x="348" y="33"/>
                      <a:pt x="351" y="34"/>
                    </a:cubicBezTo>
                    <a:cubicBezTo>
                      <a:pt x="353" y="35"/>
                      <a:pt x="356" y="39"/>
                      <a:pt x="358" y="40"/>
                    </a:cubicBezTo>
                    <a:cubicBezTo>
                      <a:pt x="360" y="41"/>
                      <a:pt x="365" y="43"/>
                      <a:pt x="368" y="43"/>
                    </a:cubicBezTo>
                    <a:cubicBezTo>
                      <a:pt x="369" y="44"/>
                      <a:pt x="372" y="43"/>
                      <a:pt x="373" y="42"/>
                    </a:cubicBezTo>
                    <a:cubicBezTo>
                      <a:pt x="375" y="41"/>
                      <a:pt x="378" y="38"/>
                      <a:pt x="380" y="36"/>
                    </a:cubicBezTo>
                    <a:cubicBezTo>
                      <a:pt x="381" y="34"/>
                      <a:pt x="382" y="30"/>
                      <a:pt x="383" y="29"/>
                    </a:cubicBezTo>
                    <a:cubicBezTo>
                      <a:pt x="385" y="27"/>
                      <a:pt x="390" y="26"/>
                      <a:pt x="393" y="26"/>
                    </a:cubicBezTo>
                    <a:cubicBezTo>
                      <a:pt x="395" y="27"/>
                      <a:pt x="397" y="30"/>
                      <a:pt x="398" y="30"/>
                    </a:cubicBezTo>
                    <a:cubicBezTo>
                      <a:pt x="400" y="31"/>
                      <a:pt x="403" y="33"/>
                      <a:pt x="405" y="33"/>
                    </a:cubicBezTo>
                    <a:cubicBezTo>
                      <a:pt x="407" y="33"/>
                      <a:pt x="412" y="32"/>
                      <a:pt x="414" y="31"/>
                    </a:cubicBezTo>
                    <a:cubicBezTo>
                      <a:pt x="415" y="29"/>
                      <a:pt x="416" y="25"/>
                      <a:pt x="418" y="24"/>
                    </a:cubicBezTo>
                    <a:cubicBezTo>
                      <a:pt x="420" y="23"/>
                      <a:pt x="424" y="23"/>
                      <a:pt x="425" y="23"/>
                    </a:cubicBezTo>
                    <a:cubicBezTo>
                      <a:pt x="428" y="22"/>
                      <a:pt x="433" y="21"/>
                      <a:pt x="435" y="22"/>
                    </a:cubicBezTo>
                    <a:cubicBezTo>
                      <a:pt x="439" y="22"/>
                      <a:pt x="446" y="26"/>
                      <a:pt x="450" y="28"/>
                    </a:cubicBezTo>
                    <a:cubicBezTo>
                      <a:pt x="452" y="29"/>
                      <a:pt x="455" y="32"/>
                      <a:pt x="456" y="34"/>
                    </a:cubicBezTo>
                    <a:cubicBezTo>
                      <a:pt x="458" y="35"/>
                      <a:pt x="461" y="39"/>
                      <a:pt x="462" y="41"/>
                    </a:cubicBezTo>
                    <a:cubicBezTo>
                      <a:pt x="464" y="43"/>
                      <a:pt x="468" y="46"/>
                      <a:pt x="469" y="49"/>
                    </a:cubicBezTo>
                    <a:cubicBezTo>
                      <a:pt x="470" y="50"/>
                      <a:pt x="470" y="51"/>
                      <a:pt x="471" y="53"/>
                    </a:cubicBezTo>
                    <a:cubicBezTo>
                      <a:pt x="470" y="54"/>
                      <a:pt x="470" y="54"/>
                      <a:pt x="469" y="55"/>
                    </a:cubicBezTo>
                    <a:cubicBezTo>
                      <a:pt x="469" y="55"/>
                      <a:pt x="469" y="56"/>
                      <a:pt x="469" y="57"/>
                    </a:cubicBezTo>
                    <a:cubicBezTo>
                      <a:pt x="469" y="58"/>
                      <a:pt x="471" y="61"/>
                      <a:pt x="470" y="62"/>
                    </a:cubicBezTo>
                    <a:cubicBezTo>
                      <a:pt x="470" y="63"/>
                      <a:pt x="469" y="64"/>
                      <a:pt x="468" y="64"/>
                    </a:cubicBezTo>
                    <a:cubicBezTo>
                      <a:pt x="467" y="64"/>
                      <a:pt x="466" y="64"/>
                      <a:pt x="466" y="64"/>
                    </a:cubicBezTo>
                    <a:cubicBezTo>
                      <a:pt x="465" y="63"/>
                      <a:pt x="465" y="62"/>
                      <a:pt x="464" y="61"/>
                    </a:cubicBezTo>
                    <a:cubicBezTo>
                      <a:pt x="463" y="61"/>
                      <a:pt x="461" y="61"/>
                      <a:pt x="461" y="61"/>
                    </a:cubicBezTo>
                    <a:cubicBezTo>
                      <a:pt x="460" y="62"/>
                      <a:pt x="458" y="64"/>
                      <a:pt x="458" y="65"/>
                    </a:cubicBezTo>
                    <a:cubicBezTo>
                      <a:pt x="458" y="66"/>
                      <a:pt x="460" y="69"/>
                      <a:pt x="461" y="69"/>
                    </a:cubicBezTo>
                    <a:cubicBezTo>
                      <a:pt x="462" y="69"/>
                      <a:pt x="465" y="67"/>
                      <a:pt x="466" y="68"/>
                    </a:cubicBezTo>
                    <a:cubicBezTo>
                      <a:pt x="467" y="68"/>
                      <a:pt x="468" y="70"/>
                      <a:pt x="468" y="70"/>
                    </a:cubicBezTo>
                    <a:cubicBezTo>
                      <a:pt x="468" y="72"/>
                      <a:pt x="466" y="74"/>
                      <a:pt x="466" y="76"/>
                    </a:cubicBezTo>
                    <a:cubicBezTo>
                      <a:pt x="465" y="78"/>
                      <a:pt x="467" y="83"/>
                      <a:pt x="467" y="85"/>
                    </a:cubicBezTo>
                    <a:cubicBezTo>
                      <a:pt x="467" y="87"/>
                      <a:pt x="467" y="90"/>
                      <a:pt x="467" y="91"/>
                    </a:cubicBezTo>
                    <a:cubicBezTo>
                      <a:pt x="468" y="92"/>
                      <a:pt x="469" y="94"/>
                      <a:pt x="469" y="96"/>
                    </a:cubicBezTo>
                    <a:cubicBezTo>
                      <a:pt x="469" y="97"/>
                      <a:pt x="468" y="99"/>
                      <a:pt x="467" y="99"/>
                    </a:cubicBezTo>
                    <a:cubicBezTo>
                      <a:pt x="466" y="100"/>
                      <a:pt x="465" y="99"/>
                      <a:pt x="465" y="99"/>
                    </a:cubicBezTo>
                    <a:cubicBezTo>
                      <a:pt x="464" y="98"/>
                      <a:pt x="463" y="94"/>
                      <a:pt x="461" y="95"/>
                    </a:cubicBezTo>
                    <a:cubicBezTo>
                      <a:pt x="460" y="95"/>
                      <a:pt x="461" y="97"/>
                      <a:pt x="460" y="97"/>
                    </a:cubicBezTo>
                    <a:cubicBezTo>
                      <a:pt x="459" y="98"/>
                      <a:pt x="457" y="97"/>
                      <a:pt x="457" y="96"/>
                    </a:cubicBezTo>
                    <a:cubicBezTo>
                      <a:pt x="456" y="95"/>
                      <a:pt x="456" y="93"/>
                      <a:pt x="457" y="93"/>
                    </a:cubicBezTo>
                    <a:cubicBezTo>
                      <a:pt x="457" y="92"/>
                      <a:pt x="458" y="91"/>
                      <a:pt x="458" y="90"/>
                    </a:cubicBezTo>
                    <a:cubicBezTo>
                      <a:pt x="458" y="89"/>
                      <a:pt x="457" y="88"/>
                      <a:pt x="456" y="88"/>
                    </a:cubicBezTo>
                    <a:cubicBezTo>
                      <a:pt x="456" y="87"/>
                      <a:pt x="454" y="88"/>
                      <a:pt x="453" y="88"/>
                    </a:cubicBezTo>
                    <a:cubicBezTo>
                      <a:pt x="452" y="89"/>
                      <a:pt x="454" y="92"/>
                      <a:pt x="453" y="93"/>
                    </a:cubicBezTo>
                    <a:cubicBezTo>
                      <a:pt x="453" y="94"/>
                      <a:pt x="451" y="94"/>
                      <a:pt x="450" y="94"/>
                    </a:cubicBezTo>
                    <a:cubicBezTo>
                      <a:pt x="449" y="94"/>
                      <a:pt x="448" y="93"/>
                      <a:pt x="447" y="93"/>
                    </a:cubicBezTo>
                    <a:cubicBezTo>
                      <a:pt x="446" y="93"/>
                      <a:pt x="444" y="94"/>
                      <a:pt x="443" y="95"/>
                    </a:cubicBezTo>
                    <a:cubicBezTo>
                      <a:pt x="442" y="97"/>
                      <a:pt x="442" y="101"/>
                      <a:pt x="443" y="103"/>
                    </a:cubicBezTo>
                    <a:cubicBezTo>
                      <a:pt x="443" y="104"/>
                      <a:pt x="445" y="107"/>
                      <a:pt x="446" y="109"/>
                    </a:cubicBezTo>
                    <a:cubicBezTo>
                      <a:pt x="447" y="110"/>
                      <a:pt x="449" y="112"/>
                      <a:pt x="450" y="111"/>
                    </a:cubicBezTo>
                    <a:cubicBezTo>
                      <a:pt x="451" y="111"/>
                      <a:pt x="452" y="110"/>
                      <a:pt x="452" y="109"/>
                    </a:cubicBezTo>
                    <a:cubicBezTo>
                      <a:pt x="452" y="109"/>
                      <a:pt x="451" y="107"/>
                      <a:pt x="451" y="106"/>
                    </a:cubicBezTo>
                    <a:cubicBezTo>
                      <a:pt x="452" y="106"/>
                      <a:pt x="453" y="105"/>
                      <a:pt x="454" y="105"/>
                    </a:cubicBezTo>
                    <a:cubicBezTo>
                      <a:pt x="455" y="106"/>
                      <a:pt x="454" y="108"/>
                      <a:pt x="454" y="109"/>
                    </a:cubicBezTo>
                    <a:cubicBezTo>
                      <a:pt x="455" y="109"/>
                      <a:pt x="456" y="109"/>
                      <a:pt x="457" y="109"/>
                    </a:cubicBezTo>
                    <a:cubicBezTo>
                      <a:pt x="459" y="109"/>
                      <a:pt x="461" y="107"/>
                      <a:pt x="462" y="106"/>
                    </a:cubicBezTo>
                    <a:cubicBezTo>
                      <a:pt x="463" y="106"/>
                      <a:pt x="466" y="106"/>
                      <a:pt x="467" y="105"/>
                    </a:cubicBezTo>
                    <a:cubicBezTo>
                      <a:pt x="467" y="105"/>
                      <a:pt x="468" y="103"/>
                      <a:pt x="468" y="102"/>
                    </a:cubicBezTo>
                    <a:cubicBezTo>
                      <a:pt x="469" y="102"/>
                      <a:pt x="471" y="100"/>
                      <a:pt x="472" y="101"/>
                    </a:cubicBezTo>
                    <a:cubicBezTo>
                      <a:pt x="473" y="101"/>
                      <a:pt x="474" y="104"/>
                      <a:pt x="474" y="105"/>
                    </a:cubicBezTo>
                    <a:cubicBezTo>
                      <a:pt x="475" y="107"/>
                      <a:pt x="475" y="110"/>
                      <a:pt x="475" y="111"/>
                    </a:cubicBezTo>
                    <a:cubicBezTo>
                      <a:pt x="475" y="113"/>
                      <a:pt x="474" y="116"/>
                      <a:pt x="474" y="118"/>
                    </a:cubicBezTo>
                    <a:cubicBezTo>
                      <a:pt x="473" y="120"/>
                      <a:pt x="474" y="125"/>
                      <a:pt x="474" y="127"/>
                    </a:cubicBezTo>
                    <a:cubicBezTo>
                      <a:pt x="475" y="131"/>
                      <a:pt x="478" y="138"/>
                      <a:pt x="479" y="142"/>
                    </a:cubicBezTo>
                    <a:cubicBezTo>
                      <a:pt x="480" y="146"/>
                      <a:pt x="482" y="153"/>
                      <a:pt x="483" y="157"/>
                    </a:cubicBezTo>
                    <a:cubicBezTo>
                      <a:pt x="484" y="161"/>
                      <a:pt x="486" y="169"/>
                      <a:pt x="487" y="172"/>
                    </a:cubicBezTo>
                    <a:cubicBezTo>
                      <a:pt x="488" y="175"/>
                      <a:pt x="491" y="180"/>
                      <a:pt x="492" y="182"/>
                    </a:cubicBezTo>
                    <a:cubicBezTo>
                      <a:pt x="494" y="185"/>
                      <a:pt x="499" y="190"/>
                      <a:pt x="501" y="193"/>
                    </a:cubicBezTo>
                    <a:cubicBezTo>
                      <a:pt x="503" y="195"/>
                      <a:pt x="506" y="199"/>
                      <a:pt x="507" y="201"/>
                    </a:cubicBezTo>
                    <a:cubicBezTo>
                      <a:pt x="509" y="204"/>
                      <a:pt x="512" y="211"/>
                      <a:pt x="515" y="214"/>
                    </a:cubicBezTo>
                    <a:cubicBezTo>
                      <a:pt x="517" y="216"/>
                      <a:pt x="522" y="219"/>
                      <a:pt x="524" y="221"/>
                    </a:cubicBezTo>
                    <a:cubicBezTo>
                      <a:pt x="527" y="224"/>
                      <a:pt x="532" y="231"/>
                      <a:pt x="535" y="233"/>
                    </a:cubicBezTo>
                    <a:cubicBezTo>
                      <a:pt x="537" y="235"/>
                      <a:pt x="541" y="237"/>
                      <a:pt x="544" y="238"/>
                    </a:cubicBezTo>
                    <a:cubicBezTo>
                      <a:pt x="545" y="239"/>
                      <a:pt x="547" y="239"/>
                      <a:pt x="549" y="239"/>
                    </a:cubicBezTo>
                    <a:cubicBezTo>
                      <a:pt x="550" y="239"/>
                      <a:pt x="552" y="240"/>
                      <a:pt x="554" y="240"/>
                    </a:cubicBezTo>
                    <a:cubicBezTo>
                      <a:pt x="553" y="242"/>
                      <a:pt x="553" y="244"/>
                      <a:pt x="553" y="246"/>
                    </a:cubicBezTo>
                    <a:cubicBezTo>
                      <a:pt x="553" y="248"/>
                      <a:pt x="555" y="253"/>
                      <a:pt x="554" y="255"/>
                    </a:cubicBezTo>
                    <a:cubicBezTo>
                      <a:pt x="554" y="257"/>
                      <a:pt x="553" y="261"/>
                      <a:pt x="552" y="262"/>
                    </a:cubicBezTo>
                    <a:cubicBezTo>
                      <a:pt x="550" y="264"/>
                      <a:pt x="546" y="265"/>
                      <a:pt x="544" y="266"/>
                    </a:cubicBezTo>
                    <a:cubicBezTo>
                      <a:pt x="543" y="267"/>
                      <a:pt x="542" y="271"/>
                      <a:pt x="541" y="272"/>
                    </a:cubicBezTo>
                    <a:cubicBezTo>
                      <a:pt x="539" y="273"/>
                      <a:pt x="536" y="277"/>
                      <a:pt x="533" y="277"/>
                    </a:cubicBezTo>
                    <a:cubicBezTo>
                      <a:pt x="531" y="277"/>
                      <a:pt x="527" y="273"/>
                      <a:pt x="526" y="271"/>
                    </a:cubicBezTo>
                    <a:cubicBezTo>
                      <a:pt x="526" y="270"/>
                      <a:pt x="527" y="266"/>
                      <a:pt x="526" y="264"/>
                    </a:cubicBezTo>
                    <a:cubicBezTo>
                      <a:pt x="526" y="263"/>
                      <a:pt x="526" y="261"/>
                      <a:pt x="525" y="260"/>
                    </a:cubicBezTo>
                    <a:cubicBezTo>
                      <a:pt x="524" y="258"/>
                      <a:pt x="519" y="259"/>
                      <a:pt x="517" y="257"/>
                    </a:cubicBezTo>
                    <a:cubicBezTo>
                      <a:pt x="516" y="256"/>
                      <a:pt x="516" y="253"/>
                      <a:pt x="515" y="252"/>
                    </a:cubicBezTo>
                    <a:cubicBezTo>
                      <a:pt x="515" y="251"/>
                      <a:pt x="514" y="251"/>
                      <a:pt x="514" y="251"/>
                    </a:cubicBezTo>
                    <a:cubicBezTo>
                      <a:pt x="513" y="250"/>
                      <a:pt x="512" y="249"/>
                      <a:pt x="512" y="248"/>
                    </a:cubicBezTo>
                    <a:cubicBezTo>
                      <a:pt x="512" y="246"/>
                      <a:pt x="515" y="243"/>
                      <a:pt x="514" y="241"/>
                    </a:cubicBezTo>
                    <a:cubicBezTo>
                      <a:pt x="513" y="239"/>
                      <a:pt x="508" y="241"/>
                      <a:pt x="506" y="241"/>
                    </a:cubicBezTo>
                    <a:cubicBezTo>
                      <a:pt x="504" y="241"/>
                      <a:pt x="501" y="242"/>
                      <a:pt x="500" y="243"/>
                    </a:cubicBezTo>
                    <a:cubicBezTo>
                      <a:pt x="499" y="244"/>
                      <a:pt x="497" y="247"/>
                      <a:pt x="496" y="248"/>
                    </a:cubicBezTo>
                    <a:cubicBezTo>
                      <a:pt x="495" y="248"/>
                      <a:pt x="495" y="248"/>
                      <a:pt x="495" y="248"/>
                    </a:cubicBezTo>
                    <a:cubicBezTo>
                      <a:pt x="493" y="249"/>
                      <a:pt x="488" y="250"/>
                      <a:pt x="486" y="250"/>
                    </a:cubicBezTo>
                    <a:cubicBezTo>
                      <a:pt x="484" y="250"/>
                      <a:pt x="482" y="247"/>
                      <a:pt x="481" y="248"/>
                    </a:cubicBezTo>
                    <a:cubicBezTo>
                      <a:pt x="480" y="249"/>
                      <a:pt x="481" y="252"/>
                      <a:pt x="480" y="253"/>
                    </a:cubicBezTo>
                    <a:cubicBezTo>
                      <a:pt x="480" y="254"/>
                      <a:pt x="479" y="257"/>
                      <a:pt x="478" y="258"/>
                    </a:cubicBezTo>
                    <a:cubicBezTo>
                      <a:pt x="477" y="259"/>
                      <a:pt x="473" y="259"/>
                      <a:pt x="472" y="258"/>
                    </a:cubicBezTo>
                    <a:cubicBezTo>
                      <a:pt x="471" y="257"/>
                      <a:pt x="472" y="255"/>
                      <a:pt x="472" y="254"/>
                    </a:cubicBezTo>
                    <a:cubicBezTo>
                      <a:pt x="471" y="252"/>
                      <a:pt x="469" y="249"/>
                      <a:pt x="467" y="249"/>
                    </a:cubicBezTo>
                    <a:cubicBezTo>
                      <a:pt x="466" y="249"/>
                      <a:pt x="464" y="252"/>
                      <a:pt x="463" y="253"/>
                    </a:cubicBezTo>
                    <a:cubicBezTo>
                      <a:pt x="462" y="256"/>
                      <a:pt x="461" y="260"/>
                      <a:pt x="461" y="262"/>
                    </a:cubicBezTo>
                    <a:cubicBezTo>
                      <a:pt x="461" y="264"/>
                      <a:pt x="463" y="268"/>
                      <a:pt x="463" y="270"/>
                    </a:cubicBezTo>
                    <a:cubicBezTo>
                      <a:pt x="464" y="272"/>
                      <a:pt x="463" y="275"/>
                      <a:pt x="463" y="277"/>
                    </a:cubicBezTo>
                    <a:cubicBezTo>
                      <a:pt x="462" y="279"/>
                      <a:pt x="460" y="282"/>
                      <a:pt x="460" y="284"/>
                    </a:cubicBezTo>
                    <a:cubicBezTo>
                      <a:pt x="459" y="285"/>
                      <a:pt x="459" y="288"/>
                      <a:pt x="459" y="290"/>
                    </a:cubicBezTo>
                    <a:cubicBezTo>
                      <a:pt x="458" y="289"/>
                      <a:pt x="457" y="289"/>
                      <a:pt x="456" y="289"/>
                    </a:cubicBezTo>
                    <a:cubicBezTo>
                      <a:pt x="455" y="289"/>
                      <a:pt x="454" y="292"/>
                      <a:pt x="453" y="292"/>
                    </a:cubicBezTo>
                    <a:cubicBezTo>
                      <a:pt x="451" y="293"/>
                      <a:pt x="448" y="294"/>
                      <a:pt x="446" y="293"/>
                    </a:cubicBezTo>
                    <a:cubicBezTo>
                      <a:pt x="445" y="293"/>
                      <a:pt x="442" y="291"/>
                      <a:pt x="441" y="291"/>
                    </a:cubicBezTo>
                    <a:cubicBezTo>
                      <a:pt x="439" y="290"/>
                      <a:pt x="436" y="290"/>
                      <a:pt x="434" y="289"/>
                    </a:cubicBezTo>
                    <a:cubicBezTo>
                      <a:pt x="433" y="288"/>
                      <a:pt x="434" y="283"/>
                      <a:pt x="432" y="282"/>
                    </a:cubicBezTo>
                    <a:cubicBezTo>
                      <a:pt x="431" y="280"/>
                      <a:pt x="426" y="280"/>
                      <a:pt x="423" y="280"/>
                    </a:cubicBezTo>
                    <a:cubicBezTo>
                      <a:pt x="422" y="280"/>
                      <a:pt x="418" y="281"/>
                      <a:pt x="417" y="281"/>
                    </a:cubicBezTo>
                    <a:cubicBezTo>
                      <a:pt x="415" y="282"/>
                      <a:pt x="412" y="282"/>
                      <a:pt x="410" y="281"/>
                    </a:cubicBezTo>
                    <a:cubicBezTo>
                      <a:pt x="409" y="280"/>
                      <a:pt x="405" y="278"/>
                      <a:pt x="404" y="276"/>
                    </a:cubicBezTo>
                    <a:cubicBezTo>
                      <a:pt x="403" y="274"/>
                      <a:pt x="401" y="268"/>
                      <a:pt x="400" y="266"/>
                    </a:cubicBezTo>
                    <a:cubicBezTo>
                      <a:pt x="399" y="264"/>
                      <a:pt x="396" y="260"/>
                      <a:pt x="395" y="259"/>
                    </a:cubicBezTo>
                    <a:cubicBezTo>
                      <a:pt x="393" y="257"/>
                      <a:pt x="389" y="255"/>
                      <a:pt x="387" y="254"/>
                    </a:cubicBezTo>
                    <a:cubicBezTo>
                      <a:pt x="386" y="253"/>
                      <a:pt x="384" y="250"/>
                      <a:pt x="384" y="249"/>
                    </a:cubicBezTo>
                    <a:cubicBezTo>
                      <a:pt x="383" y="247"/>
                      <a:pt x="383" y="245"/>
                      <a:pt x="384" y="244"/>
                    </a:cubicBezTo>
                    <a:cubicBezTo>
                      <a:pt x="385" y="243"/>
                      <a:pt x="388" y="243"/>
                      <a:pt x="389" y="242"/>
                    </a:cubicBezTo>
                    <a:cubicBezTo>
                      <a:pt x="390" y="241"/>
                      <a:pt x="390" y="237"/>
                      <a:pt x="391" y="235"/>
                    </a:cubicBezTo>
                    <a:cubicBezTo>
                      <a:pt x="392" y="233"/>
                      <a:pt x="394" y="230"/>
                      <a:pt x="395" y="228"/>
                    </a:cubicBezTo>
                    <a:cubicBezTo>
                      <a:pt x="396" y="227"/>
                      <a:pt x="399" y="226"/>
                      <a:pt x="399" y="225"/>
                    </a:cubicBezTo>
                    <a:cubicBezTo>
                      <a:pt x="400" y="224"/>
                      <a:pt x="400" y="222"/>
                      <a:pt x="399" y="221"/>
                    </a:cubicBezTo>
                    <a:cubicBezTo>
                      <a:pt x="399" y="220"/>
                      <a:pt x="397" y="218"/>
                      <a:pt x="396" y="217"/>
                    </a:cubicBezTo>
                    <a:cubicBezTo>
                      <a:pt x="395" y="217"/>
                      <a:pt x="393" y="216"/>
                      <a:pt x="392" y="216"/>
                    </a:cubicBezTo>
                    <a:cubicBezTo>
                      <a:pt x="391" y="216"/>
                      <a:pt x="389" y="217"/>
                      <a:pt x="388" y="217"/>
                    </a:cubicBezTo>
                    <a:cubicBezTo>
                      <a:pt x="387" y="218"/>
                      <a:pt x="387" y="221"/>
                      <a:pt x="386" y="221"/>
                    </a:cubicBezTo>
                    <a:cubicBezTo>
                      <a:pt x="385" y="222"/>
                      <a:pt x="382" y="221"/>
                      <a:pt x="380" y="220"/>
                    </a:cubicBezTo>
                    <a:cubicBezTo>
                      <a:pt x="379" y="218"/>
                      <a:pt x="379" y="214"/>
                      <a:pt x="378" y="213"/>
                    </a:cubicBezTo>
                    <a:cubicBezTo>
                      <a:pt x="377" y="211"/>
                      <a:pt x="374" y="208"/>
                      <a:pt x="373" y="207"/>
                    </a:cubicBezTo>
                    <a:cubicBezTo>
                      <a:pt x="371" y="206"/>
                      <a:pt x="368" y="206"/>
                      <a:pt x="366" y="206"/>
                    </a:cubicBezTo>
                    <a:cubicBezTo>
                      <a:pt x="364" y="206"/>
                      <a:pt x="361" y="206"/>
                      <a:pt x="360" y="205"/>
                    </a:cubicBezTo>
                    <a:cubicBezTo>
                      <a:pt x="358" y="205"/>
                      <a:pt x="355" y="203"/>
                      <a:pt x="354" y="202"/>
                    </a:cubicBezTo>
                    <a:cubicBezTo>
                      <a:pt x="354" y="200"/>
                      <a:pt x="356" y="197"/>
                      <a:pt x="355" y="196"/>
                    </a:cubicBezTo>
                    <a:cubicBezTo>
                      <a:pt x="355" y="195"/>
                      <a:pt x="352" y="193"/>
                      <a:pt x="351" y="193"/>
                    </a:cubicBezTo>
                    <a:cubicBezTo>
                      <a:pt x="349" y="192"/>
                      <a:pt x="343" y="193"/>
                      <a:pt x="341" y="195"/>
                    </a:cubicBezTo>
                    <a:cubicBezTo>
                      <a:pt x="340" y="196"/>
                      <a:pt x="339" y="199"/>
                      <a:pt x="338" y="200"/>
                    </a:cubicBezTo>
                    <a:cubicBezTo>
                      <a:pt x="337" y="201"/>
                      <a:pt x="332" y="200"/>
                      <a:pt x="331" y="201"/>
                    </a:cubicBezTo>
                    <a:cubicBezTo>
                      <a:pt x="329" y="201"/>
                      <a:pt x="326" y="202"/>
                      <a:pt x="324" y="203"/>
                    </a:cubicBezTo>
                    <a:cubicBezTo>
                      <a:pt x="324" y="204"/>
                      <a:pt x="324" y="207"/>
                      <a:pt x="323" y="208"/>
                    </a:cubicBezTo>
                    <a:cubicBezTo>
                      <a:pt x="323" y="209"/>
                      <a:pt x="320" y="210"/>
                      <a:pt x="319" y="210"/>
                    </a:cubicBezTo>
                    <a:cubicBezTo>
                      <a:pt x="318" y="211"/>
                      <a:pt x="317" y="214"/>
                      <a:pt x="317" y="216"/>
                    </a:cubicBezTo>
                    <a:cubicBezTo>
                      <a:pt x="317" y="217"/>
                      <a:pt x="320" y="220"/>
                      <a:pt x="320" y="221"/>
                    </a:cubicBezTo>
                    <a:cubicBezTo>
                      <a:pt x="320" y="222"/>
                      <a:pt x="318" y="225"/>
                      <a:pt x="317" y="225"/>
                    </a:cubicBezTo>
                    <a:cubicBezTo>
                      <a:pt x="315" y="226"/>
                      <a:pt x="312" y="224"/>
                      <a:pt x="310" y="224"/>
                    </a:cubicBezTo>
                    <a:cubicBezTo>
                      <a:pt x="308" y="224"/>
                      <a:pt x="304" y="224"/>
                      <a:pt x="302" y="224"/>
                    </a:cubicBezTo>
                    <a:cubicBezTo>
                      <a:pt x="300" y="224"/>
                      <a:pt x="297" y="225"/>
                      <a:pt x="295" y="225"/>
                    </a:cubicBezTo>
                    <a:cubicBezTo>
                      <a:pt x="293" y="225"/>
                      <a:pt x="290" y="223"/>
                      <a:pt x="289" y="222"/>
                    </a:cubicBezTo>
                    <a:cubicBezTo>
                      <a:pt x="288" y="221"/>
                      <a:pt x="286" y="218"/>
                      <a:pt x="284" y="217"/>
                    </a:cubicBezTo>
                    <a:cubicBezTo>
                      <a:pt x="283" y="216"/>
                      <a:pt x="281" y="215"/>
                      <a:pt x="279" y="214"/>
                    </a:cubicBezTo>
                    <a:cubicBezTo>
                      <a:pt x="278" y="214"/>
                      <a:pt x="275" y="215"/>
                      <a:pt x="274" y="216"/>
                    </a:cubicBezTo>
                    <a:cubicBezTo>
                      <a:pt x="273" y="217"/>
                      <a:pt x="273" y="221"/>
                      <a:pt x="271" y="222"/>
                    </a:cubicBezTo>
                    <a:cubicBezTo>
                      <a:pt x="270" y="223"/>
                      <a:pt x="268" y="225"/>
                      <a:pt x="266" y="225"/>
                    </a:cubicBezTo>
                    <a:cubicBezTo>
                      <a:pt x="265" y="225"/>
                      <a:pt x="261" y="224"/>
                      <a:pt x="259" y="223"/>
                    </a:cubicBezTo>
                    <a:cubicBezTo>
                      <a:pt x="256" y="222"/>
                      <a:pt x="252" y="216"/>
                      <a:pt x="250" y="214"/>
                    </a:cubicBezTo>
                    <a:cubicBezTo>
                      <a:pt x="248" y="213"/>
                      <a:pt x="244" y="211"/>
                      <a:pt x="242" y="210"/>
                    </a:cubicBezTo>
                    <a:cubicBezTo>
                      <a:pt x="240" y="210"/>
                      <a:pt x="236" y="211"/>
                      <a:pt x="234" y="211"/>
                    </a:cubicBezTo>
                    <a:cubicBezTo>
                      <a:pt x="233" y="212"/>
                      <a:pt x="231" y="215"/>
                      <a:pt x="230" y="216"/>
                    </a:cubicBezTo>
                    <a:cubicBezTo>
                      <a:pt x="228" y="217"/>
                      <a:pt x="224" y="218"/>
                      <a:pt x="222" y="218"/>
                    </a:cubicBezTo>
                    <a:cubicBezTo>
                      <a:pt x="219" y="218"/>
                      <a:pt x="215" y="214"/>
                      <a:pt x="213" y="213"/>
                    </a:cubicBezTo>
                    <a:cubicBezTo>
                      <a:pt x="211" y="212"/>
                      <a:pt x="207" y="212"/>
                      <a:pt x="206" y="211"/>
                    </a:cubicBezTo>
                    <a:cubicBezTo>
                      <a:pt x="203" y="209"/>
                      <a:pt x="202" y="204"/>
                      <a:pt x="200" y="202"/>
                    </a:cubicBezTo>
                    <a:cubicBezTo>
                      <a:pt x="198" y="200"/>
                      <a:pt x="193" y="197"/>
                      <a:pt x="190" y="196"/>
                    </a:cubicBezTo>
                    <a:cubicBezTo>
                      <a:pt x="188" y="195"/>
                      <a:pt x="183" y="194"/>
                      <a:pt x="182" y="193"/>
                    </a:cubicBezTo>
                    <a:cubicBezTo>
                      <a:pt x="180" y="192"/>
                      <a:pt x="180" y="188"/>
                      <a:pt x="179" y="187"/>
                    </a:cubicBezTo>
                    <a:cubicBezTo>
                      <a:pt x="178" y="186"/>
                      <a:pt x="177" y="182"/>
                      <a:pt x="175" y="182"/>
                    </a:cubicBezTo>
                    <a:cubicBezTo>
                      <a:pt x="175" y="182"/>
                      <a:pt x="174" y="184"/>
                      <a:pt x="174" y="185"/>
                    </a:cubicBezTo>
                    <a:cubicBezTo>
                      <a:pt x="174" y="186"/>
                      <a:pt x="175" y="188"/>
                      <a:pt x="175" y="188"/>
                    </a:cubicBezTo>
                    <a:cubicBezTo>
                      <a:pt x="175" y="190"/>
                      <a:pt x="174" y="195"/>
                      <a:pt x="172" y="195"/>
                    </a:cubicBezTo>
                    <a:cubicBezTo>
                      <a:pt x="171" y="196"/>
                      <a:pt x="168" y="194"/>
                      <a:pt x="167" y="192"/>
                    </a:cubicBezTo>
                    <a:cubicBezTo>
                      <a:pt x="165" y="191"/>
                      <a:pt x="165" y="187"/>
                      <a:pt x="164" y="186"/>
                    </a:cubicBezTo>
                    <a:cubicBezTo>
                      <a:pt x="163" y="183"/>
                      <a:pt x="160" y="179"/>
                      <a:pt x="158" y="177"/>
                    </a:cubicBezTo>
                    <a:cubicBezTo>
                      <a:pt x="156" y="176"/>
                      <a:pt x="152" y="174"/>
                      <a:pt x="150" y="173"/>
                    </a:cubicBezTo>
                    <a:cubicBezTo>
                      <a:pt x="147" y="172"/>
                      <a:pt x="142" y="173"/>
                      <a:pt x="139" y="172"/>
                    </a:cubicBezTo>
                    <a:cubicBezTo>
                      <a:pt x="136" y="172"/>
                      <a:pt x="131" y="170"/>
                      <a:pt x="129" y="168"/>
                    </a:cubicBezTo>
                    <a:cubicBezTo>
                      <a:pt x="128" y="167"/>
                      <a:pt x="127" y="165"/>
                      <a:pt x="126" y="164"/>
                    </a:cubicBezTo>
                    <a:cubicBezTo>
                      <a:pt x="126" y="162"/>
                      <a:pt x="127" y="157"/>
                      <a:pt x="126" y="155"/>
                    </a:cubicBezTo>
                    <a:cubicBezTo>
                      <a:pt x="126" y="154"/>
                      <a:pt x="124" y="152"/>
                      <a:pt x="123" y="151"/>
                    </a:cubicBezTo>
                    <a:cubicBezTo>
                      <a:pt x="121" y="151"/>
                      <a:pt x="118" y="152"/>
                      <a:pt x="117" y="152"/>
                    </a:cubicBezTo>
                    <a:cubicBezTo>
                      <a:pt x="115" y="151"/>
                      <a:pt x="111" y="151"/>
                      <a:pt x="110" y="150"/>
                    </a:cubicBezTo>
                    <a:cubicBezTo>
                      <a:pt x="109" y="149"/>
                      <a:pt x="107" y="147"/>
                      <a:pt x="106" y="147"/>
                    </a:cubicBezTo>
                    <a:cubicBezTo>
                      <a:pt x="104" y="146"/>
                      <a:pt x="100" y="146"/>
                      <a:pt x="99" y="147"/>
                    </a:cubicBezTo>
                    <a:cubicBezTo>
                      <a:pt x="97" y="148"/>
                      <a:pt x="94" y="151"/>
                      <a:pt x="93" y="152"/>
                    </a:cubicBezTo>
                    <a:cubicBezTo>
                      <a:pt x="92" y="154"/>
                      <a:pt x="92" y="157"/>
                      <a:pt x="91" y="159"/>
                    </a:cubicBezTo>
                    <a:cubicBezTo>
                      <a:pt x="91" y="160"/>
                      <a:pt x="89" y="161"/>
                      <a:pt x="89" y="162"/>
                    </a:cubicBezTo>
                    <a:cubicBezTo>
                      <a:pt x="88" y="163"/>
                      <a:pt x="85" y="165"/>
                      <a:pt x="84" y="165"/>
                    </a:cubicBezTo>
                    <a:cubicBezTo>
                      <a:pt x="82" y="166"/>
                      <a:pt x="79" y="166"/>
                      <a:pt x="77" y="166"/>
                    </a:cubicBezTo>
                    <a:cubicBezTo>
                      <a:pt x="77" y="166"/>
                      <a:pt x="77" y="166"/>
                      <a:pt x="77" y="166"/>
                    </a:cubicBezTo>
                    <a:cubicBezTo>
                      <a:pt x="76" y="165"/>
                      <a:pt x="75" y="164"/>
                      <a:pt x="75" y="163"/>
                    </a:cubicBezTo>
                    <a:cubicBezTo>
                      <a:pt x="73" y="161"/>
                      <a:pt x="71" y="156"/>
                      <a:pt x="69" y="155"/>
                    </a:cubicBezTo>
                    <a:cubicBezTo>
                      <a:pt x="68" y="154"/>
                      <a:pt x="65" y="154"/>
                      <a:pt x="63" y="154"/>
                    </a:cubicBezTo>
                    <a:cubicBezTo>
                      <a:pt x="62" y="154"/>
                      <a:pt x="59" y="154"/>
                      <a:pt x="57" y="154"/>
                    </a:cubicBezTo>
                    <a:cubicBezTo>
                      <a:pt x="55" y="155"/>
                      <a:pt x="52" y="158"/>
                      <a:pt x="50" y="158"/>
                    </a:cubicBezTo>
                    <a:cubicBezTo>
                      <a:pt x="49" y="159"/>
                      <a:pt x="46" y="160"/>
                      <a:pt x="45" y="160"/>
                    </a:cubicBezTo>
                    <a:cubicBezTo>
                      <a:pt x="44" y="159"/>
                      <a:pt x="44" y="156"/>
                      <a:pt x="44" y="155"/>
                    </a:cubicBezTo>
                    <a:cubicBezTo>
                      <a:pt x="44" y="154"/>
                      <a:pt x="47" y="151"/>
                      <a:pt x="48" y="150"/>
                    </a:cubicBezTo>
                    <a:cubicBezTo>
                      <a:pt x="48" y="148"/>
                      <a:pt x="49" y="144"/>
                      <a:pt x="49" y="143"/>
                    </a:cubicBezTo>
                    <a:cubicBezTo>
                      <a:pt x="49" y="140"/>
                      <a:pt x="48" y="135"/>
                      <a:pt x="47" y="133"/>
                    </a:cubicBezTo>
                    <a:cubicBezTo>
                      <a:pt x="46" y="130"/>
                      <a:pt x="42" y="126"/>
                      <a:pt x="40" y="123"/>
                    </a:cubicBezTo>
                    <a:cubicBezTo>
                      <a:pt x="39" y="122"/>
                      <a:pt x="37" y="120"/>
                      <a:pt x="36" y="119"/>
                    </a:cubicBezTo>
                    <a:cubicBezTo>
                      <a:pt x="34" y="119"/>
                      <a:pt x="31" y="119"/>
                      <a:pt x="29" y="120"/>
                    </a:cubicBezTo>
                    <a:cubicBezTo>
                      <a:pt x="28" y="120"/>
                      <a:pt x="25" y="122"/>
                      <a:pt x="23" y="123"/>
                    </a:cubicBezTo>
                    <a:cubicBezTo>
                      <a:pt x="21" y="123"/>
                      <a:pt x="18" y="121"/>
                      <a:pt x="17" y="120"/>
                    </a:cubicBezTo>
                    <a:cubicBezTo>
                      <a:pt x="16" y="120"/>
                      <a:pt x="13" y="118"/>
                      <a:pt x="11" y="117"/>
                    </a:cubicBezTo>
                    <a:cubicBezTo>
                      <a:pt x="9" y="117"/>
                      <a:pt x="5" y="117"/>
                      <a:pt x="4" y="117"/>
                    </a:cubicBezTo>
                    <a:cubicBezTo>
                      <a:pt x="3" y="117"/>
                      <a:pt x="1" y="118"/>
                      <a:pt x="0" y="118"/>
                    </a:cubicBezTo>
                    <a:cubicBezTo>
                      <a:pt x="1" y="115"/>
                      <a:pt x="4" y="112"/>
                      <a:pt x="5" y="110"/>
                    </a:cubicBezTo>
                    <a:cubicBezTo>
                      <a:pt x="6" y="109"/>
                      <a:pt x="7" y="107"/>
                      <a:pt x="8" y="105"/>
                    </a:cubicBezTo>
                    <a:close/>
                  </a:path>
                </a:pathLst>
              </a:custGeom>
              <a:solidFill>
                <a:schemeClr val="bg1">
                  <a:lumMod val="85000"/>
                </a:schemeClr>
              </a:solid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32">
                <a:extLst>
                  <a:ext uri="{FF2B5EF4-FFF2-40B4-BE49-F238E27FC236}">
                    <a16:creationId xmlns:a16="http://schemas.microsoft.com/office/drawing/2014/main" id="{F502D185-BE1D-7AF9-D450-3D02111C5D4B}"/>
                  </a:ext>
                </a:extLst>
              </p:cNvPr>
              <p:cNvSpPr>
                <a:spLocks/>
              </p:cNvSpPr>
              <p:nvPr/>
            </p:nvSpPr>
            <p:spPr bwMode="auto">
              <a:xfrm>
                <a:off x="6575425" y="2093913"/>
                <a:ext cx="504825" cy="504825"/>
              </a:xfrm>
              <a:custGeom>
                <a:avLst/>
                <a:gdLst/>
                <a:ahLst/>
                <a:cxnLst>
                  <a:cxn ang="0">
                    <a:pos x="282" y="231"/>
                  </a:cxn>
                  <a:cxn ang="0">
                    <a:pos x="267" y="235"/>
                  </a:cxn>
                  <a:cxn ang="0">
                    <a:pos x="255" y="239"/>
                  </a:cxn>
                  <a:cxn ang="0">
                    <a:pos x="252" y="253"/>
                  </a:cxn>
                  <a:cxn ang="0">
                    <a:pos x="240" y="257"/>
                  </a:cxn>
                  <a:cxn ang="0">
                    <a:pos x="226" y="255"/>
                  </a:cxn>
                  <a:cxn ang="0">
                    <a:pos x="222" y="267"/>
                  </a:cxn>
                  <a:cxn ang="0">
                    <a:pos x="210" y="279"/>
                  </a:cxn>
                  <a:cxn ang="0">
                    <a:pos x="200" y="286"/>
                  </a:cxn>
                  <a:cxn ang="0">
                    <a:pos x="188" y="275"/>
                  </a:cxn>
                  <a:cxn ang="0">
                    <a:pos x="177" y="275"/>
                  </a:cxn>
                  <a:cxn ang="0">
                    <a:pos x="175" y="262"/>
                  </a:cxn>
                  <a:cxn ang="0">
                    <a:pos x="176" y="249"/>
                  </a:cxn>
                  <a:cxn ang="0">
                    <a:pos x="167" y="247"/>
                  </a:cxn>
                  <a:cxn ang="0">
                    <a:pos x="157" y="242"/>
                  </a:cxn>
                  <a:cxn ang="0">
                    <a:pos x="146" y="231"/>
                  </a:cxn>
                  <a:cxn ang="0">
                    <a:pos x="138" y="238"/>
                  </a:cxn>
                  <a:cxn ang="0">
                    <a:pos x="125" y="219"/>
                  </a:cxn>
                  <a:cxn ang="0">
                    <a:pos x="125" y="197"/>
                  </a:cxn>
                  <a:cxn ang="0">
                    <a:pos x="117" y="181"/>
                  </a:cxn>
                  <a:cxn ang="0">
                    <a:pos x="114" y="162"/>
                  </a:cxn>
                  <a:cxn ang="0">
                    <a:pos x="104" y="139"/>
                  </a:cxn>
                  <a:cxn ang="0">
                    <a:pos x="100" y="127"/>
                  </a:cxn>
                  <a:cxn ang="0">
                    <a:pos x="98" y="113"/>
                  </a:cxn>
                  <a:cxn ang="0">
                    <a:pos x="83" y="121"/>
                  </a:cxn>
                  <a:cxn ang="0">
                    <a:pos x="67" y="106"/>
                  </a:cxn>
                  <a:cxn ang="0">
                    <a:pos x="56" y="97"/>
                  </a:cxn>
                  <a:cxn ang="0">
                    <a:pos x="41" y="104"/>
                  </a:cxn>
                  <a:cxn ang="0">
                    <a:pos x="40" y="89"/>
                  </a:cxn>
                  <a:cxn ang="0">
                    <a:pos x="28" y="82"/>
                  </a:cxn>
                  <a:cxn ang="0">
                    <a:pos x="16" y="85"/>
                  </a:cxn>
                  <a:cxn ang="0">
                    <a:pos x="17" y="71"/>
                  </a:cxn>
                  <a:cxn ang="0">
                    <a:pos x="28" y="62"/>
                  </a:cxn>
                  <a:cxn ang="0">
                    <a:pos x="24" y="52"/>
                  </a:cxn>
                  <a:cxn ang="0">
                    <a:pos x="10" y="48"/>
                  </a:cxn>
                  <a:cxn ang="0">
                    <a:pos x="0" y="50"/>
                  </a:cxn>
                  <a:cxn ang="0">
                    <a:pos x="4" y="30"/>
                  </a:cxn>
                  <a:cxn ang="0">
                    <a:pos x="8" y="9"/>
                  </a:cxn>
                  <a:cxn ang="0">
                    <a:pos x="19" y="18"/>
                  </a:cxn>
                  <a:cxn ang="0">
                    <a:pos x="27" y="10"/>
                  </a:cxn>
                  <a:cxn ang="0">
                    <a:pos x="35" y="13"/>
                  </a:cxn>
                  <a:cxn ang="0">
                    <a:pos x="46" y="19"/>
                  </a:cxn>
                  <a:cxn ang="0">
                    <a:pos x="55" y="13"/>
                  </a:cxn>
                  <a:cxn ang="0">
                    <a:pos x="58" y="17"/>
                  </a:cxn>
                  <a:cxn ang="0">
                    <a:pos x="67" y="31"/>
                  </a:cxn>
                  <a:cxn ang="0">
                    <a:pos x="85" y="26"/>
                  </a:cxn>
                  <a:cxn ang="0">
                    <a:pos x="94" y="6"/>
                  </a:cxn>
                  <a:cxn ang="0">
                    <a:pos x="109" y="4"/>
                  </a:cxn>
                  <a:cxn ang="0">
                    <a:pos x="149" y="34"/>
                  </a:cxn>
                  <a:cxn ang="0">
                    <a:pos x="172" y="53"/>
                  </a:cxn>
                  <a:cxn ang="0">
                    <a:pos x="195" y="68"/>
                  </a:cxn>
                  <a:cxn ang="0">
                    <a:pos x="215" y="69"/>
                  </a:cxn>
                  <a:cxn ang="0">
                    <a:pos x="226" y="80"/>
                  </a:cxn>
                  <a:cxn ang="0">
                    <a:pos x="232" y="97"/>
                  </a:cxn>
                  <a:cxn ang="0">
                    <a:pos x="247" y="129"/>
                  </a:cxn>
                  <a:cxn ang="0">
                    <a:pos x="268" y="175"/>
                  </a:cxn>
                  <a:cxn ang="0">
                    <a:pos x="276" y="207"/>
                  </a:cxn>
                </a:cxnLst>
                <a:rect l="0" t="0" r="r" b="b"/>
                <a:pathLst>
                  <a:path w="286" h="286">
                    <a:moveTo>
                      <a:pt x="284" y="224"/>
                    </a:moveTo>
                    <a:cubicBezTo>
                      <a:pt x="285" y="226"/>
                      <a:pt x="285" y="227"/>
                      <a:pt x="286" y="229"/>
                    </a:cubicBezTo>
                    <a:cubicBezTo>
                      <a:pt x="284" y="230"/>
                      <a:pt x="283" y="231"/>
                      <a:pt x="282" y="231"/>
                    </a:cubicBezTo>
                    <a:cubicBezTo>
                      <a:pt x="281" y="232"/>
                      <a:pt x="278" y="231"/>
                      <a:pt x="277" y="231"/>
                    </a:cubicBezTo>
                    <a:cubicBezTo>
                      <a:pt x="275" y="232"/>
                      <a:pt x="272" y="231"/>
                      <a:pt x="271" y="232"/>
                    </a:cubicBezTo>
                    <a:cubicBezTo>
                      <a:pt x="270" y="232"/>
                      <a:pt x="268" y="234"/>
                      <a:pt x="267" y="235"/>
                    </a:cubicBezTo>
                    <a:cubicBezTo>
                      <a:pt x="266" y="236"/>
                      <a:pt x="265" y="236"/>
                      <a:pt x="264" y="237"/>
                    </a:cubicBezTo>
                    <a:cubicBezTo>
                      <a:pt x="263" y="237"/>
                      <a:pt x="260" y="237"/>
                      <a:pt x="259" y="237"/>
                    </a:cubicBezTo>
                    <a:cubicBezTo>
                      <a:pt x="258" y="237"/>
                      <a:pt x="256" y="238"/>
                      <a:pt x="255" y="239"/>
                    </a:cubicBezTo>
                    <a:cubicBezTo>
                      <a:pt x="254" y="241"/>
                      <a:pt x="255" y="244"/>
                      <a:pt x="254" y="245"/>
                    </a:cubicBezTo>
                    <a:cubicBezTo>
                      <a:pt x="254" y="246"/>
                      <a:pt x="252" y="247"/>
                      <a:pt x="252" y="248"/>
                    </a:cubicBezTo>
                    <a:cubicBezTo>
                      <a:pt x="252" y="249"/>
                      <a:pt x="252" y="252"/>
                      <a:pt x="252" y="253"/>
                    </a:cubicBezTo>
                    <a:cubicBezTo>
                      <a:pt x="251" y="254"/>
                      <a:pt x="250" y="255"/>
                      <a:pt x="250" y="256"/>
                    </a:cubicBezTo>
                    <a:cubicBezTo>
                      <a:pt x="249" y="257"/>
                      <a:pt x="246" y="257"/>
                      <a:pt x="245" y="257"/>
                    </a:cubicBezTo>
                    <a:cubicBezTo>
                      <a:pt x="244" y="257"/>
                      <a:pt x="241" y="257"/>
                      <a:pt x="240" y="257"/>
                    </a:cubicBezTo>
                    <a:cubicBezTo>
                      <a:pt x="239" y="256"/>
                      <a:pt x="237" y="255"/>
                      <a:pt x="236" y="254"/>
                    </a:cubicBezTo>
                    <a:cubicBezTo>
                      <a:pt x="235" y="254"/>
                      <a:pt x="232" y="253"/>
                      <a:pt x="230" y="253"/>
                    </a:cubicBezTo>
                    <a:cubicBezTo>
                      <a:pt x="229" y="253"/>
                      <a:pt x="227" y="254"/>
                      <a:pt x="226" y="255"/>
                    </a:cubicBezTo>
                    <a:cubicBezTo>
                      <a:pt x="225" y="256"/>
                      <a:pt x="224" y="258"/>
                      <a:pt x="224" y="260"/>
                    </a:cubicBezTo>
                    <a:cubicBezTo>
                      <a:pt x="223" y="260"/>
                      <a:pt x="222" y="261"/>
                      <a:pt x="222" y="262"/>
                    </a:cubicBezTo>
                    <a:cubicBezTo>
                      <a:pt x="222" y="263"/>
                      <a:pt x="222" y="266"/>
                      <a:pt x="222" y="267"/>
                    </a:cubicBezTo>
                    <a:cubicBezTo>
                      <a:pt x="222" y="269"/>
                      <a:pt x="221" y="272"/>
                      <a:pt x="220" y="273"/>
                    </a:cubicBezTo>
                    <a:cubicBezTo>
                      <a:pt x="219" y="274"/>
                      <a:pt x="216" y="276"/>
                      <a:pt x="215" y="276"/>
                    </a:cubicBezTo>
                    <a:cubicBezTo>
                      <a:pt x="214" y="277"/>
                      <a:pt x="211" y="278"/>
                      <a:pt x="210" y="279"/>
                    </a:cubicBezTo>
                    <a:cubicBezTo>
                      <a:pt x="209" y="280"/>
                      <a:pt x="208" y="282"/>
                      <a:pt x="207" y="283"/>
                    </a:cubicBezTo>
                    <a:cubicBezTo>
                      <a:pt x="207" y="284"/>
                      <a:pt x="204" y="284"/>
                      <a:pt x="203" y="285"/>
                    </a:cubicBezTo>
                    <a:cubicBezTo>
                      <a:pt x="202" y="285"/>
                      <a:pt x="201" y="286"/>
                      <a:pt x="200" y="286"/>
                    </a:cubicBezTo>
                    <a:cubicBezTo>
                      <a:pt x="199" y="286"/>
                      <a:pt x="196" y="285"/>
                      <a:pt x="195" y="284"/>
                    </a:cubicBezTo>
                    <a:cubicBezTo>
                      <a:pt x="194" y="283"/>
                      <a:pt x="194" y="280"/>
                      <a:pt x="193" y="279"/>
                    </a:cubicBezTo>
                    <a:cubicBezTo>
                      <a:pt x="192" y="278"/>
                      <a:pt x="189" y="276"/>
                      <a:pt x="188" y="275"/>
                    </a:cubicBezTo>
                    <a:cubicBezTo>
                      <a:pt x="187" y="275"/>
                      <a:pt x="186" y="274"/>
                      <a:pt x="185" y="273"/>
                    </a:cubicBezTo>
                    <a:cubicBezTo>
                      <a:pt x="183" y="273"/>
                      <a:pt x="181" y="275"/>
                      <a:pt x="179" y="275"/>
                    </a:cubicBezTo>
                    <a:cubicBezTo>
                      <a:pt x="179" y="275"/>
                      <a:pt x="178" y="275"/>
                      <a:pt x="177" y="275"/>
                    </a:cubicBezTo>
                    <a:cubicBezTo>
                      <a:pt x="177" y="274"/>
                      <a:pt x="177" y="273"/>
                      <a:pt x="176" y="272"/>
                    </a:cubicBezTo>
                    <a:cubicBezTo>
                      <a:pt x="176" y="271"/>
                      <a:pt x="175" y="268"/>
                      <a:pt x="175" y="267"/>
                    </a:cubicBezTo>
                    <a:cubicBezTo>
                      <a:pt x="175" y="266"/>
                      <a:pt x="175" y="263"/>
                      <a:pt x="175" y="262"/>
                    </a:cubicBezTo>
                    <a:cubicBezTo>
                      <a:pt x="176" y="262"/>
                      <a:pt x="177" y="261"/>
                      <a:pt x="177" y="260"/>
                    </a:cubicBezTo>
                    <a:cubicBezTo>
                      <a:pt x="178" y="259"/>
                      <a:pt x="180" y="255"/>
                      <a:pt x="180" y="254"/>
                    </a:cubicBezTo>
                    <a:cubicBezTo>
                      <a:pt x="180" y="252"/>
                      <a:pt x="177" y="251"/>
                      <a:pt x="176" y="249"/>
                    </a:cubicBezTo>
                    <a:cubicBezTo>
                      <a:pt x="175" y="248"/>
                      <a:pt x="177" y="245"/>
                      <a:pt x="176" y="244"/>
                    </a:cubicBezTo>
                    <a:cubicBezTo>
                      <a:pt x="175" y="243"/>
                      <a:pt x="172" y="243"/>
                      <a:pt x="171" y="243"/>
                    </a:cubicBezTo>
                    <a:cubicBezTo>
                      <a:pt x="170" y="243"/>
                      <a:pt x="168" y="246"/>
                      <a:pt x="167" y="247"/>
                    </a:cubicBezTo>
                    <a:cubicBezTo>
                      <a:pt x="166" y="248"/>
                      <a:pt x="166" y="249"/>
                      <a:pt x="165" y="250"/>
                    </a:cubicBezTo>
                    <a:cubicBezTo>
                      <a:pt x="164" y="250"/>
                      <a:pt x="160" y="249"/>
                      <a:pt x="159" y="248"/>
                    </a:cubicBezTo>
                    <a:cubicBezTo>
                      <a:pt x="158" y="247"/>
                      <a:pt x="157" y="243"/>
                      <a:pt x="157" y="242"/>
                    </a:cubicBezTo>
                    <a:cubicBezTo>
                      <a:pt x="156" y="240"/>
                      <a:pt x="156" y="237"/>
                      <a:pt x="155" y="236"/>
                    </a:cubicBezTo>
                    <a:cubicBezTo>
                      <a:pt x="155" y="235"/>
                      <a:pt x="153" y="234"/>
                      <a:pt x="152" y="233"/>
                    </a:cubicBezTo>
                    <a:cubicBezTo>
                      <a:pt x="151" y="232"/>
                      <a:pt x="148" y="231"/>
                      <a:pt x="146" y="231"/>
                    </a:cubicBezTo>
                    <a:cubicBezTo>
                      <a:pt x="145" y="231"/>
                      <a:pt x="144" y="232"/>
                      <a:pt x="143" y="232"/>
                    </a:cubicBezTo>
                    <a:cubicBezTo>
                      <a:pt x="142" y="233"/>
                      <a:pt x="142" y="236"/>
                      <a:pt x="141" y="237"/>
                    </a:cubicBezTo>
                    <a:cubicBezTo>
                      <a:pt x="141" y="238"/>
                      <a:pt x="139" y="239"/>
                      <a:pt x="138" y="238"/>
                    </a:cubicBezTo>
                    <a:cubicBezTo>
                      <a:pt x="136" y="238"/>
                      <a:pt x="133" y="235"/>
                      <a:pt x="132" y="234"/>
                    </a:cubicBezTo>
                    <a:cubicBezTo>
                      <a:pt x="131" y="232"/>
                      <a:pt x="130" y="228"/>
                      <a:pt x="129" y="226"/>
                    </a:cubicBezTo>
                    <a:cubicBezTo>
                      <a:pt x="128" y="224"/>
                      <a:pt x="126" y="221"/>
                      <a:pt x="125" y="219"/>
                    </a:cubicBezTo>
                    <a:cubicBezTo>
                      <a:pt x="125" y="217"/>
                      <a:pt x="124" y="212"/>
                      <a:pt x="124" y="209"/>
                    </a:cubicBezTo>
                    <a:cubicBezTo>
                      <a:pt x="125" y="207"/>
                      <a:pt x="126" y="204"/>
                      <a:pt x="126" y="202"/>
                    </a:cubicBezTo>
                    <a:cubicBezTo>
                      <a:pt x="126" y="201"/>
                      <a:pt x="125" y="199"/>
                      <a:pt x="125" y="197"/>
                    </a:cubicBezTo>
                    <a:cubicBezTo>
                      <a:pt x="124" y="196"/>
                      <a:pt x="123" y="194"/>
                      <a:pt x="122" y="193"/>
                    </a:cubicBezTo>
                    <a:cubicBezTo>
                      <a:pt x="121" y="192"/>
                      <a:pt x="118" y="190"/>
                      <a:pt x="117" y="188"/>
                    </a:cubicBezTo>
                    <a:cubicBezTo>
                      <a:pt x="117" y="186"/>
                      <a:pt x="117" y="183"/>
                      <a:pt x="117" y="181"/>
                    </a:cubicBezTo>
                    <a:cubicBezTo>
                      <a:pt x="117" y="179"/>
                      <a:pt x="119" y="176"/>
                      <a:pt x="119" y="175"/>
                    </a:cubicBezTo>
                    <a:cubicBezTo>
                      <a:pt x="119" y="173"/>
                      <a:pt x="120" y="170"/>
                      <a:pt x="119" y="168"/>
                    </a:cubicBezTo>
                    <a:cubicBezTo>
                      <a:pt x="119" y="166"/>
                      <a:pt x="116" y="163"/>
                      <a:pt x="114" y="162"/>
                    </a:cubicBezTo>
                    <a:cubicBezTo>
                      <a:pt x="113" y="161"/>
                      <a:pt x="110" y="159"/>
                      <a:pt x="109" y="158"/>
                    </a:cubicBezTo>
                    <a:cubicBezTo>
                      <a:pt x="108" y="156"/>
                      <a:pt x="106" y="154"/>
                      <a:pt x="106" y="152"/>
                    </a:cubicBezTo>
                    <a:cubicBezTo>
                      <a:pt x="105" y="149"/>
                      <a:pt x="105" y="142"/>
                      <a:pt x="104" y="139"/>
                    </a:cubicBezTo>
                    <a:cubicBezTo>
                      <a:pt x="103" y="138"/>
                      <a:pt x="102" y="136"/>
                      <a:pt x="101" y="135"/>
                    </a:cubicBezTo>
                    <a:cubicBezTo>
                      <a:pt x="101" y="134"/>
                      <a:pt x="99" y="132"/>
                      <a:pt x="98" y="131"/>
                    </a:cubicBezTo>
                    <a:cubicBezTo>
                      <a:pt x="98" y="130"/>
                      <a:pt x="99" y="128"/>
                      <a:pt x="100" y="127"/>
                    </a:cubicBezTo>
                    <a:cubicBezTo>
                      <a:pt x="100" y="125"/>
                      <a:pt x="103" y="123"/>
                      <a:pt x="103" y="121"/>
                    </a:cubicBezTo>
                    <a:cubicBezTo>
                      <a:pt x="103" y="120"/>
                      <a:pt x="103" y="117"/>
                      <a:pt x="102" y="116"/>
                    </a:cubicBezTo>
                    <a:cubicBezTo>
                      <a:pt x="101" y="115"/>
                      <a:pt x="99" y="113"/>
                      <a:pt x="98" y="113"/>
                    </a:cubicBezTo>
                    <a:cubicBezTo>
                      <a:pt x="96" y="113"/>
                      <a:pt x="94" y="114"/>
                      <a:pt x="93" y="115"/>
                    </a:cubicBezTo>
                    <a:cubicBezTo>
                      <a:pt x="92" y="116"/>
                      <a:pt x="92" y="119"/>
                      <a:pt x="91" y="120"/>
                    </a:cubicBezTo>
                    <a:cubicBezTo>
                      <a:pt x="89" y="121"/>
                      <a:pt x="85" y="121"/>
                      <a:pt x="83" y="121"/>
                    </a:cubicBezTo>
                    <a:cubicBezTo>
                      <a:pt x="82" y="121"/>
                      <a:pt x="79" y="119"/>
                      <a:pt x="77" y="118"/>
                    </a:cubicBezTo>
                    <a:cubicBezTo>
                      <a:pt x="76" y="116"/>
                      <a:pt x="75" y="111"/>
                      <a:pt x="73" y="110"/>
                    </a:cubicBezTo>
                    <a:cubicBezTo>
                      <a:pt x="72" y="108"/>
                      <a:pt x="69" y="107"/>
                      <a:pt x="67" y="106"/>
                    </a:cubicBezTo>
                    <a:cubicBezTo>
                      <a:pt x="67" y="105"/>
                      <a:pt x="64" y="104"/>
                      <a:pt x="64" y="104"/>
                    </a:cubicBezTo>
                    <a:cubicBezTo>
                      <a:pt x="63" y="102"/>
                      <a:pt x="62" y="98"/>
                      <a:pt x="61" y="97"/>
                    </a:cubicBezTo>
                    <a:cubicBezTo>
                      <a:pt x="60" y="97"/>
                      <a:pt x="57" y="97"/>
                      <a:pt x="56" y="97"/>
                    </a:cubicBezTo>
                    <a:cubicBezTo>
                      <a:pt x="54" y="97"/>
                      <a:pt x="51" y="97"/>
                      <a:pt x="49" y="98"/>
                    </a:cubicBezTo>
                    <a:cubicBezTo>
                      <a:pt x="48" y="99"/>
                      <a:pt x="47" y="102"/>
                      <a:pt x="45" y="103"/>
                    </a:cubicBezTo>
                    <a:cubicBezTo>
                      <a:pt x="44" y="104"/>
                      <a:pt x="42" y="104"/>
                      <a:pt x="41" y="104"/>
                    </a:cubicBezTo>
                    <a:cubicBezTo>
                      <a:pt x="39" y="103"/>
                      <a:pt x="36" y="100"/>
                      <a:pt x="36" y="98"/>
                    </a:cubicBezTo>
                    <a:cubicBezTo>
                      <a:pt x="35" y="96"/>
                      <a:pt x="37" y="93"/>
                      <a:pt x="38" y="92"/>
                    </a:cubicBezTo>
                    <a:cubicBezTo>
                      <a:pt x="38" y="91"/>
                      <a:pt x="40" y="90"/>
                      <a:pt x="40" y="89"/>
                    </a:cubicBezTo>
                    <a:cubicBezTo>
                      <a:pt x="41" y="87"/>
                      <a:pt x="40" y="84"/>
                      <a:pt x="39" y="83"/>
                    </a:cubicBezTo>
                    <a:cubicBezTo>
                      <a:pt x="38" y="82"/>
                      <a:pt x="35" y="81"/>
                      <a:pt x="34" y="81"/>
                    </a:cubicBezTo>
                    <a:cubicBezTo>
                      <a:pt x="32" y="81"/>
                      <a:pt x="29" y="81"/>
                      <a:pt x="28" y="82"/>
                    </a:cubicBezTo>
                    <a:cubicBezTo>
                      <a:pt x="27" y="82"/>
                      <a:pt x="27" y="84"/>
                      <a:pt x="26" y="84"/>
                    </a:cubicBezTo>
                    <a:cubicBezTo>
                      <a:pt x="25" y="85"/>
                      <a:pt x="22" y="86"/>
                      <a:pt x="20" y="86"/>
                    </a:cubicBezTo>
                    <a:cubicBezTo>
                      <a:pt x="19" y="86"/>
                      <a:pt x="18" y="85"/>
                      <a:pt x="16" y="85"/>
                    </a:cubicBezTo>
                    <a:cubicBezTo>
                      <a:pt x="17" y="84"/>
                      <a:pt x="17" y="83"/>
                      <a:pt x="17" y="82"/>
                    </a:cubicBezTo>
                    <a:cubicBezTo>
                      <a:pt x="17" y="80"/>
                      <a:pt x="15" y="78"/>
                      <a:pt x="15" y="76"/>
                    </a:cubicBezTo>
                    <a:cubicBezTo>
                      <a:pt x="15" y="75"/>
                      <a:pt x="17" y="71"/>
                      <a:pt x="17" y="71"/>
                    </a:cubicBezTo>
                    <a:cubicBezTo>
                      <a:pt x="17" y="71"/>
                      <a:pt x="22" y="71"/>
                      <a:pt x="23" y="69"/>
                    </a:cubicBezTo>
                    <a:cubicBezTo>
                      <a:pt x="24" y="69"/>
                      <a:pt x="25" y="66"/>
                      <a:pt x="25" y="64"/>
                    </a:cubicBezTo>
                    <a:cubicBezTo>
                      <a:pt x="26" y="64"/>
                      <a:pt x="28" y="63"/>
                      <a:pt x="28" y="62"/>
                    </a:cubicBezTo>
                    <a:cubicBezTo>
                      <a:pt x="29" y="62"/>
                      <a:pt x="30" y="61"/>
                      <a:pt x="30" y="60"/>
                    </a:cubicBezTo>
                    <a:cubicBezTo>
                      <a:pt x="30" y="58"/>
                      <a:pt x="28" y="56"/>
                      <a:pt x="27" y="55"/>
                    </a:cubicBezTo>
                    <a:cubicBezTo>
                      <a:pt x="26" y="54"/>
                      <a:pt x="24" y="53"/>
                      <a:pt x="24" y="52"/>
                    </a:cubicBezTo>
                    <a:cubicBezTo>
                      <a:pt x="23" y="52"/>
                      <a:pt x="21" y="50"/>
                      <a:pt x="20" y="50"/>
                    </a:cubicBezTo>
                    <a:cubicBezTo>
                      <a:pt x="19" y="49"/>
                      <a:pt x="17" y="48"/>
                      <a:pt x="16" y="48"/>
                    </a:cubicBezTo>
                    <a:cubicBezTo>
                      <a:pt x="15" y="48"/>
                      <a:pt x="12" y="48"/>
                      <a:pt x="10" y="48"/>
                    </a:cubicBezTo>
                    <a:cubicBezTo>
                      <a:pt x="9" y="49"/>
                      <a:pt x="9" y="50"/>
                      <a:pt x="8" y="51"/>
                    </a:cubicBezTo>
                    <a:cubicBezTo>
                      <a:pt x="7" y="51"/>
                      <a:pt x="4" y="52"/>
                      <a:pt x="3" y="52"/>
                    </a:cubicBezTo>
                    <a:cubicBezTo>
                      <a:pt x="2" y="51"/>
                      <a:pt x="1" y="51"/>
                      <a:pt x="0" y="50"/>
                    </a:cubicBezTo>
                    <a:cubicBezTo>
                      <a:pt x="0" y="48"/>
                      <a:pt x="0" y="45"/>
                      <a:pt x="1" y="44"/>
                    </a:cubicBezTo>
                    <a:cubicBezTo>
                      <a:pt x="1" y="42"/>
                      <a:pt x="3" y="39"/>
                      <a:pt x="4" y="37"/>
                    </a:cubicBezTo>
                    <a:cubicBezTo>
                      <a:pt x="4" y="35"/>
                      <a:pt x="5" y="32"/>
                      <a:pt x="4" y="30"/>
                    </a:cubicBezTo>
                    <a:cubicBezTo>
                      <a:pt x="4" y="28"/>
                      <a:pt x="2" y="24"/>
                      <a:pt x="2" y="22"/>
                    </a:cubicBezTo>
                    <a:cubicBezTo>
                      <a:pt x="2" y="20"/>
                      <a:pt x="3" y="16"/>
                      <a:pt x="4" y="13"/>
                    </a:cubicBezTo>
                    <a:cubicBezTo>
                      <a:pt x="5" y="12"/>
                      <a:pt x="7" y="9"/>
                      <a:pt x="8" y="9"/>
                    </a:cubicBezTo>
                    <a:cubicBezTo>
                      <a:pt x="10" y="9"/>
                      <a:pt x="12" y="12"/>
                      <a:pt x="13" y="14"/>
                    </a:cubicBezTo>
                    <a:cubicBezTo>
                      <a:pt x="13" y="15"/>
                      <a:pt x="12" y="17"/>
                      <a:pt x="13" y="18"/>
                    </a:cubicBezTo>
                    <a:cubicBezTo>
                      <a:pt x="14" y="19"/>
                      <a:pt x="18" y="19"/>
                      <a:pt x="19" y="18"/>
                    </a:cubicBezTo>
                    <a:cubicBezTo>
                      <a:pt x="20" y="17"/>
                      <a:pt x="21" y="14"/>
                      <a:pt x="21" y="13"/>
                    </a:cubicBezTo>
                    <a:cubicBezTo>
                      <a:pt x="22" y="12"/>
                      <a:pt x="21" y="9"/>
                      <a:pt x="22" y="8"/>
                    </a:cubicBezTo>
                    <a:cubicBezTo>
                      <a:pt x="23" y="7"/>
                      <a:pt x="25" y="10"/>
                      <a:pt x="27" y="10"/>
                    </a:cubicBezTo>
                    <a:cubicBezTo>
                      <a:pt x="29" y="10"/>
                      <a:pt x="34" y="9"/>
                      <a:pt x="36" y="8"/>
                    </a:cubicBezTo>
                    <a:cubicBezTo>
                      <a:pt x="36" y="9"/>
                      <a:pt x="36" y="10"/>
                      <a:pt x="36" y="10"/>
                    </a:cubicBezTo>
                    <a:cubicBezTo>
                      <a:pt x="36" y="11"/>
                      <a:pt x="34" y="12"/>
                      <a:pt x="35" y="13"/>
                    </a:cubicBezTo>
                    <a:cubicBezTo>
                      <a:pt x="35" y="14"/>
                      <a:pt x="36" y="15"/>
                      <a:pt x="37" y="15"/>
                    </a:cubicBezTo>
                    <a:cubicBezTo>
                      <a:pt x="38" y="16"/>
                      <a:pt x="40" y="16"/>
                      <a:pt x="41" y="16"/>
                    </a:cubicBezTo>
                    <a:cubicBezTo>
                      <a:pt x="42" y="17"/>
                      <a:pt x="44" y="19"/>
                      <a:pt x="46" y="19"/>
                    </a:cubicBezTo>
                    <a:cubicBezTo>
                      <a:pt x="47" y="19"/>
                      <a:pt x="50" y="20"/>
                      <a:pt x="51" y="19"/>
                    </a:cubicBezTo>
                    <a:cubicBezTo>
                      <a:pt x="52" y="19"/>
                      <a:pt x="52" y="17"/>
                      <a:pt x="52" y="16"/>
                    </a:cubicBezTo>
                    <a:cubicBezTo>
                      <a:pt x="52" y="15"/>
                      <a:pt x="54" y="14"/>
                      <a:pt x="55" y="13"/>
                    </a:cubicBezTo>
                    <a:cubicBezTo>
                      <a:pt x="55" y="13"/>
                      <a:pt x="55" y="12"/>
                      <a:pt x="55" y="11"/>
                    </a:cubicBezTo>
                    <a:cubicBezTo>
                      <a:pt x="55" y="11"/>
                      <a:pt x="56" y="11"/>
                      <a:pt x="56" y="12"/>
                    </a:cubicBezTo>
                    <a:cubicBezTo>
                      <a:pt x="57" y="13"/>
                      <a:pt x="57" y="16"/>
                      <a:pt x="58" y="17"/>
                    </a:cubicBezTo>
                    <a:cubicBezTo>
                      <a:pt x="60" y="19"/>
                      <a:pt x="65" y="18"/>
                      <a:pt x="66" y="20"/>
                    </a:cubicBezTo>
                    <a:cubicBezTo>
                      <a:pt x="67" y="21"/>
                      <a:pt x="67" y="23"/>
                      <a:pt x="67" y="24"/>
                    </a:cubicBezTo>
                    <a:cubicBezTo>
                      <a:pt x="68" y="26"/>
                      <a:pt x="67" y="30"/>
                      <a:pt x="67" y="31"/>
                    </a:cubicBezTo>
                    <a:cubicBezTo>
                      <a:pt x="68" y="33"/>
                      <a:pt x="72" y="37"/>
                      <a:pt x="74" y="37"/>
                    </a:cubicBezTo>
                    <a:cubicBezTo>
                      <a:pt x="77" y="37"/>
                      <a:pt x="80" y="33"/>
                      <a:pt x="82" y="32"/>
                    </a:cubicBezTo>
                    <a:cubicBezTo>
                      <a:pt x="83" y="31"/>
                      <a:pt x="84" y="27"/>
                      <a:pt x="85" y="26"/>
                    </a:cubicBezTo>
                    <a:cubicBezTo>
                      <a:pt x="87" y="25"/>
                      <a:pt x="91" y="24"/>
                      <a:pt x="93" y="22"/>
                    </a:cubicBezTo>
                    <a:cubicBezTo>
                      <a:pt x="94" y="21"/>
                      <a:pt x="95" y="17"/>
                      <a:pt x="95" y="15"/>
                    </a:cubicBezTo>
                    <a:cubicBezTo>
                      <a:pt x="96" y="13"/>
                      <a:pt x="94" y="8"/>
                      <a:pt x="94" y="6"/>
                    </a:cubicBezTo>
                    <a:cubicBezTo>
                      <a:pt x="94" y="4"/>
                      <a:pt x="94" y="2"/>
                      <a:pt x="95" y="0"/>
                    </a:cubicBezTo>
                    <a:cubicBezTo>
                      <a:pt x="97" y="0"/>
                      <a:pt x="99" y="0"/>
                      <a:pt x="100" y="0"/>
                    </a:cubicBezTo>
                    <a:cubicBezTo>
                      <a:pt x="103" y="1"/>
                      <a:pt x="107" y="3"/>
                      <a:pt x="109" y="4"/>
                    </a:cubicBezTo>
                    <a:cubicBezTo>
                      <a:pt x="113" y="6"/>
                      <a:pt x="120" y="13"/>
                      <a:pt x="123" y="17"/>
                    </a:cubicBezTo>
                    <a:cubicBezTo>
                      <a:pt x="126" y="19"/>
                      <a:pt x="131" y="23"/>
                      <a:pt x="134" y="25"/>
                    </a:cubicBezTo>
                    <a:cubicBezTo>
                      <a:pt x="137" y="27"/>
                      <a:pt x="145" y="31"/>
                      <a:pt x="149" y="34"/>
                    </a:cubicBezTo>
                    <a:cubicBezTo>
                      <a:pt x="151" y="36"/>
                      <a:pt x="155" y="42"/>
                      <a:pt x="158" y="44"/>
                    </a:cubicBezTo>
                    <a:cubicBezTo>
                      <a:pt x="159" y="45"/>
                      <a:pt x="163" y="47"/>
                      <a:pt x="165" y="48"/>
                    </a:cubicBezTo>
                    <a:cubicBezTo>
                      <a:pt x="167" y="49"/>
                      <a:pt x="170" y="52"/>
                      <a:pt x="172" y="53"/>
                    </a:cubicBezTo>
                    <a:cubicBezTo>
                      <a:pt x="173" y="55"/>
                      <a:pt x="176" y="58"/>
                      <a:pt x="177" y="59"/>
                    </a:cubicBezTo>
                    <a:cubicBezTo>
                      <a:pt x="180" y="61"/>
                      <a:pt x="185" y="64"/>
                      <a:pt x="188" y="65"/>
                    </a:cubicBezTo>
                    <a:cubicBezTo>
                      <a:pt x="189" y="66"/>
                      <a:pt x="193" y="67"/>
                      <a:pt x="195" y="68"/>
                    </a:cubicBezTo>
                    <a:cubicBezTo>
                      <a:pt x="198" y="69"/>
                      <a:pt x="203" y="73"/>
                      <a:pt x="206" y="73"/>
                    </a:cubicBezTo>
                    <a:cubicBezTo>
                      <a:pt x="207" y="72"/>
                      <a:pt x="208" y="69"/>
                      <a:pt x="209" y="68"/>
                    </a:cubicBezTo>
                    <a:cubicBezTo>
                      <a:pt x="211" y="68"/>
                      <a:pt x="214" y="68"/>
                      <a:pt x="215" y="69"/>
                    </a:cubicBezTo>
                    <a:cubicBezTo>
                      <a:pt x="216" y="69"/>
                      <a:pt x="219" y="71"/>
                      <a:pt x="220" y="72"/>
                    </a:cubicBezTo>
                    <a:cubicBezTo>
                      <a:pt x="220" y="73"/>
                      <a:pt x="220" y="75"/>
                      <a:pt x="221" y="76"/>
                    </a:cubicBezTo>
                    <a:cubicBezTo>
                      <a:pt x="222" y="78"/>
                      <a:pt x="224" y="79"/>
                      <a:pt x="226" y="80"/>
                    </a:cubicBezTo>
                    <a:cubicBezTo>
                      <a:pt x="227" y="81"/>
                      <a:pt x="231" y="83"/>
                      <a:pt x="231" y="84"/>
                    </a:cubicBezTo>
                    <a:cubicBezTo>
                      <a:pt x="232" y="86"/>
                      <a:pt x="230" y="89"/>
                      <a:pt x="230" y="91"/>
                    </a:cubicBezTo>
                    <a:cubicBezTo>
                      <a:pt x="230" y="93"/>
                      <a:pt x="231" y="96"/>
                      <a:pt x="232" y="97"/>
                    </a:cubicBezTo>
                    <a:cubicBezTo>
                      <a:pt x="233" y="100"/>
                      <a:pt x="237" y="103"/>
                      <a:pt x="238" y="106"/>
                    </a:cubicBezTo>
                    <a:cubicBezTo>
                      <a:pt x="240" y="108"/>
                      <a:pt x="240" y="114"/>
                      <a:pt x="240" y="116"/>
                    </a:cubicBezTo>
                    <a:cubicBezTo>
                      <a:pt x="242" y="119"/>
                      <a:pt x="245" y="126"/>
                      <a:pt x="247" y="129"/>
                    </a:cubicBezTo>
                    <a:cubicBezTo>
                      <a:pt x="248" y="131"/>
                      <a:pt x="251" y="134"/>
                      <a:pt x="252" y="136"/>
                    </a:cubicBezTo>
                    <a:cubicBezTo>
                      <a:pt x="254" y="140"/>
                      <a:pt x="256" y="149"/>
                      <a:pt x="258" y="153"/>
                    </a:cubicBezTo>
                    <a:cubicBezTo>
                      <a:pt x="260" y="159"/>
                      <a:pt x="266" y="169"/>
                      <a:pt x="268" y="175"/>
                    </a:cubicBezTo>
                    <a:cubicBezTo>
                      <a:pt x="269" y="177"/>
                      <a:pt x="271" y="182"/>
                      <a:pt x="271" y="185"/>
                    </a:cubicBezTo>
                    <a:cubicBezTo>
                      <a:pt x="272" y="187"/>
                      <a:pt x="271" y="193"/>
                      <a:pt x="272" y="195"/>
                    </a:cubicBezTo>
                    <a:cubicBezTo>
                      <a:pt x="272" y="199"/>
                      <a:pt x="275" y="205"/>
                      <a:pt x="276" y="207"/>
                    </a:cubicBezTo>
                    <a:cubicBezTo>
                      <a:pt x="278" y="212"/>
                      <a:pt x="283" y="220"/>
                      <a:pt x="284" y="224"/>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33">
                <a:extLst>
                  <a:ext uri="{FF2B5EF4-FFF2-40B4-BE49-F238E27FC236}">
                    <a16:creationId xmlns:a16="http://schemas.microsoft.com/office/drawing/2014/main" id="{FB911E46-A7A6-12EF-B7B2-0CE8C2DD381F}"/>
                  </a:ext>
                </a:extLst>
              </p:cNvPr>
              <p:cNvSpPr>
                <a:spLocks/>
              </p:cNvSpPr>
              <p:nvPr/>
            </p:nvSpPr>
            <p:spPr bwMode="auto">
              <a:xfrm>
                <a:off x="6521450" y="2236788"/>
                <a:ext cx="371476" cy="498475"/>
              </a:xfrm>
              <a:custGeom>
                <a:avLst/>
                <a:gdLst/>
                <a:ahLst/>
                <a:cxnLst>
                  <a:cxn ang="0">
                    <a:pos x="203" y="203"/>
                  </a:cxn>
                  <a:cxn ang="0">
                    <a:pos x="190" y="213"/>
                  </a:cxn>
                  <a:cxn ang="0">
                    <a:pos x="175" y="225"/>
                  </a:cxn>
                  <a:cxn ang="0">
                    <a:pos x="163" y="222"/>
                  </a:cxn>
                  <a:cxn ang="0">
                    <a:pos x="151" y="236"/>
                  </a:cxn>
                  <a:cxn ang="0">
                    <a:pos x="139" y="242"/>
                  </a:cxn>
                  <a:cxn ang="0">
                    <a:pos x="133" y="252"/>
                  </a:cxn>
                  <a:cxn ang="0">
                    <a:pos x="128" y="262"/>
                  </a:cxn>
                  <a:cxn ang="0">
                    <a:pos x="118" y="267"/>
                  </a:cxn>
                  <a:cxn ang="0">
                    <a:pos x="109" y="278"/>
                  </a:cxn>
                  <a:cxn ang="0">
                    <a:pos x="100" y="277"/>
                  </a:cxn>
                  <a:cxn ang="0">
                    <a:pos x="95" y="269"/>
                  </a:cxn>
                  <a:cxn ang="0">
                    <a:pos x="87" y="265"/>
                  </a:cxn>
                  <a:cxn ang="0">
                    <a:pos x="88" y="253"/>
                  </a:cxn>
                  <a:cxn ang="0">
                    <a:pos x="70" y="252"/>
                  </a:cxn>
                  <a:cxn ang="0">
                    <a:pos x="61" y="238"/>
                  </a:cxn>
                  <a:cxn ang="0">
                    <a:pos x="56" y="224"/>
                  </a:cxn>
                  <a:cxn ang="0">
                    <a:pos x="40" y="216"/>
                  </a:cxn>
                  <a:cxn ang="0">
                    <a:pos x="25" y="221"/>
                  </a:cxn>
                  <a:cxn ang="0">
                    <a:pos x="15" y="209"/>
                  </a:cxn>
                  <a:cxn ang="0">
                    <a:pos x="13" y="200"/>
                  </a:cxn>
                  <a:cxn ang="0">
                    <a:pos x="11" y="190"/>
                  </a:cxn>
                  <a:cxn ang="0">
                    <a:pos x="1" y="185"/>
                  </a:cxn>
                  <a:cxn ang="0">
                    <a:pos x="1" y="172"/>
                  </a:cxn>
                  <a:cxn ang="0">
                    <a:pos x="11" y="154"/>
                  </a:cxn>
                  <a:cxn ang="0">
                    <a:pos x="7" y="133"/>
                  </a:cxn>
                  <a:cxn ang="0">
                    <a:pos x="1" y="115"/>
                  </a:cxn>
                  <a:cxn ang="0">
                    <a:pos x="9" y="102"/>
                  </a:cxn>
                  <a:cxn ang="0">
                    <a:pos x="19" y="93"/>
                  </a:cxn>
                  <a:cxn ang="0">
                    <a:pos x="36" y="80"/>
                  </a:cxn>
                  <a:cxn ang="0">
                    <a:pos x="41" y="62"/>
                  </a:cxn>
                  <a:cxn ang="0">
                    <a:pos x="23" y="52"/>
                  </a:cxn>
                  <a:cxn ang="0">
                    <a:pos x="20" y="35"/>
                  </a:cxn>
                  <a:cxn ang="0">
                    <a:pos x="26" y="23"/>
                  </a:cxn>
                  <a:cxn ang="0">
                    <a:pos x="38" y="11"/>
                  </a:cxn>
                  <a:cxn ang="0">
                    <a:pos x="50" y="5"/>
                  </a:cxn>
                  <a:cxn ang="0">
                    <a:pos x="64" y="0"/>
                  </a:cxn>
                  <a:cxn ang="0">
                    <a:pos x="68" y="11"/>
                  </a:cxn>
                  <a:cxn ang="0">
                    <a:pos x="75" y="22"/>
                  </a:cxn>
                  <a:cxn ang="0">
                    <a:pos x="91" y="16"/>
                  </a:cxn>
                  <a:cxn ang="0">
                    <a:pos x="103" y="29"/>
                  </a:cxn>
                  <a:cxn ang="0">
                    <a:pos x="121" y="39"/>
                  </a:cxn>
                  <a:cxn ang="0">
                    <a:pos x="132" y="35"/>
                  </a:cxn>
                  <a:cxn ang="0">
                    <a:pos x="128" y="50"/>
                  </a:cxn>
                  <a:cxn ang="0">
                    <a:pos x="136" y="71"/>
                  </a:cxn>
                  <a:cxn ang="0">
                    <a:pos x="149" y="87"/>
                  </a:cxn>
                  <a:cxn ang="0">
                    <a:pos x="147" y="107"/>
                  </a:cxn>
                  <a:cxn ang="0">
                    <a:pos x="156" y="121"/>
                  </a:cxn>
                  <a:cxn ang="0">
                    <a:pos x="159" y="145"/>
                  </a:cxn>
                  <a:cxn ang="0">
                    <a:pos x="171" y="156"/>
                  </a:cxn>
                  <a:cxn ang="0">
                    <a:pos x="182" y="152"/>
                  </a:cxn>
                  <a:cxn ang="0">
                    <a:pos x="189" y="167"/>
                  </a:cxn>
                  <a:cxn ang="0">
                    <a:pos x="201" y="162"/>
                  </a:cxn>
                  <a:cxn ang="0">
                    <a:pos x="210" y="173"/>
                  </a:cxn>
                  <a:cxn ang="0">
                    <a:pos x="205" y="186"/>
                  </a:cxn>
                </a:cxnLst>
                <a:rect l="0" t="0" r="r" b="b"/>
                <a:pathLst>
                  <a:path w="210" h="282">
                    <a:moveTo>
                      <a:pt x="207" y="194"/>
                    </a:moveTo>
                    <a:cubicBezTo>
                      <a:pt x="207" y="196"/>
                      <a:pt x="206" y="198"/>
                      <a:pt x="206" y="199"/>
                    </a:cubicBezTo>
                    <a:cubicBezTo>
                      <a:pt x="206" y="200"/>
                      <a:pt x="203" y="202"/>
                      <a:pt x="203" y="203"/>
                    </a:cubicBezTo>
                    <a:cubicBezTo>
                      <a:pt x="202" y="205"/>
                      <a:pt x="201" y="208"/>
                      <a:pt x="201" y="210"/>
                    </a:cubicBezTo>
                    <a:cubicBezTo>
                      <a:pt x="200" y="211"/>
                      <a:pt x="199" y="214"/>
                      <a:pt x="198" y="214"/>
                    </a:cubicBezTo>
                    <a:cubicBezTo>
                      <a:pt x="196" y="215"/>
                      <a:pt x="192" y="213"/>
                      <a:pt x="190" y="213"/>
                    </a:cubicBezTo>
                    <a:cubicBezTo>
                      <a:pt x="187" y="213"/>
                      <a:pt x="182" y="214"/>
                      <a:pt x="180" y="216"/>
                    </a:cubicBezTo>
                    <a:cubicBezTo>
                      <a:pt x="179" y="217"/>
                      <a:pt x="177" y="219"/>
                      <a:pt x="176" y="221"/>
                    </a:cubicBezTo>
                    <a:cubicBezTo>
                      <a:pt x="176" y="222"/>
                      <a:pt x="175" y="224"/>
                      <a:pt x="175" y="225"/>
                    </a:cubicBezTo>
                    <a:cubicBezTo>
                      <a:pt x="174" y="226"/>
                      <a:pt x="172" y="228"/>
                      <a:pt x="171" y="228"/>
                    </a:cubicBezTo>
                    <a:cubicBezTo>
                      <a:pt x="169" y="228"/>
                      <a:pt x="168" y="225"/>
                      <a:pt x="167" y="224"/>
                    </a:cubicBezTo>
                    <a:cubicBezTo>
                      <a:pt x="166" y="223"/>
                      <a:pt x="164" y="222"/>
                      <a:pt x="163" y="222"/>
                    </a:cubicBezTo>
                    <a:cubicBezTo>
                      <a:pt x="162" y="222"/>
                      <a:pt x="160" y="224"/>
                      <a:pt x="160" y="224"/>
                    </a:cubicBezTo>
                    <a:cubicBezTo>
                      <a:pt x="159" y="226"/>
                      <a:pt x="159" y="230"/>
                      <a:pt x="157" y="232"/>
                    </a:cubicBezTo>
                    <a:cubicBezTo>
                      <a:pt x="156" y="233"/>
                      <a:pt x="152" y="235"/>
                      <a:pt x="151" y="236"/>
                    </a:cubicBezTo>
                    <a:cubicBezTo>
                      <a:pt x="150" y="237"/>
                      <a:pt x="150" y="240"/>
                      <a:pt x="149" y="241"/>
                    </a:cubicBezTo>
                    <a:cubicBezTo>
                      <a:pt x="148" y="242"/>
                      <a:pt x="145" y="243"/>
                      <a:pt x="144" y="244"/>
                    </a:cubicBezTo>
                    <a:cubicBezTo>
                      <a:pt x="143" y="244"/>
                      <a:pt x="140" y="242"/>
                      <a:pt x="139" y="242"/>
                    </a:cubicBezTo>
                    <a:cubicBezTo>
                      <a:pt x="138" y="242"/>
                      <a:pt x="135" y="243"/>
                      <a:pt x="134" y="244"/>
                    </a:cubicBezTo>
                    <a:cubicBezTo>
                      <a:pt x="133" y="244"/>
                      <a:pt x="132" y="246"/>
                      <a:pt x="132" y="247"/>
                    </a:cubicBezTo>
                    <a:cubicBezTo>
                      <a:pt x="132" y="248"/>
                      <a:pt x="133" y="251"/>
                      <a:pt x="133" y="252"/>
                    </a:cubicBezTo>
                    <a:cubicBezTo>
                      <a:pt x="134" y="253"/>
                      <a:pt x="135" y="255"/>
                      <a:pt x="135" y="257"/>
                    </a:cubicBezTo>
                    <a:cubicBezTo>
                      <a:pt x="135" y="258"/>
                      <a:pt x="134" y="260"/>
                      <a:pt x="133" y="261"/>
                    </a:cubicBezTo>
                    <a:cubicBezTo>
                      <a:pt x="132" y="262"/>
                      <a:pt x="129" y="262"/>
                      <a:pt x="128" y="262"/>
                    </a:cubicBezTo>
                    <a:cubicBezTo>
                      <a:pt x="127" y="262"/>
                      <a:pt x="125" y="260"/>
                      <a:pt x="124" y="260"/>
                    </a:cubicBezTo>
                    <a:cubicBezTo>
                      <a:pt x="123" y="260"/>
                      <a:pt x="120" y="260"/>
                      <a:pt x="120" y="261"/>
                    </a:cubicBezTo>
                    <a:cubicBezTo>
                      <a:pt x="119" y="262"/>
                      <a:pt x="118" y="266"/>
                      <a:pt x="118" y="267"/>
                    </a:cubicBezTo>
                    <a:cubicBezTo>
                      <a:pt x="118" y="268"/>
                      <a:pt x="119" y="270"/>
                      <a:pt x="119" y="271"/>
                    </a:cubicBezTo>
                    <a:cubicBezTo>
                      <a:pt x="119" y="272"/>
                      <a:pt x="117" y="274"/>
                      <a:pt x="116" y="275"/>
                    </a:cubicBezTo>
                    <a:cubicBezTo>
                      <a:pt x="115" y="276"/>
                      <a:pt x="111" y="277"/>
                      <a:pt x="109" y="278"/>
                    </a:cubicBezTo>
                    <a:cubicBezTo>
                      <a:pt x="108" y="279"/>
                      <a:pt x="107" y="281"/>
                      <a:pt x="106" y="282"/>
                    </a:cubicBezTo>
                    <a:cubicBezTo>
                      <a:pt x="105" y="282"/>
                      <a:pt x="102" y="282"/>
                      <a:pt x="101" y="281"/>
                    </a:cubicBezTo>
                    <a:cubicBezTo>
                      <a:pt x="100" y="281"/>
                      <a:pt x="99" y="278"/>
                      <a:pt x="100" y="277"/>
                    </a:cubicBezTo>
                    <a:cubicBezTo>
                      <a:pt x="100" y="276"/>
                      <a:pt x="101" y="274"/>
                      <a:pt x="101" y="273"/>
                    </a:cubicBezTo>
                    <a:cubicBezTo>
                      <a:pt x="102" y="272"/>
                      <a:pt x="101" y="269"/>
                      <a:pt x="100" y="268"/>
                    </a:cubicBezTo>
                    <a:cubicBezTo>
                      <a:pt x="99" y="268"/>
                      <a:pt x="96" y="268"/>
                      <a:pt x="95" y="269"/>
                    </a:cubicBezTo>
                    <a:cubicBezTo>
                      <a:pt x="94" y="269"/>
                      <a:pt x="93" y="272"/>
                      <a:pt x="92" y="272"/>
                    </a:cubicBezTo>
                    <a:cubicBezTo>
                      <a:pt x="91" y="272"/>
                      <a:pt x="88" y="270"/>
                      <a:pt x="88" y="269"/>
                    </a:cubicBezTo>
                    <a:cubicBezTo>
                      <a:pt x="87" y="268"/>
                      <a:pt x="87" y="266"/>
                      <a:pt x="87" y="265"/>
                    </a:cubicBezTo>
                    <a:cubicBezTo>
                      <a:pt x="87" y="264"/>
                      <a:pt x="89" y="263"/>
                      <a:pt x="89" y="262"/>
                    </a:cubicBezTo>
                    <a:cubicBezTo>
                      <a:pt x="90" y="261"/>
                      <a:pt x="90" y="258"/>
                      <a:pt x="90" y="257"/>
                    </a:cubicBezTo>
                    <a:cubicBezTo>
                      <a:pt x="89" y="256"/>
                      <a:pt x="89" y="254"/>
                      <a:pt x="88" y="253"/>
                    </a:cubicBezTo>
                    <a:cubicBezTo>
                      <a:pt x="87" y="252"/>
                      <a:pt x="84" y="252"/>
                      <a:pt x="82" y="252"/>
                    </a:cubicBezTo>
                    <a:cubicBezTo>
                      <a:pt x="81" y="252"/>
                      <a:pt x="78" y="254"/>
                      <a:pt x="76" y="254"/>
                    </a:cubicBezTo>
                    <a:cubicBezTo>
                      <a:pt x="75" y="254"/>
                      <a:pt x="72" y="252"/>
                      <a:pt x="70" y="252"/>
                    </a:cubicBezTo>
                    <a:cubicBezTo>
                      <a:pt x="69" y="251"/>
                      <a:pt x="66" y="249"/>
                      <a:pt x="65" y="248"/>
                    </a:cubicBezTo>
                    <a:cubicBezTo>
                      <a:pt x="64" y="247"/>
                      <a:pt x="65" y="244"/>
                      <a:pt x="64" y="243"/>
                    </a:cubicBezTo>
                    <a:cubicBezTo>
                      <a:pt x="63" y="242"/>
                      <a:pt x="61" y="240"/>
                      <a:pt x="61" y="238"/>
                    </a:cubicBezTo>
                    <a:cubicBezTo>
                      <a:pt x="60" y="237"/>
                      <a:pt x="59" y="235"/>
                      <a:pt x="59" y="234"/>
                    </a:cubicBezTo>
                    <a:cubicBezTo>
                      <a:pt x="58" y="232"/>
                      <a:pt x="59" y="230"/>
                      <a:pt x="59" y="228"/>
                    </a:cubicBezTo>
                    <a:cubicBezTo>
                      <a:pt x="59" y="227"/>
                      <a:pt x="57" y="225"/>
                      <a:pt x="56" y="224"/>
                    </a:cubicBezTo>
                    <a:cubicBezTo>
                      <a:pt x="56" y="223"/>
                      <a:pt x="54" y="223"/>
                      <a:pt x="53" y="222"/>
                    </a:cubicBezTo>
                    <a:cubicBezTo>
                      <a:pt x="51" y="221"/>
                      <a:pt x="48" y="218"/>
                      <a:pt x="46" y="217"/>
                    </a:cubicBezTo>
                    <a:cubicBezTo>
                      <a:pt x="44" y="217"/>
                      <a:pt x="41" y="216"/>
                      <a:pt x="40" y="216"/>
                    </a:cubicBezTo>
                    <a:cubicBezTo>
                      <a:pt x="39" y="217"/>
                      <a:pt x="36" y="218"/>
                      <a:pt x="35" y="219"/>
                    </a:cubicBezTo>
                    <a:cubicBezTo>
                      <a:pt x="34" y="220"/>
                      <a:pt x="32" y="223"/>
                      <a:pt x="31" y="223"/>
                    </a:cubicBezTo>
                    <a:cubicBezTo>
                      <a:pt x="30" y="223"/>
                      <a:pt x="27" y="222"/>
                      <a:pt x="25" y="221"/>
                    </a:cubicBezTo>
                    <a:cubicBezTo>
                      <a:pt x="25" y="221"/>
                      <a:pt x="24" y="218"/>
                      <a:pt x="23" y="217"/>
                    </a:cubicBezTo>
                    <a:cubicBezTo>
                      <a:pt x="22" y="216"/>
                      <a:pt x="19" y="214"/>
                      <a:pt x="18" y="213"/>
                    </a:cubicBezTo>
                    <a:cubicBezTo>
                      <a:pt x="17" y="212"/>
                      <a:pt x="16" y="210"/>
                      <a:pt x="15" y="209"/>
                    </a:cubicBezTo>
                    <a:cubicBezTo>
                      <a:pt x="14" y="208"/>
                      <a:pt x="10" y="208"/>
                      <a:pt x="10" y="207"/>
                    </a:cubicBezTo>
                    <a:cubicBezTo>
                      <a:pt x="9" y="206"/>
                      <a:pt x="10" y="202"/>
                      <a:pt x="10" y="201"/>
                    </a:cubicBezTo>
                    <a:cubicBezTo>
                      <a:pt x="11" y="201"/>
                      <a:pt x="12" y="201"/>
                      <a:pt x="13" y="200"/>
                    </a:cubicBezTo>
                    <a:cubicBezTo>
                      <a:pt x="13" y="199"/>
                      <a:pt x="14" y="197"/>
                      <a:pt x="14" y="196"/>
                    </a:cubicBezTo>
                    <a:cubicBezTo>
                      <a:pt x="14" y="195"/>
                      <a:pt x="14" y="193"/>
                      <a:pt x="14" y="192"/>
                    </a:cubicBezTo>
                    <a:cubicBezTo>
                      <a:pt x="13" y="191"/>
                      <a:pt x="12" y="190"/>
                      <a:pt x="11" y="190"/>
                    </a:cubicBezTo>
                    <a:cubicBezTo>
                      <a:pt x="10" y="190"/>
                      <a:pt x="8" y="192"/>
                      <a:pt x="8" y="192"/>
                    </a:cubicBezTo>
                    <a:cubicBezTo>
                      <a:pt x="6" y="192"/>
                      <a:pt x="3" y="191"/>
                      <a:pt x="2" y="190"/>
                    </a:cubicBezTo>
                    <a:cubicBezTo>
                      <a:pt x="1" y="189"/>
                      <a:pt x="1" y="186"/>
                      <a:pt x="1" y="185"/>
                    </a:cubicBezTo>
                    <a:cubicBezTo>
                      <a:pt x="2" y="184"/>
                      <a:pt x="3" y="182"/>
                      <a:pt x="4" y="181"/>
                    </a:cubicBezTo>
                    <a:cubicBezTo>
                      <a:pt x="4" y="180"/>
                      <a:pt x="3" y="177"/>
                      <a:pt x="3" y="176"/>
                    </a:cubicBezTo>
                    <a:cubicBezTo>
                      <a:pt x="2" y="175"/>
                      <a:pt x="1" y="173"/>
                      <a:pt x="1" y="172"/>
                    </a:cubicBezTo>
                    <a:cubicBezTo>
                      <a:pt x="2" y="171"/>
                      <a:pt x="3" y="169"/>
                      <a:pt x="4" y="169"/>
                    </a:cubicBezTo>
                    <a:cubicBezTo>
                      <a:pt x="5" y="167"/>
                      <a:pt x="5" y="161"/>
                      <a:pt x="7" y="159"/>
                    </a:cubicBezTo>
                    <a:cubicBezTo>
                      <a:pt x="7" y="158"/>
                      <a:pt x="11" y="156"/>
                      <a:pt x="11" y="154"/>
                    </a:cubicBezTo>
                    <a:cubicBezTo>
                      <a:pt x="12" y="153"/>
                      <a:pt x="12" y="150"/>
                      <a:pt x="12" y="149"/>
                    </a:cubicBezTo>
                    <a:cubicBezTo>
                      <a:pt x="13" y="146"/>
                      <a:pt x="12" y="140"/>
                      <a:pt x="11" y="138"/>
                    </a:cubicBezTo>
                    <a:cubicBezTo>
                      <a:pt x="10" y="136"/>
                      <a:pt x="7" y="134"/>
                      <a:pt x="7" y="133"/>
                    </a:cubicBezTo>
                    <a:cubicBezTo>
                      <a:pt x="6" y="132"/>
                      <a:pt x="6" y="129"/>
                      <a:pt x="6" y="128"/>
                    </a:cubicBezTo>
                    <a:cubicBezTo>
                      <a:pt x="5" y="126"/>
                      <a:pt x="2" y="124"/>
                      <a:pt x="1" y="123"/>
                    </a:cubicBezTo>
                    <a:cubicBezTo>
                      <a:pt x="0" y="121"/>
                      <a:pt x="1" y="117"/>
                      <a:pt x="1" y="115"/>
                    </a:cubicBezTo>
                    <a:cubicBezTo>
                      <a:pt x="1" y="113"/>
                      <a:pt x="0" y="108"/>
                      <a:pt x="1" y="106"/>
                    </a:cubicBezTo>
                    <a:cubicBezTo>
                      <a:pt x="1" y="105"/>
                      <a:pt x="4" y="101"/>
                      <a:pt x="5" y="101"/>
                    </a:cubicBezTo>
                    <a:cubicBezTo>
                      <a:pt x="6" y="101"/>
                      <a:pt x="8" y="101"/>
                      <a:pt x="9" y="102"/>
                    </a:cubicBezTo>
                    <a:cubicBezTo>
                      <a:pt x="9" y="102"/>
                      <a:pt x="10" y="104"/>
                      <a:pt x="11" y="104"/>
                    </a:cubicBezTo>
                    <a:cubicBezTo>
                      <a:pt x="13" y="104"/>
                      <a:pt x="16" y="102"/>
                      <a:pt x="17" y="100"/>
                    </a:cubicBezTo>
                    <a:cubicBezTo>
                      <a:pt x="19" y="99"/>
                      <a:pt x="18" y="94"/>
                      <a:pt x="19" y="93"/>
                    </a:cubicBezTo>
                    <a:cubicBezTo>
                      <a:pt x="19" y="91"/>
                      <a:pt x="20" y="88"/>
                      <a:pt x="21" y="87"/>
                    </a:cubicBezTo>
                    <a:cubicBezTo>
                      <a:pt x="23" y="85"/>
                      <a:pt x="31" y="88"/>
                      <a:pt x="33" y="86"/>
                    </a:cubicBezTo>
                    <a:cubicBezTo>
                      <a:pt x="35" y="85"/>
                      <a:pt x="35" y="81"/>
                      <a:pt x="36" y="80"/>
                    </a:cubicBezTo>
                    <a:cubicBezTo>
                      <a:pt x="37" y="79"/>
                      <a:pt x="41" y="78"/>
                      <a:pt x="42" y="77"/>
                    </a:cubicBezTo>
                    <a:cubicBezTo>
                      <a:pt x="43" y="76"/>
                      <a:pt x="45" y="73"/>
                      <a:pt x="45" y="71"/>
                    </a:cubicBezTo>
                    <a:cubicBezTo>
                      <a:pt x="45" y="69"/>
                      <a:pt x="42" y="64"/>
                      <a:pt x="41" y="62"/>
                    </a:cubicBezTo>
                    <a:cubicBezTo>
                      <a:pt x="39" y="61"/>
                      <a:pt x="36" y="58"/>
                      <a:pt x="34" y="57"/>
                    </a:cubicBezTo>
                    <a:cubicBezTo>
                      <a:pt x="33" y="56"/>
                      <a:pt x="29" y="57"/>
                      <a:pt x="28" y="56"/>
                    </a:cubicBezTo>
                    <a:cubicBezTo>
                      <a:pt x="26" y="55"/>
                      <a:pt x="24" y="53"/>
                      <a:pt x="23" y="52"/>
                    </a:cubicBezTo>
                    <a:cubicBezTo>
                      <a:pt x="22" y="50"/>
                      <a:pt x="22" y="46"/>
                      <a:pt x="22" y="45"/>
                    </a:cubicBezTo>
                    <a:cubicBezTo>
                      <a:pt x="21" y="43"/>
                      <a:pt x="19" y="40"/>
                      <a:pt x="19" y="38"/>
                    </a:cubicBezTo>
                    <a:cubicBezTo>
                      <a:pt x="19" y="38"/>
                      <a:pt x="19" y="36"/>
                      <a:pt x="20" y="35"/>
                    </a:cubicBezTo>
                    <a:cubicBezTo>
                      <a:pt x="21" y="34"/>
                      <a:pt x="23" y="35"/>
                      <a:pt x="24" y="34"/>
                    </a:cubicBezTo>
                    <a:cubicBezTo>
                      <a:pt x="25" y="33"/>
                      <a:pt x="27" y="31"/>
                      <a:pt x="27" y="30"/>
                    </a:cubicBezTo>
                    <a:cubicBezTo>
                      <a:pt x="27" y="28"/>
                      <a:pt x="26" y="25"/>
                      <a:pt x="26" y="23"/>
                    </a:cubicBezTo>
                    <a:cubicBezTo>
                      <a:pt x="26" y="22"/>
                      <a:pt x="27" y="18"/>
                      <a:pt x="28" y="17"/>
                    </a:cubicBezTo>
                    <a:cubicBezTo>
                      <a:pt x="29" y="16"/>
                      <a:pt x="32" y="16"/>
                      <a:pt x="34" y="15"/>
                    </a:cubicBezTo>
                    <a:cubicBezTo>
                      <a:pt x="35" y="14"/>
                      <a:pt x="37" y="12"/>
                      <a:pt x="38" y="11"/>
                    </a:cubicBezTo>
                    <a:cubicBezTo>
                      <a:pt x="40" y="10"/>
                      <a:pt x="44" y="8"/>
                      <a:pt x="45" y="6"/>
                    </a:cubicBezTo>
                    <a:cubicBezTo>
                      <a:pt x="46" y="6"/>
                      <a:pt x="46" y="5"/>
                      <a:pt x="46" y="4"/>
                    </a:cubicBezTo>
                    <a:cubicBezTo>
                      <a:pt x="48" y="4"/>
                      <a:pt x="49" y="5"/>
                      <a:pt x="50" y="5"/>
                    </a:cubicBezTo>
                    <a:cubicBezTo>
                      <a:pt x="52" y="5"/>
                      <a:pt x="55" y="4"/>
                      <a:pt x="56" y="3"/>
                    </a:cubicBezTo>
                    <a:cubicBezTo>
                      <a:pt x="57" y="3"/>
                      <a:pt x="57" y="1"/>
                      <a:pt x="58" y="1"/>
                    </a:cubicBezTo>
                    <a:cubicBezTo>
                      <a:pt x="59" y="0"/>
                      <a:pt x="62" y="0"/>
                      <a:pt x="64" y="0"/>
                    </a:cubicBezTo>
                    <a:cubicBezTo>
                      <a:pt x="65" y="0"/>
                      <a:pt x="68" y="1"/>
                      <a:pt x="69" y="2"/>
                    </a:cubicBezTo>
                    <a:cubicBezTo>
                      <a:pt x="70" y="3"/>
                      <a:pt x="71" y="6"/>
                      <a:pt x="70" y="8"/>
                    </a:cubicBezTo>
                    <a:cubicBezTo>
                      <a:pt x="70" y="9"/>
                      <a:pt x="68" y="10"/>
                      <a:pt x="68" y="11"/>
                    </a:cubicBezTo>
                    <a:cubicBezTo>
                      <a:pt x="67" y="12"/>
                      <a:pt x="65" y="15"/>
                      <a:pt x="66" y="17"/>
                    </a:cubicBezTo>
                    <a:cubicBezTo>
                      <a:pt x="66" y="19"/>
                      <a:pt x="69" y="22"/>
                      <a:pt x="71" y="23"/>
                    </a:cubicBezTo>
                    <a:cubicBezTo>
                      <a:pt x="72" y="23"/>
                      <a:pt x="74" y="23"/>
                      <a:pt x="75" y="22"/>
                    </a:cubicBezTo>
                    <a:cubicBezTo>
                      <a:pt x="77" y="21"/>
                      <a:pt x="78" y="18"/>
                      <a:pt x="79" y="17"/>
                    </a:cubicBezTo>
                    <a:cubicBezTo>
                      <a:pt x="81" y="16"/>
                      <a:pt x="84" y="16"/>
                      <a:pt x="86" y="16"/>
                    </a:cubicBezTo>
                    <a:cubicBezTo>
                      <a:pt x="87" y="16"/>
                      <a:pt x="90" y="16"/>
                      <a:pt x="91" y="16"/>
                    </a:cubicBezTo>
                    <a:cubicBezTo>
                      <a:pt x="92" y="17"/>
                      <a:pt x="93" y="21"/>
                      <a:pt x="94" y="23"/>
                    </a:cubicBezTo>
                    <a:cubicBezTo>
                      <a:pt x="94" y="23"/>
                      <a:pt x="97" y="24"/>
                      <a:pt x="97" y="25"/>
                    </a:cubicBezTo>
                    <a:cubicBezTo>
                      <a:pt x="99" y="26"/>
                      <a:pt x="102" y="27"/>
                      <a:pt x="103" y="29"/>
                    </a:cubicBezTo>
                    <a:cubicBezTo>
                      <a:pt x="105" y="30"/>
                      <a:pt x="106" y="35"/>
                      <a:pt x="107" y="37"/>
                    </a:cubicBezTo>
                    <a:cubicBezTo>
                      <a:pt x="109" y="38"/>
                      <a:pt x="112" y="40"/>
                      <a:pt x="113" y="40"/>
                    </a:cubicBezTo>
                    <a:cubicBezTo>
                      <a:pt x="115" y="40"/>
                      <a:pt x="119" y="40"/>
                      <a:pt x="121" y="39"/>
                    </a:cubicBezTo>
                    <a:cubicBezTo>
                      <a:pt x="122" y="38"/>
                      <a:pt x="122" y="35"/>
                      <a:pt x="123" y="34"/>
                    </a:cubicBezTo>
                    <a:cubicBezTo>
                      <a:pt x="124" y="33"/>
                      <a:pt x="126" y="32"/>
                      <a:pt x="128" y="32"/>
                    </a:cubicBezTo>
                    <a:cubicBezTo>
                      <a:pt x="129" y="32"/>
                      <a:pt x="131" y="34"/>
                      <a:pt x="132" y="35"/>
                    </a:cubicBezTo>
                    <a:cubicBezTo>
                      <a:pt x="133" y="36"/>
                      <a:pt x="133" y="39"/>
                      <a:pt x="133" y="40"/>
                    </a:cubicBezTo>
                    <a:cubicBezTo>
                      <a:pt x="133" y="42"/>
                      <a:pt x="130" y="44"/>
                      <a:pt x="130" y="46"/>
                    </a:cubicBezTo>
                    <a:cubicBezTo>
                      <a:pt x="129" y="47"/>
                      <a:pt x="128" y="49"/>
                      <a:pt x="128" y="50"/>
                    </a:cubicBezTo>
                    <a:cubicBezTo>
                      <a:pt x="129" y="51"/>
                      <a:pt x="131" y="53"/>
                      <a:pt x="131" y="54"/>
                    </a:cubicBezTo>
                    <a:cubicBezTo>
                      <a:pt x="132" y="55"/>
                      <a:pt x="133" y="57"/>
                      <a:pt x="134" y="58"/>
                    </a:cubicBezTo>
                    <a:cubicBezTo>
                      <a:pt x="135" y="61"/>
                      <a:pt x="135" y="68"/>
                      <a:pt x="136" y="71"/>
                    </a:cubicBezTo>
                    <a:cubicBezTo>
                      <a:pt x="136" y="73"/>
                      <a:pt x="138" y="75"/>
                      <a:pt x="139" y="77"/>
                    </a:cubicBezTo>
                    <a:cubicBezTo>
                      <a:pt x="140" y="78"/>
                      <a:pt x="143" y="80"/>
                      <a:pt x="144" y="81"/>
                    </a:cubicBezTo>
                    <a:cubicBezTo>
                      <a:pt x="146" y="82"/>
                      <a:pt x="149" y="85"/>
                      <a:pt x="149" y="87"/>
                    </a:cubicBezTo>
                    <a:cubicBezTo>
                      <a:pt x="150" y="89"/>
                      <a:pt x="149" y="92"/>
                      <a:pt x="149" y="94"/>
                    </a:cubicBezTo>
                    <a:cubicBezTo>
                      <a:pt x="149" y="95"/>
                      <a:pt x="147" y="98"/>
                      <a:pt x="147" y="100"/>
                    </a:cubicBezTo>
                    <a:cubicBezTo>
                      <a:pt x="147" y="102"/>
                      <a:pt x="147" y="105"/>
                      <a:pt x="147" y="107"/>
                    </a:cubicBezTo>
                    <a:cubicBezTo>
                      <a:pt x="148" y="109"/>
                      <a:pt x="151" y="111"/>
                      <a:pt x="152" y="112"/>
                    </a:cubicBezTo>
                    <a:cubicBezTo>
                      <a:pt x="153" y="113"/>
                      <a:pt x="154" y="115"/>
                      <a:pt x="155" y="116"/>
                    </a:cubicBezTo>
                    <a:cubicBezTo>
                      <a:pt x="155" y="118"/>
                      <a:pt x="156" y="120"/>
                      <a:pt x="156" y="121"/>
                    </a:cubicBezTo>
                    <a:cubicBezTo>
                      <a:pt x="156" y="123"/>
                      <a:pt x="155" y="126"/>
                      <a:pt x="154" y="128"/>
                    </a:cubicBezTo>
                    <a:cubicBezTo>
                      <a:pt x="154" y="131"/>
                      <a:pt x="155" y="136"/>
                      <a:pt x="155" y="138"/>
                    </a:cubicBezTo>
                    <a:cubicBezTo>
                      <a:pt x="156" y="140"/>
                      <a:pt x="158" y="143"/>
                      <a:pt x="159" y="145"/>
                    </a:cubicBezTo>
                    <a:cubicBezTo>
                      <a:pt x="160" y="147"/>
                      <a:pt x="161" y="151"/>
                      <a:pt x="162" y="153"/>
                    </a:cubicBezTo>
                    <a:cubicBezTo>
                      <a:pt x="163" y="154"/>
                      <a:pt x="166" y="157"/>
                      <a:pt x="168" y="157"/>
                    </a:cubicBezTo>
                    <a:cubicBezTo>
                      <a:pt x="169" y="158"/>
                      <a:pt x="171" y="157"/>
                      <a:pt x="171" y="156"/>
                    </a:cubicBezTo>
                    <a:cubicBezTo>
                      <a:pt x="172" y="155"/>
                      <a:pt x="172" y="152"/>
                      <a:pt x="173" y="151"/>
                    </a:cubicBezTo>
                    <a:cubicBezTo>
                      <a:pt x="174" y="151"/>
                      <a:pt x="175" y="150"/>
                      <a:pt x="176" y="150"/>
                    </a:cubicBezTo>
                    <a:cubicBezTo>
                      <a:pt x="178" y="150"/>
                      <a:pt x="181" y="151"/>
                      <a:pt x="182" y="152"/>
                    </a:cubicBezTo>
                    <a:cubicBezTo>
                      <a:pt x="183" y="153"/>
                      <a:pt x="185" y="154"/>
                      <a:pt x="185" y="155"/>
                    </a:cubicBezTo>
                    <a:cubicBezTo>
                      <a:pt x="186" y="156"/>
                      <a:pt x="186" y="159"/>
                      <a:pt x="187" y="161"/>
                    </a:cubicBezTo>
                    <a:cubicBezTo>
                      <a:pt x="187" y="162"/>
                      <a:pt x="188" y="166"/>
                      <a:pt x="189" y="167"/>
                    </a:cubicBezTo>
                    <a:cubicBezTo>
                      <a:pt x="190" y="168"/>
                      <a:pt x="194" y="169"/>
                      <a:pt x="195" y="169"/>
                    </a:cubicBezTo>
                    <a:cubicBezTo>
                      <a:pt x="196" y="168"/>
                      <a:pt x="196" y="167"/>
                      <a:pt x="197" y="166"/>
                    </a:cubicBezTo>
                    <a:cubicBezTo>
                      <a:pt x="198" y="165"/>
                      <a:pt x="200" y="162"/>
                      <a:pt x="201" y="162"/>
                    </a:cubicBezTo>
                    <a:cubicBezTo>
                      <a:pt x="202" y="162"/>
                      <a:pt x="205" y="162"/>
                      <a:pt x="206" y="163"/>
                    </a:cubicBezTo>
                    <a:cubicBezTo>
                      <a:pt x="207" y="164"/>
                      <a:pt x="205" y="167"/>
                      <a:pt x="206" y="168"/>
                    </a:cubicBezTo>
                    <a:cubicBezTo>
                      <a:pt x="207" y="170"/>
                      <a:pt x="210" y="171"/>
                      <a:pt x="210" y="173"/>
                    </a:cubicBezTo>
                    <a:cubicBezTo>
                      <a:pt x="210" y="174"/>
                      <a:pt x="208" y="178"/>
                      <a:pt x="207" y="179"/>
                    </a:cubicBezTo>
                    <a:cubicBezTo>
                      <a:pt x="207" y="180"/>
                      <a:pt x="206" y="181"/>
                      <a:pt x="205" y="181"/>
                    </a:cubicBezTo>
                    <a:cubicBezTo>
                      <a:pt x="205" y="182"/>
                      <a:pt x="205" y="185"/>
                      <a:pt x="205" y="186"/>
                    </a:cubicBezTo>
                    <a:cubicBezTo>
                      <a:pt x="205" y="187"/>
                      <a:pt x="206" y="190"/>
                      <a:pt x="206" y="191"/>
                    </a:cubicBezTo>
                    <a:cubicBezTo>
                      <a:pt x="207" y="192"/>
                      <a:pt x="207" y="193"/>
                      <a:pt x="207" y="194"/>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34">
                <a:extLst>
                  <a:ext uri="{FF2B5EF4-FFF2-40B4-BE49-F238E27FC236}">
                    <a16:creationId xmlns:a16="http://schemas.microsoft.com/office/drawing/2014/main" id="{D865D7B8-31E4-7E34-2B24-2129172D55CE}"/>
                  </a:ext>
                </a:extLst>
              </p:cNvPr>
              <p:cNvSpPr>
                <a:spLocks/>
              </p:cNvSpPr>
              <p:nvPr/>
            </p:nvSpPr>
            <p:spPr bwMode="auto">
              <a:xfrm>
                <a:off x="6835775" y="3265488"/>
                <a:ext cx="19050" cy="28575"/>
              </a:xfrm>
              <a:custGeom>
                <a:avLst/>
                <a:gdLst/>
                <a:ahLst/>
                <a:cxnLst>
                  <a:cxn ang="0">
                    <a:pos x="6" y="8"/>
                  </a:cxn>
                  <a:cxn ang="0">
                    <a:pos x="6" y="6"/>
                  </a:cxn>
                  <a:cxn ang="0">
                    <a:pos x="9" y="5"/>
                  </a:cxn>
                  <a:cxn ang="0">
                    <a:pos x="11" y="3"/>
                  </a:cxn>
                  <a:cxn ang="0">
                    <a:pos x="9" y="1"/>
                  </a:cxn>
                  <a:cxn ang="0">
                    <a:pos x="5" y="1"/>
                  </a:cxn>
                  <a:cxn ang="0">
                    <a:pos x="4" y="3"/>
                  </a:cxn>
                  <a:cxn ang="0">
                    <a:pos x="1" y="5"/>
                  </a:cxn>
                  <a:cxn ang="0">
                    <a:pos x="0" y="7"/>
                  </a:cxn>
                  <a:cxn ang="0">
                    <a:pos x="1" y="10"/>
                  </a:cxn>
                  <a:cxn ang="0">
                    <a:pos x="1" y="13"/>
                  </a:cxn>
                  <a:cxn ang="0">
                    <a:pos x="2" y="15"/>
                  </a:cxn>
                  <a:cxn ang="0">
                    <a:pos x="5" y="15"/>
                  </a:cxn>
                  <a:cxn ang="0">
                    <a:pos x="7" y="11"/>
                  </a:cxn>
                  <a:cxn ang="0">
                    <a:pos x="6" y="9"/>
                  </a:cxn>
                  <a:cxn ang="0">
                    <a:pos x="6" y="8"/>
                  </a:cxn>
                </a:cxnLst>
                <a:rect l="0" t="0" r="r" b="b"/>
                <a:pathLst>
                  <a:path w="11" h="16">
                    <a:moveTo>
                      <a:pt x="6" y="8"/>
                    </a:moveTo>
                    <a:cubicBezTo>
                      <a:pt x="6" y="7"/>
                      <a:pt x="6" y="7"/>
                      <a:pt x="6" y="6"/>
                    </a:cubicBezTo>
                    <a:cubicBezTo>
                      <a:pt x="7" y="6"/>
                      <a:pt x="8" y="5"/>
                      <a:pt x="9" y="5"/>
                    </a:cubicBezTo>
                    <a:cubicBezTo>
                      <a:pt x="10" y="5"/>
                      <a:pt x="11" y="4"/>
                      <a:pt x="11" y="3"/>
                    </a:cubicBezTo>
                    <a:cubicBezTo>
                      <a:pt x="11" y="2"/>
                      <a:pt x="10" y="1"/>
                      <a:pt x="9" y="1"/>
                    </a:cubicBezTo>
                    <a:cubicBezTo>
                      <a:pt x="8" y="0"/>
                      <a:pt x="6" y="1"/>
                      <a:pt x="5" y="1"/>
                    </a:cubicBezTo>
                    <a:cubicBezTo>
                      <a:pt x="5" y="1"/>
                      <a:pt x="4" y="2"/>
                      <a:pt x="4" y="3"/>
                    </a:cubicBezTo>
                    <a:cubicBezTo>
                      <a:pt x="3" y="3"/>
                      <a:pt x="1" y="4"/>
                      <a:pt x="1" y="5"/>
                    </a:cubicBezTo>
                    <a:cubicBezTo>
                      <a:pt x="0" y="5"/>
                      <a:pt x="0" y="6"/>
                      <a:pt x="0" y="7"/>
                    </a:cubicBezTo>
                    <a:cubicBezTo>
                      <a:pt x="0" y="8"/>
                      <a:pt x="1" y="9"/>
                      <a:pt x="1" y="10"/>
                    </a:cubicBezTo>
                    <a:cubicBezTo>
                      <a:pt x="1" y="11"/>
                      <a:pt x="1" y="12"/>
                      <a:pt x="1" y="13"/>
                    </a:cubicBezTo>
                    <a:cubicBezTo>
                      <a:pt x="1" y="14"/>
                      <a:pt x="1" y="15"/>
                      <a:pt x="2" y="15"/>
                    </a:cubicBezTo>
                    <a:cubicBezTo>
                      <a:pt x="2" y="16"/>
                      <a:pt x="4" y="15"/>
                      <a:pt x="5" y="15"/>
                    </a:cubicBezTo>
                    <a:cubicBezTo>
                      <a:pt x="5" y="14"/>
                      <a:pt x="7" y="12"/>
                      <a:pt x="7" y="11"/>
                    </a:cubicBezTo>
                    <a:cubicBezTo>
                      <a:pt x="7" y="11"/>
                      <a:pt x="6" y="10"/>
                      <a:pt x="6" y="9"/>
                    </a:cubicBezTo>
                    <a:cubicBezTo>
                      <a:pt x="6" y="9"/>
                      <a:pt x="6" y="8"/>
                      <a:pt x="6" y="8"/>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4" name="Freeform 35">
                <a:extLst>
                  <a:ext uri="{FF2B5EF4-FFF2-40B4-BE49-F238E27FC236}">
                    <a16:creationId xmlns:a16="http://schemas.microsoft.com/office/drawing/2014/main" id="{59D61239-9531-EAD7-09FB-9B03DB875D1A}"/>
                  </a:ext>
                </a:extLst>
              </p:cNvPr>
              <p:cNvSpPr>
                <a:spLocks/>
              </p:cNvSpPr>
              <p:nvPr/>
            </p:nvSpPr>
            <p:spPr bwMode="auto">
              <a:xfrm>
                <a:off x="6807200" y="3263900"/>
                <a:ext cx="7937" cy="15875"/>
              </a:xfrm>
              <a:custGeom>
                <a:avLst/>
                <a:gdLst/>
                <a:ahLst/>
                <a:cxnLst>
                  <a:cxn ang="0">
                    <a:pos x="3" y="1"/>
                  </a:cxn>
                  <a:cxn ang="0">
                    <a:pos x="0" y="2"/>
                  </a:cxn>
                  <a:cxn ang="0">
                    <a:pos x="0" y="4"/>
                  </a:cxn>
                  <a:cxn ang="0">
                    <a:pos x="1" y="6"/>
                  </a:cxn>
                  <a:cxn ang="0">
                    <a:pos x="1" y="8"/>
                  </a:cxn>
                  <a:cxn ang="0">
                    <a:pos x="4" y="7"/>
                  </a:cxn>
                  <a:cxn ang="0">
                    <a:pos x="5" y="4"/>
                  </a:cxn>
                  <a:cxn ang="0">
                    <a:pos x="3" y="1"/>
                  </a:cxn>
                </a:cxnLst>
                <a:rect l="0" t="0" r="r" b="b"/>
                <a:pathLst>
                  <a:path w="5" h="9">
                    <a:moveTo>
                      <a:pt x="3" y="1"/>
                    </a:moveTo>
                    <a:cubicBezTo>
                      <a:pt x="2" y="0"/>
                      <a:pt x="1" y="1"/>
                      <a:pt x="0" y="2"/>
                    </a:cubicBezTo>
                    <a:cubicBezTo>
                      <a:pt x="0" y="2"/>
                      <a:pt x="0" y="4"/>
                      <a:pt x="0" y="4"/>
                    </a:cubicBezTo>
                    <a:cubicBezTo>
                      <a:pt x="0" y="5"/>
                      <a:pt x="1" y="6"/>
                      <a:pt x="1" y="6"/>
                    </a:cubicBezTo>
                    <a:cubicBezTo>
                      <a:pt x="1" y="7"/>
                      <a:pt x="1" y="8"/>
                      <a:pt x="1" y="8"/>
                    </a:cubicBezTo>
                    <a:cubicBezTo>
                      <a:pt x="2" y="9"/>
                      <a:pt x="3" y="8"/>
                      <a:pt x="4" y="7"/>
                    </a:cubicBezTo>
                    <a:cubicBezTo>
                      <a:pt x="4" y="6"/>
                      <a:pt x="5" y="5"/>
                      <a:pt x="5" y="4"/>
                    </a:cubicBezTo>
                    <a:cubicBezTo>
                      <a:pt x="5" y="3"/>
                      <a:pt x="4" y="1"/>
                      <a:pt x="3" y="1"/>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5" name="Freeform 36">
                <a:extLst>
                  <a:ext uri="{FF2B5EF4-FFF2-40B4-BE49-F238E27FC236}">
                    <a16:creationId xmlns:a16="http://schemas.microsoft.com/office/drawing/2014/main" id="{B33DCC21-78F7-6068-089D-0E9EDD36D722}"/>
                  </a:ext>
                </a:extLst>
              </p:cNvPr>
              <p:cNvSpPr>
                <a:spLocks noEditPoints="1"/>
              </p:cNvSpPr>
              <p:nvPr/>
            </p:nvSpPr>
            <p:spPr bwMode="auto">
              <a:xfrm>
                <a:off x="6415088" y="2540000"/>
                <a:ext cx="717550" cy="617538"/>
              </a:xfrm>
              <a:custGeom>
                <a:avLst/>
                <a:gdLst/>
                <a:ahLst/>
                <a:cxnLst>
                  <a:cxn ang="0">
                    <a:pos x="40" y="47"/>
                  </a:cxn>
                  <a:cxn ang="0">
                    <a:pos x="45" y="21"/>
                  </a:cxn>
                  <a:cxn ang="0">
                    <a:pos x="61" y="0"/>
                  </a:cxn>
                  <a:cxn ang="0">
                    <a:pos x="68" y="20"/>
                  </a:cxn>
                  <a:cxn ang="0">
                    <a:pos x="70" y="29"/>
                  </a:cxn>
                  <a:cxn ang="0">
                    <a:pos x="85" y="49"/>
                  </a:cxn>
                  <a:cxn ang="0">
                    <a:pos x="113" y="50"/>
                  </a:cxn>
                  <a:cxn ang="0">
                    <a:pos x="124" y="71"/>
                  </a:cxn>
                  <a:cxn ang="0">
                    <a:pos x="148" y="81"/>
                  </a:cxn>
                  <a:cxn ang="0">
                    <a:pos x="152" y="100"/>
                  </a:cxn>
                  <a:cxn ang="0">
                    <a:pos x="161" y="109"/>
                  </a:cxn>
                  <a:cxn ang="0">
                    <a:pos x="178" y="95"/>
                  </a:cxn>
                  <a:cxn ang="0">
                    <a:pos x="195" y="85"/>
                  </a:cxn>
                  <a:cxn ang="0">
                    <a:pos x="204" y="72"/>
                  </a:cxn>
                  <a:cxn ang="0">
                    <a:pos x="223" y="50"/>
                  </a:cxn>
                  <a:cxn ang="0">
                    <a:pos x="240" y="44"/>
                  </a:cxn>
                  <a:cxn ang="0">
                    <a:pos x="266" y="27"/>
                  </a:cxn>
                  <a:cxn ang="0">
                    <a:pos x="283" y="26"/>
                  </a:cxn>
                  <a:cxn ang="0">
                    <a:pos x="294" y="36"/>
                  </a:cxn>
                  <a:cxn ang="0">
                    <a:pos x="284" y="56"/>
                  </a:cxn>
                  <a:cxn ang="0">
                    <a:pos x="263" y="69"/>
                  </a:cxn>
                  <a:cxn ang="0">
                    <a:pos x="258" y="84"/>
                  </a:cxn>
                  <a:cxn ang="0">
                    <a:pos x="267" y="104"/>
                  </a:cxn>
                  <a:cxn ang="0">
                    <a:pos x="284" y="130"/>
                  </a:cxn>
                  <a:cxn ang="0">
                    <a:pos x="288" y="149"/>
                  </a:cxn>
                  <a:cxn ang="0">
                    <a:pos x="266" y="146"/>
                  </a:cxn>
                  <a:cxn ang="0">
                    <a:pos x="245" y="158"/>
                  </a:cxn>
                  <a:cxn ang="0">
                    <a:pos x="261" y="181"/>
                  </a:cxn>
                  <a:cxn ang="0">
                    <a:pos x="287" y="191"/>
                  </a:cxn>
                  <a:cxn ang="0">
                    <a:pos x="300" y="213"/>
                  </a:cxn>
                  <a:cxn ang="0">
                    <a:pos x="327" y="220"/>
                  </a:cxn>
                  <a:cxn ang="0">
                    <a:pos x="340" y="221"/>
                  </a:cxn>
                  <a:cxn ang="0">
                    <a:pos x="369" y="237"/>
                  </a:cxn>
                  <a:cxn ang="0">
                    <a:pos x="391" y="234"/>
                  </a:cxn>
                  <a:cxn ang="0">
                    <a:pos x="403" y="270"/>
                  </a:cxn>
                  <a:cxn ang="0">
                    <a:pos x="390" y="298"/>
                  </a:cxn>
                  <a:cxn ang="0">
                    <a:pos x="373" y="337"/>
                  </a:cxn>
                  <a:cxn ang="0">
                    <a:pos x="350" y="336"/>
                  </a:cxn>
                  <a:cxn ang="0">
                    <a:pos x="341" y="346"/>
                  </a:cxn>
                  <a:cxn ang="0">
                    <a:pos x="320" y="340"/>
                  </a:cxn>
                  <a:cxn ang="0">
                    <a:pos x="277" y="333"/>
                  </a:cxn>
                  <a:cxn ang="0">
                    <a:pos x="255" y="347"/>
                  </a:cxn>
                  <a:cxn ang="0">
                    <a:pos x="224" y="314"/>
                  </a:cxn>
                  <a:cxn ang="0">
                    <a:pos x="196" y="303"/>
                  </a:cxn>
                  <a:cxn ang="0">
                    <a:pos x="163" y="277"/>
                  </a:cxn>
                  <a:cxn ang="0">
                    <a:pos x="110" y="235"/>
                  </a:cxn>
                  <a:cxn ang="0">
                    <a:pos x="97" y="196"/>
                  </a:cxn>
                  <a:cxn ang="0">
                    <a:pos x="52" y="171"/>
                  </a:cxn>
                  <a:cxn ang="0">
                    <a:pos x="32" y="144"/>
                  </a:cxn>
                  <a:cxn ang="0">
                    <a:pos x="21" y="120"/>
                  </a:cxn>
                  <a:cxn ang="0">
                    <a:pos x="11" y="97"/>
                  </a:cxn>
                  <a:cxn ang="0">
                    <a:pos x="14" y="81"/>
                  </a:cxn>
                  <a:cxn ang="0">
                    <a:pos x="35" y="68"/>
                  </a:cxn>
                </a:cxnLst>
                <a:rect l="0" t="0" r="r" b="b"/>
                <a:pathLst>
                  <a:path w="405" h="349">
                    <a:moveTo>
                      <a:pt x="35" y="68"/>
                    </a:moveTo>
                    <a:cubicBezTo>
                      <a:pt x="34" y="68"/>
                      <a:pt x="36" y="64"/>
                      <a:pt x="37" y="62"/>
                    </a:cubicBezTo>
                    <a:cubicBezTo>
                      <a:pt x="38" y="61"/>
                      <a:pt x="40" y="60"/>
                      <a:pt x="40" y="59"/>
                    </a:cubicBezTo>
                    <a:cubicBezTo>
                      <a:pt x="41" y="57"/>
                      <a:pt x="39" y="54"/>
                      <a:pt x="39" y="52"/>
                    </a:cubicBezTo>
                    <a:cubicBezTo>
                      <a:pt x="39" y="51"/>
                      <a:pt x="40" y="48"/>
                      <a:pt x="40" y="47"/>
                    </a:cubicBezTo>
                    <a:cubicBezTo>
                      <a:pt x="41" y="46"/>
                      <a:pt x="44" y="45"/>
                      <a:pt x="45" y="44"/>
                    </a:cubicBezTo>
                    <a:cubicBezTo>
                      <a:pt x="46" y="43"/>
                      <a:pt x="48" y="40"/>
                      <a:pt x="49" y="39"/>
                    </a:cubicBezTo>
                    <a:cubicBezTo>
                      <a:pt x="50" y="38"/>
                      <a:pt x="52" y="35"/>
                      <a:pt x="52" y="34"/>
                    </a:cubicBezTo>
                    <a:cubicBezTo>
                      <a:pt x="52" y="32"/>
                      <a:pt x="51" y="28"/>
                      <a:pt x="50" y="26"/>
                    </a:cubicBezTo>
                    <a:cubicBezTo>
                      <a:pt x="49" y="25"/>
                      <a:pt x="46" y="23"/>
                      <a:pt x="45" y="21"/>
                    </a:cubicBezTo>
                    <a:cubicBezTo>
                      <a:pt x="44" y="19"/>
                      <a:pt x="42" y="16"/>
                      <a:pt x="42" y="14"/>
                    </a:cubicBezTo>
                    <a:cubicBezTo>
                      <a:pt x="42" y="12"/>
                      <a:pt x="44" y="9"/>
                      <a:pt x="45" y="7"/>
                    </a:cubicBezTo>
                    <a:cubicBezTo>
                      <a:pt x="46" y="6"/>
                      <a:pt x="48" y="3"/>
                      <a:pt x="50" y="3"/>
                    </a:cubicBezTo>
                    <a:cubicBezTo>
                      <a:pt x="52" y="2"/>
                      <a:pt x="57" y="2"/>
                      <a:pt x="59" y="1"/>
                    </a:cubicBezTo>
                    <a:cubicBezTo>
                      <a:pt x="59" y="0"/>
                      <a:pt x="60" y="0"/>
                      <a:pt x="61" y="0"/>
                    </a:cubicBezTo>
                    <a:cubicBezTo>
                      <a:pt x="61" y="1"/>
                      <a:pt x="62" y="3"/>
                      <a:pt x="63" y="4"/>
                    </a:cubicBezTo>
                    <a:cubicBezTo>
                      <a:pt x="63" y="5"/>
                      <a:pt x="64" y="8"/>
                      <a:pt x="64" y="9"/>
                    </a:cubicBezTo>
                    <a:cubicBezTo>
                      <a:pt x="63" y="10"/>
                      <a:pt x="62" y="12"/>
                      <a:pt x="61" y="13"/>
                    </a:cubicBezTo>
                    <a:cubicBezTo>
                      <a:pt x="61" y="14"/>
                      <a:pt x="61" y="17"/>
                      <a:pt x="62" y="18"/>
                    </a:cubicBezTo>
                    <a:cubicBezTo>
                      <a:pt x="63" y="19"/>
                      <a:pt x="66" y="20"/>
                      <a:pt x="68" y="20"/>
                    </a:cubicBezTo>
                    <a:cubicBezTo>
                      <a:pt x="68" y="20"/>
                      <a:pt x="70" y="18"/>
                      <a:pt x="71" y="18"/>
                    </a:cubicBezTo>
                    <a:cubicBezTo>
                      <a:pt x="72" y="18"/>
                      <a:pt x="73" y="19"/>
                      <a:pt x="74" y="20"/>
                    </a:cubicBezTo>
                    <a:cubicBezTo>
                      <a:pt x="74" y="21"/>
                      <a:pt x="74" y="23"/>
                      <a:pt x="74" y="24"/>
                    </a:cubicBezTo>
                    <a:cubicBezTo>
                      <a:pt x="74" y="25"/>
                      <a:pt x="73" y="27"/>
                      <a:pt x="73" y="28"/>
                    </a:cubicBezTo>
                    <a:cubicBezTo>
                      <a:pt x="72" y="29"/>
                      <a:pt x="71" y="29"/>
                      <a:pt x="70" y="29"/>
                    </a:cubicBezTo>
                    <a:cubicBezTo>
                      <a:pt x="70" y="30"/>
                      <a:pt x="69" y="34"/>
                      <a:pt x="70" y="35"/>
                    </a:cubicBezTo>
                    <a:cubicBezTo>
                      <a:pt x="70" y="36"/>
                      <a:pt x="74" y="36"/>
                      <a:pt x="75" y="37"/>
                    </a:cubicBezTo>
                    <a:cubicBezTo>
                      <a:pt x="76" y="38"/>
                      <a:pt x="77" y="40"/>
                      <a:pt x="78" y="41"/>
                    </a:cubicBezTo>
                    <a:cubicBezTo>
                      <a:pt x="79" y="42"/>
                      <a:pt x="82" y="44"/>
                      <a:pt x="83" y="45"/>
                    </a:cubicBezTo>
                    <a:cubicBezTo>
                      <a:pt x="84" y="46"/>
                      <a:pt x="85" y="49"/>
                      <a:pt x="85" y="49"/>
                    </a:cubicBezTo>
                    <a:cubicBezTo>
                      <a:pt x="87" y="50"/>
                      <a:pt x="90" y="51"/>
                      <a:pt x="91" y="51"/>
                    </a:cubicBezTo>
                    <a:cubicBezTo>
                      <a:pt x="92" y="51"/>
                      <a:pt x="94" y="48"/>
                      <a:pt x="95" y="47"/>
                    </a:cubicBezTo>
                    <a:cubicBezTo>
                      <a:pt x="96" y="46"/>
                      <a:pt x="99" y="45"/>
                      <a:pt x="100" y="44"/>
                    </a:cubicBezTo>
                    <a:cubicBezTo>
                      <a:pt x="101" y="44"/>
                      <a:pt x="104" y="45"/>
                      <a:pt x="106" y="45"/>
                    </a:cubicBezTo>
                    <a:cubicBezTo>
                      <a:pt x="108" y="46"/>
                      <a:pt x="111" y="49"/>
                      <a:pt x="113" y="50"/>
                    </a:cubicBezTo>
                    <a:cubicBezTo>
                      <a:pt x="114" y="51"/>
                      <a:pt x="116" y="51"/>
                      <a:pt x="116" y="52"/>
                    </a:cubicBezTo>
                    <a:cubicBezTo>
                      <a:pt x="117" y="53"/>
                      <a:pt x="119" y="55"/>
                      <a:pt x="119" y="56"/>
                    </a:cubicBezTo>
                    <a:cubicBezTo>
                      <a:pt x="119" y="58"/>
                      <a:pt x="118" y="60"/>
                      <a:pt x="119" y="62"/>
                    </a:cubicBezTo>
                    <a:cubicBezTo>
                      <a:pt x="119" y="63"/>
                      <a:pt x="120" y="65"/>
                      <a:pt x="121" y="66"/>
                    </a:cubicBezTo>
                    <a:cubicBezTo>
                      <a:pt x="121" y="68"/>
                      <a:pt x="123" y="70"/>
                      <a:pt x="124" y="71"/>
                    </a:cubicBezTo>
                    <a:cubicBezTo>
                      <a:pt x="125" y="72"/>
                      <a:pt x="124" y="75"/>
                      <a:pt x="125" y="76"/>
                    </a:cubicBezTo>
                    <a:cubicBezTo>
                      <a:pt x="126" y="77"/>
                      <a:pt x="129" y="79"/>
                      <a:pt x="130" y="80"/>
                    </a:cubicBezTo>
                    <a:cubicBezTo>
                      <a:pt x="132" y="80"/>
                      <a:pt x="135" y="82"/>
                      <a:pt x="136" y="82"/>
                    </a:cubicBezTo>
                    <a:cubicBezTo>
                      <a:pt x="138" y="82"/>
                      <a:pt x="141" y="80"/>
                      <a:pt x="142" y="80"/>
                    </a:cubicBezTo>
                    <a:cubicBezTo>
                      <a:pt x="144" y="80"/>
                      <a:pt x="147" y="80"/>
                      <a:pt x="148" y="81"/>
                    </a:cubicBezTo>
                    <a:cubicBezTo>
                      <a:pt x="149" y="82"/>
                      <a:pt x="149" y="84"/>
                      <a:pt x="150" y="85"/>
                    </a:cubicBezTo>
                    <a:cubicBezTo>
                      <a:pt x="150" y="86"/>
                      <a:pt x="150" y="89"/>
                      <a:pt x="149" y="90"/>
                    </a:cubicBezTo>
                    <a:cubicBezTo>
                      <a:pt x="149" y="91"/>
                      <a:pt x="147" y="92"/>
                      <a:pt x="147" y="93"/>
                    </a:cubicBezTo>
                    <a:cubicBezTo>
                      <a:pt x="147" y="94"/>
                      <a:pt x="147" y="96"/>
                      <a:pt x="148" y="97"/>
                    </a:cubicBezTo>
                    <a:cubicBezTo>
                      <a:pt x="148" y="98"/>
                      <a:pt x="151" y="100"/>
                      <a:pt x="152" y="100"/>
                    </a:cubicBezTo>
                    <a:cubicBezTo>
                      <a:pt x="153" y="100"/>
                      <a:pt x="154" y="97"/>
                      <a:pt x="155" y="97"/>
                    </a:cubicBezTo>
                    <a:cubicBezTo>
                      <a:pt x="156" y="96"/>
                      <a:pt x="159" y="96"/>
                      <a:pt x="160" y="96"/>
                    </a:cubicBezTo>
                    <a:cubicBezTo>
                      <a:pt x="161" y="97"/>
                      <a:pt x="162" y="100"/>
                      <a:pt x="161" y="101"/>
                    </a:cubicBezTo>
                    <a:cubicBezTo>
                      <a:pt x="161" y="102"/>
                      <a:pt x="160" y="104"/>
                      <a:pt x="160" y="105"/>
                    </a:cubicBezTo>
                    <a:cubicBezTo>
                      <a:pt x="159" y="106"/>
                      <a:pt x="160" y="109"/>
                      <a:pt x="161" y="109"/>
                    </a:cubicBezTo>
                    <a:cubicBezTo>
                      <a:pt x="162" y="110"/>
                      <a:pt x="165" y="110"/>
                      <a:pt x="166" y="110"/>
                    </a:cubicBezTo>
                    <a:cubicBezTo>
                      <a:pt x="167" y="109"/>
                      <a:pt x="168" y="107"/>
                      <a:pt x="169" y="106"/>
                    </a:cubicBezTo>
                    <a:cubicBezTo>
                      <a:pt x="171" y="105"/>
                      <a:pt x="175" y="104"/>
                      <a:pt x="176" y="103"/>
                    </a:cubicBezTo>
                    <a:cubicBezTo>
                      <a:pt x="177" y="102"/>
                      <a:pt x="179" y="100"/>
                      <a:pt x="179" y="99"/>
                    </a:cubicBezTo>
                    <a:cubicBezTo>
                      <a:pt x="179" y="98"/>
                      <a:pt x="178" y="96"/>
                      <a:pt x="178" y="95"/>
                    </a:cubicBezTo>
                    <a:cubicBezTo>
                      <a:pt x="178" y="94"/>
                      <a:pt x="179" y="90"/>
                      <a:pt x="180" y="89"/>
                    </a:cubicBezTo>
                    <a:cubicBezTo>
                      <a:pt x="180" y="88"/>
                      <a:pt x="183" y="88"/>
                      <a:pt x="184" y="88"/>
                    </a:cubicBezTo>
                    <a:cubicBezTo>
                      <a:pt x="185" y="88"/>
                      <a:pt x="187" y="90"/>
                      <a:pt x="188" y="90"/>
                    </a:cubicBezTo>
                    <a:cubicBezTo>
                      <a:pt x="189" y="90"/>
                      <a:pt x="192" y="90"/>
                      <a:pt x="193" y="89"/>
                    </a:cubicBezTo>
                    <a:cubicBezTo>
                      <a:pt x="194" y="88"/>
                      <a:pt x="195" y="86"/>
                      <a:pt x="195" y="85"/>
                    </a:cubicBezTo>
                    <a:cubicBezTo>
                      <a:pt x="195" y="83"/>
                      <a:pt x="194" y="81"/>
                      <a:pt x="193" y="80"/>
                    </a:cubicBezTo>
                    <a:cubicBezTo>
                      <a:pt x="193" y="79"/>
                      <a:pt x="192" y="76"/>
                      <a:pt x="192" y="75"/>
                    </a:cubicBezTo>
                    <a:cubicBezTo>
                      <a:pt x="192" y="74"/>
                      <a:pt x="193" y="72"/>
                      <a:pt x="194" y="72"/>
                    </a:cubicBezTo>
                    <a:cubicBezTo>
                      <a:pt x="195" y="71"/>
                      <a:pt x="198" y="70"/>
                      <a:pt x="199" y="70"/>
                    </a:cubicBezTo>
                    <a:cubicBezTo>
                      <a:pt x="200" y="70"/>
                      <a:pt x="203" y="72"/>
                      <a:pt x="204" y="72"/>
                    </a:cubicBezTo>
                    <a:cubicBezTo>
                      <a:pt x="205" y="71"/>
                      <a:pt x="208" y="70"/>
                      <a:pt x="209" y="69"/>
                    </a:cubicBezTo>
                    <a:cubicBezTo>
                      <a:pt x="210" y="68"/>
                      <a:pt x="210" y="65"/>
                      <a:pt x="211" y="64"/>
                    </a:cubicBezTo>
                    <a:cubicBezTo>
                      <a:pt x="212" y="63"/>
                      <a:pt x="216" y="61"/>
                      <a:pt x="217" y="60"/>
                    </a:cubicBezTo>
                    <a:cubicBezTo>
                      <a:pt x="219" y="58"/>
                      <a:pt x="219" y="54"/>
                      <a:pt x="220" y="52"/>
                    </a:cubicBezTo>
                    <a:cubicBezTo>
                      <a:pt x="220" y="52"/>
                      <a:pt x="222" y="50"/>
                      <a:pt x="223" y="50"/>
                    </a:cubicBezTo>
                    <a:cubicBezTo>
                      <a:pt x="224" y="50"/>
                      <a:pt x="226" y="51"/>
                      <a:pt x="227" y="52"/>
                    </a:cubicBezTo>
                    <a:cubicBezTo>
                      <a:pt x="228" y="53"/>
                      <a:pt x="229" y="56"/>
                      <a:pt x="231" y="56"/>
                    </a:cubicBezTo>
                    <a:cubicBezTo>
                      <a:pt x="232" y="56"/>
                      <a:pt x="234" y="54"/>
                      <a:pt x="235" y="53"/>
                    </a:cubicBezTo>
                    <a:cubicBezTo>
                      <a:pt x="235" y="52"/>
                      <a:pt x="236" y="50"/>
                      <a:pt x="236" y="49"/>
                    </a:cubicBezTo>
                    <a:cubicBezTo>
                      <a:pt x="237" y="47"/>
                      <a:pt x="239" y="45"/>
                      <a:pt x="240" y="44"/>
                    </a:cubicBezTo>
                    <a:cubicBezTo>
                      <a:pt x="242" y="42"/>
                      <a:pt x="247" y="41"/>
                      <a:pt x="250" y="41"/>
                    </a:cubicBezTo>
                    <a:cubicBezTo>
                      <a:pt x="252" y="41"/>
                      <a:pt x="256" y="43"/>
                      <a:pt x="258" y="42"/>
                    </a:cubicBezTo>
                    <a:cubicBezTo>
                      <a:pt x="259" y="42"/>
                      <a:pt x="260" y="39"/>
                      <a:pt x="261" y="38"/>
                    </a:cubicBezTo>
                    <a:cubicBezTo>
                      <a:pt x="261" y="36"/>
                      <a:pt x="262" y="33"/>
                      <a:pt x="263" y="31"/>
                    </a:cubicBezTo>
                    <a:cubicBezTo>
                      <a:pt x="263" y="30"/>
                      <a:pt x="266" y="28"/>
                      <a:pt x="266" y="27"/>
                    </a:cubicBezTo>
                    <a:cubicBezTo>
                      <a:pt x="266" y="26"/>
                      <a:pt x="267" y="24"/>
                      <a:pt x="267" y="22"/>
                    </a:cubicBezTo>
                    <a:cubicBezTo>
                      <a:pt x="268" y="22"/>
                      <a:pt x="269" y="22"/>
                      <a:pt x="269" y="22"/>
                    </a:cubicBezTo>
                    <a:cubicBezTo>
                      <a:pt x="271" y="22"/>
                      <a:pt x="273" y="20"/>
                      <a:pt x="275" y="20"/>
                    </a:cubicBezTo>
                    <a:cubicBezTo>
                      <a:pt x="276" y="21"/>
                      <a:pt x="277" y="22"/>
                      <a:pt x="278" y="22"/>
                    </a:cubicBezTo>
                    <a:cubicBezTo>
                      <a:pt x="279" y="23"/>
                      <a:pt x="282" y="25"/>
                      <a:pt x="283" y="26"/>
                    </a:cubicBezTo>
                    <a:cubicBezTo>
                      <a:pt x="284" y="27"/>
                      <a:pt x="284" y="30"/>
                      <a:pt x="285" y="31"/>
                    </a:cubicBezTo>
                    <a:cubicBezTo>
                      <a:pt x="286" y="32"/>
                      <a:pt x="289" y="33"/>
                      <a:pt x="290" y="33"/>
                    </a:cubicBezTo>
                    <a:cubicBezTo>
                      <a:pt x="291" y="33"/>
                      <a:pt x="292" y="32"/>
                      <a:pt x="293" y="32"/>
                    </a:cubicBezTo>
                    <a:cubicBezTo>
                      <a:pt x="293" y="32"/>
                      <a:pt x="293" y="32"/>
                      <a:pt x="294" y="32"/>
                    </a:cubicBezTo>
                    <a:cubicBezTo>
                      <a:pt x="294" y="33"/>
                      <a:pt x="294" y="35"/>
                      <a:pt x="294" y="36"/>
                    </a:cubicBezTo>
                    <a:cubicBezTo>
                      <a:pt x="294" y="38"/>
                      <a:pt x="296" y="40"/>
                      <a:pt x="297" y="41"/>
                    </a:cubicBezTo>
                    <a:cubicBezTo>
                      <a:pt x="297" y="42"/>
                      <a:pt x="297" y="45"/>
                      <a:pt x="297" y="46"/>
                    </a:cubicBezTo>
                    <a:cubicBezTo>
                      <a:pt x="296" y="47"/>
                      <a:pt x="294" y="48"/>
                      <a:pt x="294" y="49"/>
                    </a:cubicBezTo>
                    <a:cubicBezTo>
                      <a:pt x="293" y="49"/>
                      <a:pt x="293" y="52"/>
                      <a:pt x="292" y="53"/>
                    </a:cubicBezTo>
                    <a:cubicBezTo>
                      <a:pt x="291" y="54"/>
                      <a:pt x="287" y="55"/>
                      <a:pt x="284" y="56"/>
                    </a:cubicBezTo>
                    <a:cubicBezTo>
                      <a:pt x="283" y="56"/>
                      <a:pt x="281" y="55"/>
                      <a:pt x="280" y="55"/>
                    </a:cubicBezTo>
                    <a:cubicBezTo>
                      <a:pt x="277" y="56"/>
                      <a:pt x="273" y="58"/>
                      <a:pt x="270" y="59"/>
                    </a:cubicBezTo>
                    <a:cubicBezTo>
                      <a:pt x="268" y="59"/>
                      <a:pt x="263" y="60"/>
                      <a:pt x="262" y="62"/>
                    </a:cubicBezTo>
                    <a:cubicBezTo>
                      <a:pt x="261" y="62"/>
                      <a:pt x="260" y="65"/>
                      <a:pt x="260" y="66"/>
                    </a:cubicBezTo>
                    <a:cubicBezTo>
                      <a:pt x="261" y="67"/>
                      <a:pt x="262" y="69"/>
                      <a:pt x="263" y="69"/>
                    </a:cubicBezTo>
                    <a:cubicBezTo>
                      <a:pt x="264" y="70"/>
                      <a:pt x="267" y="70"/>
                      <a:pt x="268" y="71"/>
                    </a:cubicBezTo>
                    <a:cubicBezTo>
                      <a:pt x="269" y="71"/>
                      <a:pt x="272" y="73"/>
                      <a:pt x="272" y="75"/>
                    </a:cubicBezTo>
                    <a:cubicBezTo>
                      <a:pt x="271" y="76"/>
                      <a:pt x="269" y="77"/>
                      <a:pt x="268" y="77"/>
                    </a:cubicBezTo>
                    <a:cubicBezTo>
                      <a:pt x="267" y="78"/>
                      <a:pt x="263" y="78"/>
                      <a:pt x="262" y="79"/>
                    </a:cubicBezTo>
                    <a:cubicBezTo>
                      <a:pt x="260" y="80"/>
                      <a:pt x="258" y="83"/>
                      <a:pt x="258" y="84"/>
                    </a:cubicBezTo>
                    <a:cubicBezTo>
                      <a:pt x="258" y="85"/>
                      <a:pt x="258" y="87"/>
                      <a:pt x="259" y="88"/>
                    </a:cubicBezTo>
                    <a:cubicBezTo>
                      <a:pt x="260" y="89"/>
                      <a:pt x="262" y="88"/>
                      <a:pt x="263" y="88"/>
                    </a:cubicBezTo>
                    <a:cubicBezTo>
                      <a:pt x="264" y="89"/>
                      <a:pt x="266" y="90"/>
                      <a:pt x="267" y="91"/>
                    </a:cubicBezTo>
                    <a:cubicBezTo>
                      <a:pt x="268" y="93"/>
                      <a:pt x="268" y="96"/>
                      <a:pt x="268" y="98"/>
                    </a:cubicBezTo>
                    <a:cubicBezTo>
                      <a:pt x="268" y="99"/>
                      <a:pt x="267" y="102"/>
                      <a:pt x="267" y="104"/>
                    </a:cubicBezTo>
                    <a:cubicBezTo>
                      <a:pt x="267" y="106"/>
                      <a:pt x="268" y="109"/>
                      <a:pt x="269" y="110"/>
                    </a:cubicBezTo>
                    <a:cubicBezTo>
                      <a:pt x="270" y="111"/>
                      <a:pt x="272" y="113"/>
                      <a:pt x="273" y="114"/>
                    </a:cubicBezTo>
                    <a:cubicBezTo>
                      <a:pt x="275" y="115"/>
                      <a:pt x="280" y="116"/>
                      <a:pt x="282" y="118"/>
                    </a:cubicBezTo>
                    <a:cubicBezTo>
                      <a:pt x="283" y="119"/>
                      <a:pt x="284" y="123"/>
                      <a:pt x="284" y="125"/>
                    </a:cubicBezTo>
                    <a:cubicBezTo>
                      <a:pt x="285" y="127"/>
                      <a:pt x="284" y="129"/>
                      <a:pt x="284" y="130"/>
                    </a:cubicBezTo>
                    <a:cubicBezTo>
                      <a:pt x="285" y="131"/>
                      <a:pt x="287" y="132"/>
                      <a:pt x="288" y="133"/>
                    </a:cubicBezTo>
                    <a:cubicBezTo>
                      <a:pt x="289" y="134"/>
                      <a:pt x="291" y="136"/>
                      <a:pt x="292" y="137"/>
                    </a:cubicBezTo>
                    <a:cubicBezTo>
                      <a:pt x="293" y="138"/>
                      <a:pt x="294" y="141"/>
                      <a:pt x="294" y="143"/>
                    </a:cubicBezTo>
                    <a:cubicBezTo>
                      <a:pt x="294" y="144"/>
                      <a:pt x="293" y="147"/>
                      <a:pt x="292" y="148"/>
                    </a:cubicBezTo>
                    <a:cubicBezTo>
                      <a:pt x="291" y="149"/>
                      <a:pt x="289" y="149"/>
                      <a:pt x="288" y="149"/>
                    </a:cubicBezTo>
                    <a:cubicBezTo>
                      <a:pt x="286" y="149"/>
                      <a:pt x="284" y="148"/>
                      <a:pt x="283" y="148"/>
                    </a:cubicBezTo>
                    <a:cubicBezTo>
                      <a:pt x="282" y="147"/>
                      <a:pt x="281" y="143"/>
                      <a:pt x="280" y="143"/>
                    </a:cubicBezTo>
                    <a:cubicBezTo>
                      <a:pt x="279" y="142"/>
                      <a:pt x="276" y="140"/>
                      <a:pt x="275" y="140"/>
                    </a:cubicBezTo>
                    <a:cubicBezTo>
                      <a:pt x="274" y="140"/>
                      <a:pt x="272" y="141"/>
                      <a:pt x="271" y="142"/>
                    </a:cubicBezTo>
                    <a:cubicBezTo>
                      <a:pt x="269" y="143"/>
                      <a:pt x="267" y="145"/>
                      <a:pt x="266" y="146"/>
                    </a:cubicBezTo>
                    <a:cubicBezTo>
                      <a:pt x="265" y="147"/>
                      <a:pt x="264" y="149"/>
                      <a:pt x="263" y="150"/>
                    </a:cubicBezTo>
                    <a:cubicBezTo>
                      <a:pt x="261" y="151"/>
                      <a:pt x="257" y="151"/>
                      <a:pt x="255" y="151"/>
                    </a:cubicBezTo>
                    <a:cubicBezTo>
                      <a:pt x="254" y="151"/>
                      <a:pt x="250" y="149"/>
                      <a:pt x="249" y="150"/>
                    </a:cubicBezTo>
                    <a:cubicBezTo>
                      <a:pt x="247" y="150"/>
                      <a:pt x="245" y="152"/>
                      <a:pt x="245" y="153"/>
                    </a:cubicBezTo>
                    <a:cubicBezTo>
                      <a:pt x="244" y="154"/>
                      <a:pt x="244" y="157"/>
                      <a:pt x="245" y="158"/>
                    </a:cubicBezTo>
                    <a:cubicBezTo>
                      <a:pt x="245" y="158"/>
                      <a:pt x="247" y="159"/>
                      <a:pt x="248" y="159"/>
                    </a:cubicBezTo>
                    <a:cubicBezTo>
                      <a:pt x="249" y="161"/>
                      <a:pt x="250" y="164"/>
                      <a:pt x="250" y="166"/>
                    </a:cubicBezTo>
                    <a:cubicBezTo>
                      <a:pt x="251" y="168"/>
                      <a:pt x="250" y="171"/>
                      <a:pt x="251" y="172"/>
                    </a:cubicBezTo>
                    <a:cubicBezTo>
                      <a:pt x="251" y="174"/>
                      <a:pt x="253" y="178"/>
                      <a:pt x="254" y="180"/>
                    </a:cubicBezTo>
                    <a:cubicBezTo>
                      <a:pt x="256" y="181"/>
                      <a:pt x="259" y="181"/>
                      <a:pt x="261" y="181"/>
                    </a:cubicBezTo>
                    <a:cubicBezTo>
                      <a:pt x="262" y="181"/>
                      <a:pt x="265" y="179"/>
                      <a:pt x="266" y="179"/>
                    </a:cubicBezTo>
                    <a:cubicBezTo>
                      <a:pt x="267" y="180"/>
                      <a:pt x="270" y="181"/>
                      <a:pt x="272" y="182"/>
                    </a:cubicBezTo>
                    <a:cubicBezTo>
                      <a:pt x="273" y="183"/>
                      <a:pt x="273" y="187"/>
                      <a:pt x="274" y="188"/>
                    </a:cubicBezTo>
                    <a:cubicBezTo>
                      <a:pt x="275" y="189"/>
                      <a:pt x="278" y="191"/>
                      <a:pt x="279" y="191"/>
                    </a:cubicBezTo>
                    <a:cubicBezTo>
                      <a:pt x="281" y="192"/>
                      <a:pt x="285" y="191"/>
                      <a:pt x="287" y="191"/>
                    </a:cubicBezTo>
                    <a:cubicBezTo>
                      <a:pt x="288" y="191"/>
                      <a:pt x="291" y="191"/>
                      <a:pt x="293" y="192"/>
                    </a:cubicBezTo>
                    <a:cubicBezTo>
                      <a:pt x="295" y="192"/>
                      <a:pt x="298" y="196"/>
                      <a:pt x="299" y="198"/>
                    </a:cubicBezTo>
                    <a:cubicBezTo>
                      <a:pt x="300" y="199"/>
                      <a:pt x="301" y="202"/>
                      <a:pt x="301" y="204"/>
                    </a:cubicBezTo>
                    <a:cubicBezTo>
                      <a:pt x="301" y="205"/>
                      <a:pt x="298" y="207"/>
                      <a:pt x="297" y="208"/>
                    </a:cubicBezTo>
                    <a:cubicBezTo>
                      <a:pt x="297" y="210"/>
                      <a:pt x="299" y="212"/>
                      <a:pt x="300" y="213"/>
                    </a:cubicBezTo>
                    <a:cubicBezTo>
                      <a:pt x="301" y="214"/>
                      <a:pt x="303" y="216"/>
                      <a:pt x="305" y="216"/>
                    </a:cubicBezTo>
                    <a:cubicBezTo>
                      <a:pt x="306" y="216"/>
                      <a:pt x="310" y="216"/>
                      <a:pt x="311" y="215"/>
                    </a:cubicBezTo>
                    <a:cubicBezTo>
                      <a:pt x="313" y="215"/>
                      <a:pt x="315" y="212"/>
                      <a:pt x="316" y="212"/>
                    </a:cubicBezTo>
                    <a:cubicBezTo>
                      <a:pt x="318" y="212"/>
                      <a:pt x="321" y="214"/>
                      <a:pt x="322" y="215"/>
                    </a:cubicBezTo>
                    <a:cubicBezTo>
                      <a:pt x="323" y="216"/>
                      <a:pt x="326" y="218"/>
                      <a:pt x="327" y="220"/>
                    </a:cubicBezTo>
                    <a:cubicBezTo>
                      <a:pt x="328" y="221"/>
                      <a:pt x="328" y="225"/>
                      <a:pt x="329" y="227"/>
                    </a:cubicBezTo>
                    <a:cubicBezTo>
                      <a:pt x="330" y="228"/>
                      <a:pt x="332" y="231"/>
                      <a:pt x="334" y="231"/>
                    </a:cubicBezTo>
                    <a:cubicBezTo>
                      <a:pt x="335" y="231"/>
                      <a:pt x="336" y="227"/>
                      <a:pt x="337" y="226"/>
                    </a:cubicBezTo>
                    <a:cubicBezTo>
                      <a:pt x="337" y="226"/>
                      <a:pt x="339" y="226"/>
                      <a:pt x="340" y="225"/>
                    </a:cubicBezTo>
                    <a:cubicBezTo>
                      <a:pt x="341" y="224"/>
                      <a:pt x="340" y="222"/>
                      <a:pt x="340" y="221"/>
                    </a:cubicBezTo>
                    <a:cubicBezTo>
                      <a:pt x="341" y="219"/>
                      <a:pt x="343" y="217"/>
                      <a:pt x="345" y="216"/>
                    </a:cubicBezTo>
                    <a:cubicBezTo>
                      <a:pt x="347" y="216"/>
                      <a:pt x="350" y="217"/>
                      <a:pt x="351" y="218"/>
                    </a:cubicBezTo>
                    <a:cubicBezTo>
                      <a:pt x="353" y="219"/>
                      <a:pt x="356" y="222"/>
                      <a:pt x="358" y="223"/>
                    </a:cubicBezTo>
                    <a:cubicBezTo>
                      <a:pt x="359" y="225"/>
                      <a:pt x="360" y="231"/>
                      <a:pt x="362" y="233"/>
                    </a:cubicBezTo>
                    <a:cubicBezTo>
                      <a:pt x="364" y="235"/>
                      <a:pt x="367" y="236"/>
                      <a:pt x="369" y="237"/>
                    </a:cubicBezTo>
                    <a:cubicBezTo>
                      <a:pt x="371" y="237"/>
                      <a:pt x="375" y="236"/>
                      <a:pt x="377" y="235"/>
                    </a:cubicBezTo>
                    <a:cubicBezTo>
                      <a:pt x="378" y="234"/>
                      <a:pt x="379" y="231"/>
                      <a:pt x="380" y="230"/>
                    </a:cubicBezTo>
                    <a:cubicBezTo>
                      <a:pt x="381" y="229"/>
                      <a:pt x="382" y="227"/>
                      <a:pt x="384" y="227"/>
                    </a:cubicBezTo>
                    <a:cubicBezTo>
                      <a:pt x="384" y="227"/>
                      <a:pt x="386" y="228"/>
                      <a:pt x="387" y="229"/>
                    </a:cubicBezTo>
                    <a:cubicBezTo>
                      <a:pt x="389" y="230"/>
                      <a:pt x="390" y="233"/>
                      <a:pt x="391" y="234"/>
                    </a:cubicBezTo>
                    <a:cubicBezTo>
                      <a:pt x="392" y="236"/>
                      <a:pt x="393" y="239"/>
                      <a:pt x="394" y="240"/>
                    </a:cubicBezTo>
                    <a:cubicBezTo>
                      <a:pt x="396" y="242"/>
                      <a:pt x="401" y="245"/>
                      <a:pt x="402" y="247"/>
                    </a:cubicBezTo>
                    <a:cubicBezTo>
                      <a:pt x="402" y="247"/>
                      <a:pt x="402" y="247"/>
                      <a:pt x="402" y="247"/>
                    </a:cubicBezTo>
                    <a:cubicBezTo>
                      <a:pt x="404" y="250"/>
                      <a:pt x="405" y="256"/>
                      <a:pt x="405" y="259"/>
                    </a:cubicBezTo>
                    <a:cubicBezTo>
                      <a:pt x="405" y="262"/>
                      <a:pt x="404" y="268"/>
                      <a:pt x="403" y="270"/>
                    </a:cubicBezTo>
                    <a:cubicBezTo>
                      <a:pt x="402" y="272"/>
                      <a:pt x="399" y="273"/>
                      <a:pt x="398" y="275"/>
                    </a:cubicBezTo>
                    <a:cubicBezTo>
                      <a:pt x="397" y="277"/>
                      <a:pt x="395" y="281"/>
                      <a:pt x="395" y="283"/>
                    </a:cubicBezTo>
                    <a:cubicBezTo>
                      <a:pt x="395" y="284"/>
                      <a:pt x="395" y="287"/>
                      <a:pt x="395" y="289"/>
                    </a:cubicBezTo>
                    <a:cubicBezTo>
                      <a:pt x="395" y="290"/>
                      <a:pt x="395" y="290"/>
                      <a:pt x="395" y="290"/>
                    </a:cubicBezTo>
                    <a:cubicBezTo>
                      <a:pt x="394" y="293"/>
                      <a:pt x="391" y="296"/>
                      <a:pt x="390" y="298"/>
                    </a:cubicBezTo>
                    <a:cubicBezTo>
                      <a:pt x="389" y="300"/>
                      <a:pt x="387" y="304"/>
                      <a:pt x="386" y="306"/>
                    </a:cubicBezTo>
                    <a:cubicBezTo>
                      <a:pt x="386" y="308"/>
                      <a:pt x="385" y="313"/>
                      <a:pt x="385" y="316"/>
                    </a:cubicBezTo>
                    <a:cubicBezTo>
                      <a:pt x="384" y="318"/>
                      <a:pt x="385" y="323"/>
                      <a:pt x="384" y="325"/>
                    </a:cubicBezTo>
                    <a:cubicBezTo>
                      <a:pt x="384" y="328"/>
                      <a:pt x="381" y="332"/>
                      <a:pt x="379" y="334"/>
                    </a:cubicBezTo>
                    <a:cubicBezTo>
                      <a:pt x="378" y="335"/>
                      <a:pt x="375" y="336"/>
                      <a:pt x="373" y="337"/>
                    </a:cubicBezTo>
                    <a:cubicBezTo>
                      <a:pt x="372" y="338"/>
                      <a:pt x="368" y="339"/>
                      <a:pt x="367" y="341"/>
                    </a:cubicBezTo>
                    <a:cubicBezTo>
                      <a:pt x="366" y="339"/>
                      <a:pt x="364" y="338"/>
                      <a:pt x="362" y="337"/>
                    </a:cubicBezTo>
                    <a:cubicBezTo>
                      <a:pt x="362" y="336"/>
                      <a:pt x="360" y="335"/>
                      <a:pt x="359" y="335"/>
                    </a:cubicBezTo>
                    <a:cubicBezTo>
                      <a:pt x="357" y="335"/>
                      <a:pt x="355" y="337"/>
                      <a:pt x="353" y="337"/>
                    </a:cubicBezTo>
                    <a:cubicBezTo>
                      <a:pt x="352" y="337"/>
                      <a:pt x="351" y="336"/>
                      <a:pt x="350" y="336"/>
                    </a:cubicBezTo>
                    <a:cubicBezTo>
                      <a:pt x="349" y="336"/>
                      <a:pt x="347" y="335"/>
                      <a:pt x="345" y="335"/>
                    </a:cubicBezTo>
                    <a:cubicBezTo>
                      <a:pt x="344" y="335"/>
                      <a:pt x="343" y="337"/>
                      <a:pt x="342" y="337"/>
                    </a:cubicBezTo>
                    <a:cubicBezTo>
                      <a:pt x="341" y="338"/>
                      <a:pt x="338" y="340"/>
                      <a:pt x="338" y="341"/>
                    </a:cubicBezTo>
                    <a:cubicBezTo>
                      <a:pt x="339" y="342"/>
                      <a:pt x="342" y="342"/>
                      <a:pt x="342" y="343"/>
                    </a:cubicBezTo>
                    <a:cubicBezTo>
                      <a:pt x="342" y="343"/>
                      <a:pt x="341" y="345"/>
                      <a:pt x="341" y="346"/>
                    </a:cubicBezTo>
                    <a:cubicBezTo>
                      <a:pt x="340" y="347"/>
                      <a:pt x="336" y="348"/>
                      <a:pt x="335" y="348"/>
                    </a:cubicBezTo>
                    <a:cubicBezTo>
                      <a:pt x="334" y="348"/>
                      <a:pt x="332" y="346"/>
                      <a:pt x="331" y="346"/>
                    </a:cubicBezTo>
                    <a:cubicBezTo>
                      <a:pt x="330" y="345"/>
                      <a:pt x="329" y="343"/>
                      <a:pt x="328" y="343"/>
                    </a:cubicBezTo>
                    <a:cubicBezTo>
                      <a:pt x="327" y="342"/>
                      <a:pt x="324" y="343"/>
                      <a:pt x="323" y="342"/>
                    </a:cubicBezTo>
                    <a:cubicBezTo>
                      <a:pt x="322" y="342"/>
                      <a:pt x="321" y="341"/>
                      <a:pt x="320" y="340"/>
                    </a:cubicBezTo>
                    <a:cubicBezTo>
                      <a:pt x="319" y="339"/>
                      <a:pt x="316" y="336"/>
                      <a:pt x="314" y="335"/>
                    </a:cubicBezTo>
                    <a:cubicBezTo>
                      <a:pt x="312" y="334"/>
                      <a:pt x="307" y="335"/>
                      <a:pt x="305" y="334"/>
                    </a:cubicBezTo>
                    <a:cubicBezTo>
                      <a:pt x="303" y="333"/>
                      <a:pt x="300" y="332"/>
                      <a:pt x="298" y="331"/>
                    </a:cubicBezTo>
                    <a:cubicBezTo>
                      <a:pt x="296" y="331"/>
                      <a:pt x="291" y="331"/>
                      <a:pt x="289" y="331"/>
                    </a:cubicBezTo>
                    <a:cubicBezTo>
                      <a:pt x="286" y="331"/>
                      <a:pt x="280" y="332"/>
                      <a:pt x="277" y="333"/>
                    </a:cubicBezTo>
                    <a:cubicBezTo>
                      <a:pt x="274" y="334"/>
                      <a:pt x="269" y="337"/>
                      <a:pt x="267" y="339"/>
                    </a:cubicBezTo>
                    <a:cubicBezTo>
                      <a:pt x="266" y="339"/>
                      <a:pt x="263" y="340"/>
                      <a:pt x="263" y="341"/>
                    </a:cubicBezTo>
                    <a:cubicBezTo>
                      <a:pt x="262" y="342"/>
                      <a:pt x="263" y="343"/>
                      <a:pt x="263" y="344"/>
                    </a:cubicBezTo>
                    <a:cubicBezTo>
                      <a:pt x="262" y="345"/>
                      <a:pt x="261" y="348"/>
                      <a:pt x="260" y="348"/>
                    </a:cubicBezTo>
                    <a:cubicBezTo>
                      <a:pt x="259" y="349"/>
                      <a:pt x="256" y="348"/>
                      <a:pt x="255" y="347"/>
                    </a:cubicBezTo>
                    <a:cubicBezTo>
                      <a:pt x="253" y="347"/>
                      <a:pt x="250" y="345"/>
                      <a:pt x="249" y="344"/>
                    </a:cubicBezTo>
                    <a:cubicBezTo>
                      <a:pt x="248" y="342"/>
                      <a:pt x="248" y="339"/>
                      <a:pt x="247" y="338"/>
                    </a:cubicBezTo>
                    <a:cubicBezTo>
                      <a:pt x="246" y="336"/>
                      <a:pt x="245" y="331"/>
                      <a:pt x="244" y="329"/>
                    </a:cubicBezTo>
                    <a:cubicBezTo>
                      <a:pt x="242" y="327"/>
                      <a:pt x="237" y="323"/>
                      <a:pt x="234" y="321"/>
                    </a:cubicBezTo>
                    <a:cubicBezTo>
                      <a:pt x="232" y="319"/>
                      <a:pt x="227" y="315"/>
                      <a:pt x="224" y="314"/>
                    </a:cubicBezTo>
                    <a:cubicBezTo>
                      <a:pt x="222" y="313"/>
                      <a:pt x="217" y="312"/>
                      <a:pt x="215" y="311"/>
                    </a:cubicBezTo>
                    <a:cubicBezTo>
                      <a:pt x="213" y="310"/>
                      <a:pt x="209" y="309"/>
                      <a:pt x="208" y="309"/>
                    </a:cubicBezTo>
                    <a:cubicBezTo>
                      <a:pt x="206" y="309"/>
                      <a:pt x="204" y="310"/>
                      <a:pt x="203" y="310"/>
                    </a:cubicBezTo>
                    <a:cubicBezTo>
                      <a:pt x="202" y="310"/>
                      <a:pt x="201" y="309"/>
                      <a:pt x="200" y="309"/>
                    </a:cubicBezTo>
                    <a:cubicBezTo>
                      <a:pt x="199" y="307"/>
                      <a:pt x="198" y="304"/>
                      <a:pt x="196" y="303"/>
                    </a:cubicBezTo>
                    <a:cubicBezTo>
                      <a:pt x="194" y="302"/>
                      <a:pt x="190" y="301"/>
                      <a:pt x="188" y="302"/>
                    </a:cubicBezTo>
                    <a:cubicBezTo>
                      <a:pt x="187" y="302"/>
                      <a:pt x="184" y="303"/>
                      <a:pt x="183" y="303"/>
                    </a:cubicBezTo>
                    <a:cubicBezTo>
                      <a:pt x="182" y="303"/>
                      <a:pt x="180" y="303"/>
                      <a:pt x="179" y="303"/>
                    </a:cubicBezTo>
                    <a:cubicBezTo>
                      <a:pt x="177" y="302"/>
                      <a:pt x="174" y="296"/>
                      <a:pt x="173" y="294"/>
                    </a:cubicBezTo>
                    <a:cubicBezTo>
                      <a:pt x="171" y="290"/>
                      <a:pt x="166" y="281"/>
                      <a:pt x="163" y="277"/>
                    </a:cubicBezTo>
                    <a:cubicBezTo>
                      <a:pt x="161" y="273"/>
                      <a:pt x="155" y="266"/>
                      <a:pt x="152" y="263"/>
                    </a:cubicBezTo>
                    <a:cubicBezTo>
                      <a:pt x="149" y="260"/>
                      <a:pt x="143" y="254"/>
                      <a:pt x="139" y="251"/>
                    </a:cubicBezTo>
                    <a:cubicBezTo>
                      <a:pt x="137" y="249"/>
                      <a:pt x="132" y="244"/>
                      <a:pt x="128" y="242"/>
                    </a:cubicBezTo>
                    <a:cubicBezTo>
                      <a:pt x="126" y="241"/>
                      <a:pt x="119" y="240"/>
                      <a:pt x="116" y="238"/>
                    </a:cubicBezTo>
                    <a:cubicBezTo>
                      <a:pt x="114" y="238"/>
                      <a:pt x="111" y="237"/>
                      <a:pt x="110" y="235"/>
                    </a:cubicBezTo>
                    <a:cubicBezTo>
                      <a:pt x="109" y="234"/>
                      <a:pt x="110" y="232"/>
                      <a:pt x="110" y="231"/>
                    </a:cubicBezTo>
                    <a:cubicBezTo>
                      <a:pt x="110" y="229"/>
                      <a:pt x="108" y="227"/>
                      <a:pt x="108" y="225"/>
                    </a:cubicBezTo>
                    <a:cubicBezTo>
                      <a:pt x="107" y="223"/>
                      <a:pt x="108" y="219"/>
                      <a:pt x="108" y="217"/>
                    </a:cubicBezTo>
                    <a:cubicBezTo>
                      <a:pt x="107" y="214"/>
                      <a:pt x="104" y="209"/>
                      <a:pt x="103" y="206"/>
                    </a:cubicBezTo>
                    <a:cubicBezTo>
                      <a:pt x="102" y="204"/>
                      <a:pt x="100" y="198"/>
                      <a:pt x="97" y="196"/>
                    </a:cubicBezTo>
                    <a:cubicBezTo>
                      <a:pt x="95" y="193"/>
                      <a:pt x="88" y="191"/>
                      <a:pt x="85" y="189"/>
                    </a:cubicBezTo>
                    <a:cubicBezTo>
                      <a:pt x="82" y="187"/>
                      <a:pt x="78" y="181"/>
                      <a:pt x="75" y="178"/>
                    </a:cubicBezTo>
                    <a:cubicBezTo>
                      <a:pt x="73" y="177"/>
                      <a:pt x="68" y="173"/>
                      <a:pt x="66" y="171"/>
                    </a:cubicBezTo>
                    <a:cubicBezTo>
                      <a:pt x="64" y="171"/>
                      <a:pt x="61" y="169"/>
                      <a:pt x="60" y="169"/>
                    </a:cubicBezTo>
                    <a:cubicBezTo>
                      <a:pt x="58" y="169"/>
                      <a:pt x="54" y="171"/>
                      <a:pt x="52" y="171"/>
                    </a:cubicBezTo>
                    <a:cubicBezTo>
                      <a:pt x="51" y="171"/>
                      <a:pt x="49" y="171"/>
                      <a:pt x="48" y="171"/>
                    </a:cubicBezTo>
                    <a:cubicBezTo>
                      <a:pt x="47" y="170"/>
                      <a:pt x="46" y="167"/>
                      <a:pt x="45" y="166"/>
                    </a:cubicBezTo>
                    <a:cubicBezTo>
                      <a:pt x="44" y="164"/>
                      <a:pt x="43" y="161"/>
                      <a:pt x="42" y="159"/>
                    </a:cubicBezTo>
                    <a:cubicBezTo>
                      <a:pt x="40" y="157"/>
                      <a:pt x="37" y="153"/>
                      <a:pt x="35" y="151"/>
                    </a:cubicBezTo>
                    <a:cubicBezTo>
                      <a:pt x="34" y="149"/>
                      <a:pt x="32" y="146"/>
                      <a:pt x="32" y="144"/>
                    </a:cubicBezTo>
                    <a:cubicBezTo>
                      <a:pt x="31" y="144"/>
                      <a:pt x="32" y="142"/>
                      <a:pt x="32" y="141"/>
                    </a:cubicBezTo>
                    <a:cubicBezTo>
                      <a:pt x="31" y="140"/>
                      <a:pt x="28" y="139"/>
                      <a:pt x="28" y="138"/>
                    </a:cubicBezTo>
                    <a:cubicBezTo>
                      <a:pt x="27" y="137"/>
                      <a:pt x="28" y="135"/>
                      <a:pt x="27" y="134"/>
                    </a:cubicBezTo>
                    <a:cubicBezTo>
                      <a:pt x="27" y="132"/>
                      <a:pt x="24" y="129"/>
                      <a:pt x="23" y="127"/>
                    </a:cubicBezTo>
                    <a:cubicBezTo>
                      <a:pt x="23" y="125"/>
                      <a:pt x="22" y="122"/>
                      <a:pt x="21" y="120"/>
                    </a:cubicBezTo>
                    <a:cubicBezTo>
                      <a:pt x="20" y="118"/>
                      <a:pt x="17" y="115"/>
                      <a:pt x="15" y="113"/>
                    </a:cubicBezTo>
                    <a:cubicBezTo>
                      <a:pt x="12" y="111"/>
                      <a:pt x="5" y="106"/>
                      <a:pt x="2" y="104"/>
                    </a:cubicBezTo>
                    <a:cubicBezTo>
                      <a:pt x="2" y="104"/>
                      <a:pt x="1" y="104"/>
                      <a:pt x="0" y="103"/>
                    </a:cubicBezTo>
                    <a:cubicBezTo>
                      <a:pt x="2" y="102"/>
                      <a:pt x="3" y="100"/>
                      <a:pt x="4" y="99"/>
                    </a:cubicBezTo>
                    <a:cubicBezTo>
                      <a:pt x="5" y="98"/>
                      <a:pt x="9" y="98"/>
                      <a:pt x="11" y="97"/>
                    </a:cubicBezTo>
                    <a:cubicBezTo>
                      <a:pt x="13" y="97"/>
                      <a:pt x="16" y="97"/>
                      <a:pt x="17" y="96"/>
                    </a:cubicBezTo>
                    <a:cubicBezTo>
                      <a:pt x="19" y="95"/>
                      <a:pt x="22" y="94"/>
                      <a:pt x="23" y="92"/>
                    </a:cubicBezTo>
                    <a:cubicBezTo>
                      <a:pt x="24" y="91"/>
                      <a:pt x="26" y="88"/>
                      <a:pt x="25" y="86"/>
                    </a:cubicBezTo>
                    <a:cubicBezTo>
                      <a:pt x="25" y="84"/>
                      <a:pt x="22" y="82"/>
                      <a:pt x="21" y="81"/>
                    </a:cubicBezTo>
                    <a:cubicBezTo>
                      <a:pt x="19" y="80"/>
                      <a:pt x="16" y="82"/>
                      <a:pt x="14" y="81"/>
                    </a:cubicBezTo>
                    <a:cubicBezTo>
                      <a:pt x="13" y="80"/>
                      <a:pt x="12" y="77"/>
                      <a:pt x="12" y="76"/>
                    </a:cubicBezTo>
                    <a:cubicBezTo>
                      <a:pt x="12" y="74"/>
                      <a:pt x="15" y="72"/>
                      <a:pt x="17" y="71"/>
                    </a:cubicBezTo>
                    <a:cubicBezTo>
                      <a:pt x="18" y="71"/>
                      <a:pt x="22" y="71"/>
                      <a:pt x="24" y="70"/>
                    </a:cubicBezTo>
                    <a:cubicBezTo>
                      <a:pt x="27" y="70"/>
                      <a:pt x="34" y="68"/>
                      <a:pt x="35" y="68"/>
                    </a:cubicBezTo>
                    <a:close/>
                    <a:moveTo>
                      <a:pt x="35" y="68"/>
                    </a:moveTo>
                    <a:cubicBezTo>
                      <a:pt x="35" y="68"/>
                      <a:pt x="35" y="68"/>
                      <a:pt x="35" y="68"/>
                    </a:cubicBezTo>
                    <a:cubicBezTo>
                      <a:pt x="35" y="68"/>
                      <a:pt x="35" y="68"/>
                      <a:pt x="35" y="68"/>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37">
                <a:extLst>
                  <a:ext uri="{FF2B5EF4-FFF2-40B4-BE49-F238E27FC236}">
                    <a16:creationId xmlns:a16="http://schemas.microsoft.com/office/drawing/2014/main" id="{25285D9E-8066-29EF-229D-A6E83A5B85B8}"/>
                  </a:ext>
                </a:extLst>
              </p:cNvPr>
              <p:cNvSpPr>
                <a:spLocks/>
              </p:cNvSpPr>
              <p:nvPr/>
            </p:nvSpPr>
            <p:spPr bwMode="auto">
              <a:xfrm>
                <a:off x="5437188" y="3159125"/>
                <a:ext cx="495300" cy="919163"/>
              </a:xfrm>
              <a:custGeom>
                <a:avLst/>
                <a:gdLst/>
                <a:ahLst/>
                <a:cxnLst>
                  <a:cxn ang="0">
                    <a:pos x="101" y="509"/>
                  </a:cxn>
                  <a:cxn ang="0">
                    <a:pos x="81" y="510"/>
                  </a:cxn>
                  <a:cxn ang="0">
                    <a:pos x="73" y="512"/>
                  </a:cxn>
                  <a:cxn ang="0">
                    <a:pos x="71" y="495"/>
                  </a:cxn>
                  <a:cxn ang="0">
                    <a:pos x="59" y="472"/>
                  </a:cxn>
                  <a:cxn ang="0">
                    <a:pos x="44" y="456"/>
                  </a:cxn>
                  <a:cxn ang="0">
                    <a:pos x="45" y="422"/>
                  </a:cxn>
                  <a:cxn ang="0">
                    <a:pos x="40" y="393"/>
                  </a:cxn>
                  <a:cxn ang="0">
                    <a:pos x="49" y="363"/>
                  </a:cxn>
                  <a:cxn ang="0">
                    <a:pos x="47" y="327"/>
                  </a:cxn>
                  <a:cxn ang="0">
                    <a:pos x="66" y="338"/>
                  </a:cxn>
                  <a:cxn ang="0">
                    <a:pos x="64" y="321"/>
                  </a:cxn>
                  <a:cxn ang="0">
                    <a:pos x="65" y="301"/>
                  </a:cxn>
                  <a:cxn ang="0">
                    <a:pos x="69" y="289"/>
                  </a:cxn>
                  <a:cxn ang="0">
                    <a:pos x="49" y="292"/>
                  </a:cxn>
                  <a:cxn ang="0">
                    <a:pos x="40" y="278"/>
                  </a:cxn>
                  <a:cxn ang="0">
                    <a:pos x="48" y="259"/>
                  </a:cxn>
                  <a:cxn ang="0">
                    <a:pos x="53" y="229"/>
                  </a:cxn>
                  <a:cxn ang="0">
                    <a:pos x="48" y="201"/>
                  </a:cxn>
                  <a:cxn ang="0">
                    <a:pos x="39" y="164"/>
                  </a:cxn>
                  <a:cxn ang="0">
                    <a:pos x="21" y="143"/>
                  </a:cxn>
                  <a:cxn ang="0">
                    <a:pos x="12" y="135"/>
                  </a:cxn>
                  <a:cxn ang="0">
                    <a:pos x="1" y="135"/>
                  </a:cxn>
                  <a:cxn ang="0">
                    <a:pos x="2" y="114"/>
                  </a:cxn>
                  <a:cxn ang="0">
                    <a:pos x="14" y="81"/>
                  </a:cxn>
                  <a:cxn ang="0">
                    <a:pos x="15" y="61"/>
                  </a:cxn>
                  <a:cxn ang="0">
                    <a:pos x="34" y="84"/>
                  </a:cxn>
                  <a:cxn ang="0">
                    <a:pos x="79" y="87"/>
                  </a:cxn>
                  <a:cxn ang="0">
                    <a:pos x="121" y="60"/>
                  </a:cxn>
                  <a:cxn ang="0">
                    <a:pos x="156" y="28"/>
                  </a:cxn>
                  <a:cxn ang="0">
                    <a:pos x="168" y="3"/>
                  </a:cxn>
                  <a:cxn ang="0">
                    <a:pos x="188" y="8"/>
                  </a:cxn>
                  <a:cxn ang="0">
                    <a:pos x="194" y="16"/>
                  </a:cxn>
                  <a:cxn ang="0">
                    <a:pos x="209" y="19"/>
                  </a:cxn>
                  <a:cxn ang="0">
                    <a:pos x="221" y="27"/>
                  </a:cxn>
                  <a:cxn ang="0">
                    <a:pos x="231" y="38"/>
                  </a:cxn>
                  <a:cxn ang="0">
                    <a:pos x="236" y="52"/>
                  </a:cxn>
                  <a:cxn ang="0">
                    <a:pos x="249" y="58"/>
                  </a:cxn>
                  <a:cxn ang="0">
                    <a:pos x="228" y="71"/>
                  </a:cxn>
                  <a:cxn ang="0">
                    <a:pos x="247" y="78"/>
                  </a:cxn>
                  <a:cxn ang="0">
                    <a:pos x="259" y="91"/>
                  </a:cxn>
                  <a:cxn ang="0">
                    <a:pos x="253" y="101"/>
                  </a:cxn>
                  <a:cxn ang="0">
                    <a:pos x="267" y="131"/>
                  </a:cxn>
                  <a:cxn ang="0">
                    <a:pos x="280" y="161"/>
                  </a:cxn>
                  <a:cxn ang="0">
                    <a:pos x="255" y="198"/>
                  </a:cxn>
                  <a:cxn ang="0">
                    <a:pos x="262" y="260"/>
                  </a:cxn>
                  <a:cxn ang="0">
                    <a:pos x="255" y="293"/>
                  </a:cxn>
                  <a:cxn ang="0">
                    <a:pos x="254" y="334"/>
                  </a:cxn>
                  <a:cxn ang="0">
                    <a:pos x="247" y="385"/>
                  </a:cxn>
                  <a:cxn ang="0">
                    <a:pos x="243" y="422"/>
                  </a:cxn>
                  <a:cxn ang="0">
                    <a:pos x="237" y="449"/>
                  </a:cxn>
                  <a:cxn ang="0">
                    <a:pos x="225" y="464"/>
                  </a:cxn>
                  <a:cxn ang="0">
                    <a:pos x="202" y="454"/>
                  </a:cxn>
                  <a:cxn ang="0">
                    <a:pos x="170" y="442"/>
                  </a:cxn>
                  <a:cxn ang="0">
                    <a:pos x="148" y="451"/>
                  </a:cxn>
                  <a:cxn ang="0">
                    <a:pos x="142" y="484"/>
                  </a:cxn>
                  <a:cxn ang="0">
                    <a:pos x="126" y="505"/>
                  </a:cxn>
                </a:cxnLst>
                <a:rect l="0" t="0" r="r" b="b"/>
                <a:pathLst>
                  <a:path w="280" h="519">
                    <a:moveTo>
                      <a:pt x="116" y="513"/>
                    </a:moveTo>
                    <a:cubicBezTo>
                      <a:pt x="116" y="514"/>
                      <a:pt x="114" y="514"/>
                      <a:pt x="113" y="514"/>
                    </a:cubicBezTo>
                    <a:cubicBezTo>
                      <a:pt x="112" y="514"/>
                      <a:pt x="110" y="513"/>
                      <a:pt x="109" y="513"/>
                    </a:cubicBezTo>
                    <a:cubicBezTo>
                      <a:pt x="109" y="512"/>
                      <a:pt x="109" y="511"/>
                      <a:pt x="108" y="510"/>
                    </a:cubicBezTo>
                    <a:cubicBezTo>
                      <a:pt x="108" y="510"/>
                      <a:pt x="106" y="510"/>
                      <a:pt x="106" y="510"/>
                    </a:cubicBezTo>
                    <a:cubicBezTo>
                      <a:pt x="105" y="510"/>
                      <a:pt x="105" y="512"/>
                      <a:pt x="104" y="512"/>
                    </a:cubicBezTo>
                    <a:cubicBezTo>
                      <a:pt x="103" y="512"/>
                      <a:pt x="102" y="510"/>
                      <a:pt x="101" y="509"/>
                    </a:cubicBezTo>
                    <a:cubicBezTo>
                      <a:pt x="101" y="508"/>
                      <a:pt x="101" y="506"/>
                      <a:pt x="100" y="505"/>
                    </a:cubicBezTo>
                    <a:cubicBezTo>
                      <a:pt x="100" y="504"/>
                      <a:pt x="97" y="504"/>
                      <a:pt x="96" y="504"/>
                    </a:cubicBezTo>
                    <a:cubicBezTo>
                      <a:pt x="95" y="503"/>
                      <a:pt x="94" y="501"/>
                      <a:pt x="93" y="501"/>
                    </a:cubicBezTo>
                    <a:cubicBezTo>
                      <a:pt x="92" y="501"/>
                      <a:pt x="91" y="504"/>
                      <a:pt x="90" y="504"/>
                    </a:cubicBezTo>
                    <a:cubicBezTo>
                      <a:pt x="90" y="505"/>
                      <a:pt x="88" y="504"/>
                      <a:pt x="87" y="505"/>
                    </a:cubicBezTo>
                    <a:cubicBezTo>
                      <a:pt x="86" y="505"/>
                      <a:pt x="84" y="506"/>
                      <a:pt x="83" y="507"/>
                    </a:cubicBezTo>
                    <a:cubicBezTo>
                      <a:pt x="82" y="507"/>
                      <a:pt x="82" y="509"/>
                      <a:pt x="81" y="510"/>
                    </a:cubicBezTo>
                    <a:cubicBezTo>
                      <a:pt x="81" y="510"/>
                      <a:pt x="80" y="511"/>
                      <a:pt x="80" y="512"/>
                    </a:cubicBezTo>
                    <a:cubicBezTo>
                      <a:pt x="80" y="513"/>
                      <a:pt x="82" y="514"/>
                      <a:pt x="82" y="515"/>
                    </a:cubicBezTo>
                    <a:cubicBezTo>
                      <a:pt x="82" y="516"/>
                      <a:pt x="81" y="518"/>
                      <a:pt x="81" y="518"/>
                    </a:cubicBezTo>
                    <a:cubicBezTo>
                      <a:pt x="80" y="519"/>
                      <a:pt x="78" y="518"/>
                      <a:pt x="78" y="518"/>
                    </a:cubicBezTo>
                    <a:cubicBezTo>
                      <a:pt x="77" y="517"/>
                      <a:pt x="76" y="515"/>
                      <a:pt x="76" y="515"/>
                    </a:cubicBezTo>
                    <a:cubicBezTo>
                      <a:pt x="76" y="514"/>
                      <a:pt x="78" y="512"/>
                      <a:pt x="77" y="511"/>
                    </a:cubicBezTo>
                    <a:cubicBezTo>
                      <a:pt x="76" y="510"/>
                      <a:pt x="74" y="512"/>
                      <a:pt x="73" y="512"/>
                    </a:cubicBezTo>
                    <a:cubicBezTo>
                      <a:pt x="73" y="511"/>
                      <a:pt x="72" y="510"/>
                      <a:pt x="72" y="509"/>
                    </a:cubicBezTo>
                    <a:cubicBezTo>
                      <a:pt x="72" y="508"/>
                      <a:pt x="71" y="505"/>
                      <a:pt x="72" y="503"/>
                    </a:cubicBezTo>
                    <a:cubicBezTo>
                      <a:pt x="72" y="502"/>
                      <a:pt x="73" y="499"/>
                      <a:pt x="74" y="497"/>
                    </a:cubicBezTo>
                    <a:cubicBezTo>
                      <a:pt x="74" y="497"/>
                      <a:pt x="76" y="496"/>
                      <a:pt x="76" y="496"/>
                    </a:cubicBezTo>
                    <a:cubicBezTo>
                      <a:pt x="76" y="495"/>
                      <a:pt x="75" y="493"/>
                      <a:pt x="74" y="492"/>
                    </a:cubicBezTo>
                    <a:cubicBezTo>
                      <a:pt x="74" y="492"/>
                      <a:pt x="72" y="491"/>
                      <a:pt x="71" y="491"/>
                    </a:cubicBezTo>
                    <a:cubicBezTo>
                      <a:pt x="70" y="492"/>
                      <a:pt x="71" y="494"/>
                      <a:pt x="71" y="495"/>
                    </a:cubicBezTo>
                    <a:cubicBezTo>
                      <a:pt x="71" y="496"/>
                      <a:pt x="70" y="498"/>
                      <a:pt x="70" y="498"/>
                    </a:cubicBezTo>
                    <a:cubicBezTo>
                      <a:pt x="69" y="498"/>
                      <a:pt x="68" y="496"/>
                      <a:pt x="67" y="495"/>
                    </a:cubicBezTo>
                    <a:cubicBezTo>
                      <a:pt x="67" y="495"/>
                      <a:pt x="65" y="494"/>
                      <a:pt x="65" y="493"/>
                    </a:cubicBezTo>
                    <a:cubicBezTo>
                      <a:pt x="64" y="491"/>
                      <a:pt x="64" y="486"/>
                      <a:pt x="64" y="483"/>
                    </a:cubicBezTo>
                    <a:cubicBezTo>
                      <a:pt x="64" y="482"/>
                      <a:pt x="65" y="478"/>
                      <a:pt x="64" y="477"/>
                    </a:cubicBezTo>
                    <a:cubicBezTo>
                      <a:pt x="63" y="476"/>
                      <a:pt x="60" y="477"/>
                      <a:pt x="60" y="476"/>
                    </a:cubicBezTo>
                    <a:cubicBezTo>
                      <a:pt x="59" y="475"/>
                      <a:pt x="60" y="473"/>
                      <a:pt x="59" y="472"/>
                    </a:cubicBezTo>
                    <a:cubicBezTo>
                      <a:pt x="59" y="471"/>
                      <a:pt x="56" y="471"/>
                      <a:pt x="56" y="470"/>
                    </a:cubicBezTo>
                    <a:cubicBezTo>
                      <a:pt x="55" y="469"/>
                      <a:pt x="55" y="468"/>
                      <a:pt x="55" y="467"/>
                    </a:cubicBezTo>
                    <a:cubicBezTo>
                      <a:pt x="55" y="467"/>
                      <a:pt x="53" y="467"/>
                      <a:pt x="53" y="466"/>
                    </a:cubicBezTo>
                    <a:cubicBezTo>
                      <a:pt x="52" y="466"/>
                      <a:pt x="51" y="465"/>
                      <a:pt x="51" y="464"/>
                    </a:cubicBezTo>
                    <a:cubicBezTo>
                      <a:pt x="50" y="463"/>
                      <a:pt x="50" y="461"/>
                      <a:pt x="49" y="460"/>
                    </a:cubicBezTo>
                    <a:cubicBezTo>
                      <a:pt x="48" y="460"/>
                      <a:pt x="46" y="460"/>
                      <a:pt x="45" y="460"/>
                    </a:cubicBezTo>
                    <a:cubicBezTo>
                      <a:pt x="44" y="459"/>
                      <a:pt x="44" y="457"/>
                      <a:pt x="44" y="456"/>
                    </a:cubicBezTo>
                    <a:cubicBezTo>
                      <a:pt x="43" y="454"/>
                      <a:pt x="42" y="450"/>
                      <a:pt x="41" y="449"/>
                    </a:cubicBezTo>
                    <a:cubicBezTo>
                      <a:pt x="40" y="448"/>
                      <a:pt x="37" y="446"/>
                      <a:pt x="36" y="445"/>
                    </a:cubicBezTo>
                    <a:cubicBezTo>
                      <a:pt x="35" y="444"/>
                      <a:pt x="33" y="443"/>
                      <a:pt x="32" y="441"/>
                    </a:cubicBezTo>
                    <a:cubicBezTo>
                      <a:pt x="32" y="439"/>
                      <a:pt x="32" y="435"/>
                      <a:pt x="33" y="434"/>
                    </a:cubicBezTo>
                    <a:cubicBezTo>
                      <a:pt x="34" y="431"/>
                      <a:pt x="38" y="428"/>
                      <a:pt x="40" y="427"/>
                    </a:cubicBezTo>
                    <a:cubicBezTo>
                      <a:pt x="41" y="427"/>
                      <a:pt x="43" y="427"/>
                      <a:pt x="44" y="426"/>
                    </a:cubicBezTo>
                    <a:cubicBezTo>
                      <a:pt x="45" y="426"/>
                      <a:pt x="45" y="423"/>
                      <a:pt x="45" y="422"/>
                    </a:cubicBezTo>
                    <a:cubicBezTo>
                      <a:pt x="44" y="421"/>
                      <a:pt x="42" y="418"/>
                      <a:pt x="41" y="417"/>
                    </a:cubicBezTo>
                    <a:cubicBezTo>
                      <a:pt x="40" y="416"/>
                      <a:pt x="39" y="412"/>
                      <a:pt x="37" y="411"/>
                    </a:cubicBezTo>
                    <a:cubicBezTo>
                      <a:pt x="37" y="411"/>
                      <a:pt x="35" y="411"/>
                      <a:pt x="34" y="411"/>
                    </a:cubicBezTo>
                    <a:cubicBezTo>
                      <a:pt x="33" y="410"/>
                      <a:pt x="34" y="408"/>
                      <a:pt x="34" y="407"/>
                    </a:cubicBezTo>
                    <a:cubicBezTo>
                      <a:pt x="34" y="406"/>
                      <a:pt x="34" y="403"/>
                      <a:pt x="34" y="402"/>
                    </a:cubicBezTo>
                    <a:cubicBezTo>
                      <a:pt x="35" y="401"/>
                      <a:pt x="38" y="400"/>
                      <a:pt x="38" y="399"/>
                    </a:cubicBezTo>
                    <a:cubicBezTo>
                      <a:pt x="39" y="398"/>
                      <a:pt x="41" y="395"/>
                      <a:pt x="40" y="393"/>
                    </a:cubicBezTo>
                    <a:cubicBezTo>
                      <a:pt x="40" y="392"/>
                      <a:pt x="39" y="391"/>
                      <a:pt x="38" y="390"/>
                    </a:cubicBezTo>
                    <a:cubicBezTo>
                      <a:pt x="37" y="389"/>
                      <a:pt x="35" y="389"/>
                      <a:pt x="35" y="387"/>
                    </a:cubicBezTo>
                    <a:cubicBezTo>
                      <a:pt x="34" y="386"/>
                      <a:pt x="36" y="384"/>
                      <a:pt x="37" y="383"/>
                    </a:cubicBezTo>
                    <a:cubicBezTo>
                      <a:pt x="38" y="382"/>
                      <a:pt x="41" y="379"/>
                      <a:pt x="42" y="378"/>
                    </a:cubicBezTo>
                    <a:cubicBezTo>
                      <a:pt x="44" y="376"/>
                      <a:pt x="46" y="373"/>
                      <a:pt x="47" y="371"/>
                    </a:cubicBezTo>
                    <a:cubicBezTo>
                      <a:pt x="48" y="370"/>
                      <a:pt x="49" y="370"/>
                      <a:pt x="49" y="369"/>
                    </a:cubicBezTo>
                    <a:cubicBezTo>
                      <a:pt x="50" y="368"/>
                      <a:pt x="49" y="365"/>
                      <a:pt x="49" y="363"/>
                    </a:cubicBezTo>
                    <a:cubicBezTo>
                      <a:pt x="49" y="362"/>
                      <a:pt x="51" y="360"/>
                      <a:pt x="51" y="359"/>
                    </a:cubicBezTo>
                    <a:cubicBezTo>
                      <a:pt x="51" y="358"/>
                      <a:pt x="49" y="356"/>
                      <a:pt x="48" y="354"/>
                    </a:cubicBezTo>
                    <a:cubicBezTo>
                      <a:pt x="48" y="353"/>
                      <a:pt x="49" y="351"/>
                      <a:pt x="49" y="350"/>
                    </a:cubicBezTo>
                    <a:cubicBezTo>
                      <a:pt x="49" y="348"/>
                      <a:pt x="50" y="345"/>
                      <a:pt x="49" y="344"/>
                    </a:cubicBezTo>
                    <a:cubicBezTo>
                      <a:pt x="49" y="343"/>
                      <a:pt x="48" y="341"/>
                      <a:pt x="48" y="340"/>
                    </a:cubicBezTo>
                    <a:cubicBezTo>
                      <a:pt x="48" y="339"/>
                      <a:pt x="49" y="337"/>
                      <a:pt x="49" y="336"/>
                    </a:cubicBezTo>
                    <a:cubicBezTo>
                      <a:pt x="49" y="334"/>
                      <a:pt x="48" y="330"/>
                      <a:pt x="47" y="327"/>
                    </a:cubicBezTo>
                    <a:cubicBezTo>
                      <a:pt x="47" y="326"/>
                      <a:pt x="46" y="323"/>
                      <a:pt x="47" y="322"/>
                    </a:cubicBezTo>
                    <a:cubicBezTo>
                      <a:pt x="48" y="321"/>
                      <a:pt x="50" y="320"/>
                      <a:pt x="51" y="320"/>
                    </a:cubicBezTo>
                    <a:cubicBezTo>
                      <a:pt x="52" y="321"/>
                      <a:pt x="54" y="325"/>
                      <a:pt x="55" y="327"/>
                    </a:cubicBezTo>
                    <a:cubicBezTo>
                      <a:pt x="55" y="328"/>
                      <a:pt x="54" y="331"/>
                      <a:pt x="54" y="332"/>
                    </a:cubicBezTo>
                    <a:cubicBezTo>
                      <a:pt x="55" y="333"/>
                      <a:pt x="58" y="333"/>
                      <a:pt x="59" y="334"/>
                    </a:cubicBezTo>
                    <a:cubicBezTo>
                      <a:pt x="60" y="335"/>
                      <a:pt x="60" y="337"/>
                      <a:pt x="61" y="337"/>
                    </a:cubicBezTo>
                    <a:cubicBezTo>
                      <a:pt x="62" y="338"/>
                      <a:pt x="65" y="339"/>
                      <a:pt x="66" y="338"/>
                    </a:cubicBezTo>
                    <a:cubicBezTo>
                      <a:pt x="67" y="338"/>
                      <a:pt x="68" y="336"/>
                      <a:pt x="68" y="335"/>
                    </a:cubicBezTo>
                    <a:cubicBezTo>
                      <a:pt x="68" y="335"/>
                      <a:pt x="67" y="333"/>
                      <a:pt x="66" y="333"/>
                    </a:cubicBezTo>
                    <a:cubicBezTo>
                      <a:pt x="66" y="333"/>
                      <a:pt x="65" y="334"/>
                      <a:pt x="65" y="334"/>
                    </a:cubicBezTo>
                    <a:cubicBezTo>
                      <a:pt x="64" y="334"/>
                      <a:pt x="62" y="333"/>
                      <a:pt x="62" y="332"/>
                    </a:cubicBezTo>
                    <a:cubicBezTo>
                      <a:pt x="61" y="332"/>
                      <a:pt x="60" y="330"/>
                      <a:pt x="60" y="329"/>
                    </a:cubicBezTo>
                    <a:cubicBezTo>
                      <a:pt x="59" y="328"/>
                      <a:pt x="59" y="325"/>
                      <a:pt x="60" y="324"/>
                    </a:cubicBezTo>
                    <a:cubicBezTo>
                      <a:pt x="60" y="323"/>
                      <a:pt x="64" y="322"/>
                      <a:pt x="64" y="321"/>
                    </a:cubicBezTo>
                    <a:cubicBezTo>
                      <a:pt x="64" y="320"/>
                      <a:pt x="62" y="319"/>
                      <a:pt x="62" y="318"/>
                    </a:cubicBezTo>
                    <a:cubicBezTo>
                      <a:pt x="62" y="317"/>
                      <a:pt x="63" y="315"/>
                      <a:pt x="63" y="313"/>
                    </a:cubicBezTo>
                    <a:cubicBezTo>
                      <a:pt x="64" y="312"/>
                      <a:pt x="64" y="310"/>
                      <a:pt x="65" y="309"/>
                    </a:cubicBezTo>
                    <a:cubicBezTo>
                      <a:pt x="65" y="309"/>
                      <a:pt x="66" y="311"/>
                      <a:pt x="67" y="311"/>
                    </a:cubicBezTo>
                    <a:cubicBezTo>
                      <a:pt x="68" y="311"/>
                      <a:pt x="68" y="309"/>
                      <a:pt x="68" y="308"/>
                    </a:cubicBezTo>
                    <a:cubicBezTo>
                      <a:pt x="67" y="307"/>
                      <a:pt x="65" y="307"/>
                      <a:pt x="64" y="306"/>
                    </a:cubicBezTo>
                    <a:cubicBezTo>
                      <a:pt x="64" y="305"/>
                      <a:pt x="64" y="302"/>
                      <a:pt x="65" y="301"/>
                    </a:cubicBezTo>
                    <a:cubicBezTo>
                      <a:pt x="65" y="300"/>
                      <a:pt x="66" y="297"/>
                      <a:pt x="67" y="297"/>
                    </a:cubicBezTo>
                    <a:cubicBezTo>
                      <a:pt x="68" y="297"/>
                      <a:pt x="69" y="300"/>
                      <a:pt x="70" y="301"/>
                    </a:cubicBezTo>
                    <a:cubicBezTo>
                      <a:pt x="71" y="301"/>
                      <a:pt x="73" y="302"/>
                      <a:pt x="74" y="301"/>
                    </a:cubicBezTo>
                    <a:cubicBezTo>
                      <a:pt x="75" y="301"/>
                      <a:pt x="76" y="299"/>
                      <a:pt x="76" y="298"/>
                    </a:cubicBezTo>
                    <a:cubicBezTo>
                      <a:pt x="75" y="297"/>
                      <a:pt x="73" y="296"/>
                      <a:pt x="73" y="295"/>
                    </a:cubicBezTo>
                    <a:cubicBezTo>
                      <a:pt x="72" y="294"/>
                      <a:pt x="73" y="291"/>
                      <a:pt x="72" y="290"/>
                    </a:cubicBezTo>
                    <a:cubicBezTo>
                      <a:pt x="72" y="289"/>
                      <a:pt x="70" y="289"/>
                      <a:pt x="69" y="289"/>
                    </a:cubicBezTo>
                    <a:cubicBezTo>
                      <a:pt x="68" y="289"/>
                      <a:pt x="65" y="288"/>
                      <a:pt x="65" y="289"/>
                    </a:cubicBezTo>
                    <a:cubicBezTo>
                      <a:pt x="64" y="289"/>
                      <a:pt x="65" y="292"/>
                      <a:pt x="65" y="293"/>
                    </a:cubicBezTo>
                    <a:cubicBezTo>
                      <a:pt x="65" y="293"/>
                      <a:pt x="65" y="295"/>
                      <a:pt x="64" y="295"/>
                    </a:cubicBezTo>
                    <a:cubicBezTo>
                      <a:pt x="63" y="295"/>
                      <a:pt x="61" y="294"/>
                      <a:pt x="60" y="293"/>
                    </a:cubicBezTo>
                    <a:cubicBezTo>
                      <a:pt x="60" y="292"/>
                      <a:pt x="59" y="290"/>
                      <a:pt x="58" y="290"/>
                    </a:cubicBezTo>
                    <a:cubicBezTo>
                      <a:pt x="57" y="289"/>
                      <a:pt x="54" y="289"/>
                      <a:pt x="53" y="290"/>
                    </a:cubicBezTo>
                    <a:cubicBezTo>
                      <a:pt x="52" y="290"/>
                      <a:pt x="49" y="291"/>
                      <a:pt x="49" y="292"/>
                    </a:cubicBezTo>
                    <a:cubicBezTo>
                      <a:pt x="49" y="292"/>
                      <a:pt x="51" y="293"/>
                      <a:pt x="51" y="293"/>
                    </a:cubicBezTo>
                    <a:cubicBezTo>
                      <a:pt x="51" y="294"/>
                      <a:pt x="50" y="296"/>
                      <a:pt x="50" y="296"/>
                    </a:cubicBezTo>
                    <a:cubicBezTo>
                      <a:pt x="49" y="297"/>
                      <a:pt x="47" y="298"/>
                      <a:pt x="47" y="297"/>
                    </a:cubicBezTo>
                    <a:cubicBezTo>
                      <a:pt x="46" y="297"/>
                      <a:pt x="46" y="293"/>
                      <a:pt x="46" y="292"/>
                    </a:cubicBezTo>
                    <a:cubicBezTo>
                      <a:pt x="45" y="292"/>
                      <a:pt x="42" y="292"/>
                      <a:pt x="41" y="291"/>
                    </a:cubicBezTo>
                    <a:cubicBezTo>
                      <a:pt x="41" y="291"/>
                      <a:pt x="40" y="289"/>
                      <a:pt x="40" y="288"/>
                    </a:cubicBezTo>
                    <a:cubicBezTo>
                      <a:pt x="39" y="286"/>
                      <a:pt x="40" y="281"/>
                      <a:pt x="40" y="278"/>
                    </a:cubicBezTo>
                    <a:cubicBezTo>
                      <a:pt x="40" y="277"/>
                      <a:pt x="40" y="274"/>
                      <a:pt x="41" y="273"/>
                    </a:cubicBezTo>
                    <a:cubicBezTo>
                      <a:pt x="41" y="272"/>
                      <a:pt x="43" y="271"/>
                      <a:pt x="43" y="270"/>
                    </a:cubicBezTo>
                    <a:cubicBezTo>
                      <a:pt x="44" y="269"/>
                      <a:pt x="43" y="267"/>
                      <a:pt x="43" y="266"/>
                    </a:cubicBezTo>
                    <a:cubicBezTo>
                      <a:pt x="42" y="265"/>
                      <a:pt x="39" y="266"/>
                      <a:pt x="39" y="265"/>
                    </a:cubicBezTo>
                    <a:cubicBezTo>
                      <a:pt x="38" y="264"/>
                      <a:pt x="37" y="262"/>
                      <a:pt x="38" y="261"/>
                    </a:cubicBezTo>
                    <a:cubicBezTo>
                      <a:pt x="39" y="260"/>
                      <a:pt x="42" y="259"/>
                      <a:pt x="44" y="259"/>
                    </a:cubicBezTo>
                    <a:cubicBezTo>
                      <a:pt x="45" y="258"/>
                      <a:pt x="47" y="260"/>
                      <a:pt x="48" y="259"/>
                    </a:cubicBezTo>
                    <a:cubicBezTo>
                      <a:pt x="50" y="259"/>
                      <a:pt x="52" y="257"/>
                      <a:pt x="54" y="256"/>
                    </a:cubicBezTo>
                    <a:cubicBezTo>
                      <a:pt x="54" y="256"/>
                      <a:pt x="55" y="255"/>
                      <a:pt x="56" y="254"/>
                    </a:cubicBezTo>
                    <a:cubicBezTo>
                      <a:pt x="56" y="252"/>
                      <a:pt x="55" y="248"/>
                      <a:pt x="55" y="246"/>
                    </a:cubicBezTo>
                    <a:cubicBezTo>
                      <a:pt x="54" y="245"/>
                      <a:pt x="53" y="244"/>
                      <a:pt x="53" y="243"/>
                    </a:cubicBezTo>
                    <a:cubicBezTo>
                      <a:pt x="52" y="241"/>
                      <a:pt x="53" y="237"/>
                      <a:pt x="53" y="236"/>
                    </a:cubicBezTo>
                    <a:cubicBezTo>
                      <a:pt x="53" y="234"/>
                      <a:pt x="51" y="233"/>
                      <a:pt x="51" y="232"/>
                    </a:cubicBezTo>
                    <a:cubicBezTo>
                      <a:pt x="51" y="231"/>
                      <a:pt x="53" y="230"/>
                      <a:pt x="53" y="229"/>
                    </a:cubicBezTo>
                    <a:cubicBezTo>
                      <a:pt x="53" y="228"/>
                      <a:pt x="54" y="226"/>
                      <a:pt x="55" y="225"/>
                    </a:cubicBezTo>
                    <a:cubicBezTo>
                      <a:pt x="55" y="224"/>
                      <a:pt x="53" y="221"/>
                      <a:pt x="54" y="220"/>
                    </a:cubicBezTo>
                    <a:cubicBezTo>
                      <a:pt x="54" y="219"/>
                      <a:pt x="56" y="219"/>
                      <a:pt x="56" y="218"/>
                    </a:cubicBezTo>
                    <a:cubicBezTo>
                      <a:pt x="56" y="217"/>
                      <a:pt x="56" y="214"/>
                      <a:pt x="56" y="212"/>
                    </a:cubicBezTo>
                    <a:cubicBezTo>
                      <a:pt x="56" y="212"/>
                      <a:pt x="56" y="210"/>
                      <a:pt x="56" y="209"/>
                    </a:cubicBezTo>
                    <a:cubicBezTo>
                      <a:pt x="56" y="207"/>
                      <a:pt x="54" y="204"/>
                      <a:pt x="53" y="203"/>
                    </a:cubicBezTo>
                    <a:cubicBezTo>
                      <a:pt x="52" y="202"/>
                      <a:pt x="49" y="202"/>
                      <a:pt x="48" y="201"/>
                    </a:cubicBezTo>
                    <a:cubicBezTo>
                      <a:pt x="48" y="200"/>
                      <a:pt x="48" y="199"/>
                      <a:pt x="47" y="198"/>
                    </a:cubicBezTo>
                    <a:cubicBezTo>
                      <a:pt x="46" y="197"/>
                      <a:pt x="42" y="198"/>
                      <a:pt x="41" y="197"/>
                    </a:cubicBezTo>
                    <a:cubicBezTo>
                      <a:pt x="41" y="197"/>
                      <a:pt x="41" y="195"/>
                      <a:pt x="40" y="195"/>
                    </a:cubicBezTo>
                    <a:cubicBezTo>
                      <a:pt x="40" y="193"/>
                      <a:pt x="41" y="189"/>
                      <a:pt x="41" y="187"/>
                    </a:cubicBezTo>
                    <a:cubicBezTo>
                      <a:pt x="41" y="185"/>
                      <a:pt x="42" y="182"/>
                      <a:pt x="42" y="181"/>
                    </a:cubicBezTo>
                    <a:cubicBezTo>
                      <a:pt x="42" y="178"/>
                      <a:pt x="39" y="175"/>
                      <a:pt x="39" y="173"/>
                    </a:cubicBezTo>
                    <a:cubicBezTo>
                      <a:pt x="38" y="170"/>
                      <a:pt x="40" y="166"/>
                      <a:pt x="39" y="164"/>
                    </a:cubicBezTo>
                    <a:cubicBezTo>
                      <a:pt x="38" y="163"/>
                      <a:pt x="35" y="163"/>
                      <a:pt x="34" y="162"/>
                    </a:cubicBezTo>
                    <a:cubicBezTo>
                      <a:pt x="34" y="161"/>
                      <a:pt x="33" y="161"/>
                      <a:pt x="32" y="160"/>
                    </a:cubicBezTo>
                    <a:cubicBezTo>
                      <a:pt x="32" y="159"/>
                      <a:pt x="32" y="155"/>
                      <a:pt x="32" y="154"/>
                    </a:cubicBezTo>
                    <a:cubicBezTo>
                      <a:pt x="31" y="153"/>
                      <a:pt x="30" y="151"/>
                      <a:pt x="30" y="150"/>
                    </a:cubicBezTo>
                    <a:cubicBezTo>
                      <a:pt x="30" y="149"/>
                      <a:pt x="31" y="146"/>
                      <a:pt x="30" y="145"/>
                    </a:cubicBezTo>
                    <a:cubicBezTo>
                      <a:pt x="30" y="144"/>
                      <a:pt x="26" y="142"/>
                      <a:pt x="24" y="142"/>
                    </a:cubicBezTo>
                    <a:cubicBezTo>
                      <a:pt x="23" y="142"/>
                      <a:pt x="22" y="143"/>
                      <a:pt x="21" y="143"/>
                    </a:cubicBezTo>
                    <a:cubicBezTo>
                      <a:pt x="20" y="143"/>
                      <a:pt x="19" y="142"/>
                      <a:pt x="18" y="142"/>
                    </a:cubicBezTo>
                    <a:cubicBezTo>
                      <a:pt x="17" y="143"/>
                      <a:pt x="18" y="145"/>
                      <a:pt x="17" y="146"/>
                    </a:cubicBezTo>
                    <a:cubicBezTo>
                      <a:pt x="16" y="146"/>
                      <a:pt x="14" y="146"/>
                      <a:pt x="13" y="146"/>
                    </a:cubicBezTo>
                    <a:cubicBezTo>
                      <a:pt x="12" y="146"/>
                      <a:pt x="11" y="145"/>
                      <a:pt x="11" y="144"/>
                    </a:cubicBezTo>
                    <a:cubicBezTo>
                      <a:pt x="10" y="143"/>
                      <a:pt x="11" y="140"/>
                      <a:pt x="11" y="139"/>
                    </a:cubicBezTo>
                    <a:cubicBezTo>
                      <a:pt x="11" y="139"/>
                      <a:pt x="12" y="138"/>
                      <a:pt x="12" y="137"/>
                    </a:cubicBezTo>
                    <a:cubicBezTo>
                      <a:pt x="12" y="137"/>
                      <a:pt x="12" y="135"/>
                      <a:pt x="12" y="135"/>
                    </a:cubicBezTo>
                    <a:cubicBezTo>
                      <a:pt x="11" y="135"/>
                      <a:pt x="9" y="136"/>
                      <a:pt x="8" y="136"/>
                    </a:cubicBezTo>
                    <a:cubicBezTo>
                      <a:pt x="7" y="138"/>
                      <a:pt x="8" y="141"/>
                      <a:pt x="7" y="142"/>
                    </a:cubicBezTo>
                    <a:cubicBezTo>
                      <a:pt x="7" y="143"/>
                      <a:pt x="5" y="143"/>
                      <a:pt x="5" y="144"/>
                    </a:cubicBezTo>
                    <a:cubicBezTo>
                      <a:pt x="4" y="145"/>
                      <a:pt x="6" y="148"/>
                      <a:pt x="5" y="149"/>
                    </a:cubicBezTo>
                    <a:cubicBezTo>
                      <a:pt x="4" y="149"/>
                      <a:pt x="3" y="149"/>
                      <a:pt x="2" y="149"/>
                    </a:cubicBezTo>
                    <a:cubicBezTo>
                      <a:pt x="1" y="148"/>
                      <a:pt x="1" y="144"/>
                      <a:pt x="1" y="142"/>
                    </a:cubicBezTo>
                    <a:cubicBezTo>
                      <a:pt x="1" y="140"/>
                      <a:pt x="0" y="136"/>
                      <a:pt x="1" y="135"/>
                    </a:cubicBezTo>
                    <a:cubicBezTo>
                      <a:pt x="1" y="134"/>
                      <a:pt x="2" y="133"/>
                      <a:pt x="3" y="132"/>
                    </a:cubicBezTo>
                    <a:cubicBezTo>
                      <a:pt x="3" y="132"/>
                      <a:pt x="5" y="132"/>
                      <a:pt x="6" y="132"/>
                    </a:cubicBezTo>
                    <a:cubicBezTo>
                      <a:pt x="6" y="131"/>
                      <a:pt x="7" y="129"/>
                      <a:pt x="8" y="128"/>
                    </a:cubicBezTo>
                    <a:cubicBezTo>
                      <a:pt x="8" y="127"/>
                      <a:pt x="8" y="124"/>
                      <a:pt x="9" y="123"/>
                    </a:cubicBezTo>
                    <a:cubicBezTo>
                      <a:pt x="9" y="122"/>
                      <a:pt x="11" y="121"/>
                      <a:pt x="11" y="120"/>
                    </a:cubicBezTo>
                    <a:cubicBezTo>
                      <a:pt x="11" y="119"/>
                      <a:pt x="8" y="118"/>
                      <a:pt x="7" y="118"/>
                    </a:cubicBezTo>
                    <a:cubicBezTo>
                      <a:pt x="5" y="117"/>
                      <a:pt x="3" y="115"/>
                      <a:pt x="2" y="114"/>
                    </a:cubicBezTo>
                    <a:cubicBezTo>
                      <a:pt x="2" y="113"/>
                      <a:pt x="1" y="111"/>
                      <a:pt x="1" y="111"/>
                    </a:cubicBezTo>
                    <a:cubicBezTo>
                      <a:pt x="1" y="110"/>
                      <a:pt x="4" y="108"/>
                      <a:pt x="4" y="107"/>
                    </a:cubicBezTo>
                    <a:cubicBezTo>
                      <a:pt x="5" y="106"/>
                      <a:pt x="4" y="103"/>
                      <a:pt x="5" y="101"/>
                    </a:cubicBezTo>
                    <a:cubicBezTo>
                      <a:pt x="5" y="100"/>
                      <a:pt x="4" y="96"/>
                      <a:pt x="6" y="94"/>
                    </a:cubicBezTo>
                    <a:cubicBezTo>
                      <a:pt x="6" y="94"/>
                      <a:pt x="10" y="94"/>
                      <a:pt x="11" y="93"/>
                    </a:cubicBezTo>
                    <a:cubicBezTo>
                      <a:pt x="11" y="92"/>
                      <a:pt x="11" y="89"/>
                      <a:pt x="11" y="88"/>
                    </a:cubicBezTo>
                    <a:cubicBezTo>
                      <a:pt x="12" y="86"/>
                      <a:pt x="13" y="83"/>
                      <a:pt x="14" y="81"/>
                    </a:cubicBezTo>
                    <a:cubicBezTo>
                      <a:pt x="14" y="80"/>
                      <a:pt x="17" y="78"/>
                      <a:pt x="17" y="77"/>
                    </a:cubicBezTo>
                    <a:cubicBezTo>
                      <a:pt x="17" y="76"/>
                      <a:pt x="15" y="74"/>
                      <a:pt x="15" y="74"/>
                    </a:cubicBezTo>
                    <a:cubicBezTo>
                      <a:pt x="13" y="73"/>
                      <a:pt x="11" y="73"/>
                      <a:pt x="10" y="72"/>
                    </a:cubicBezTo>
                    <a:cubicBezTo>
                      <a:pt x="9" y="72"/>
                      <a:pt x="8" y="70"/>
                      <a:pt x="8" y="69"/>
                    </a:cubicBezTo>
                    <a:cubicBezTo>
                      <a:pt x="7" y="67"/>
                      <a:pt x="8" y="64"/>
                      <a:pt x="9" y="62"/>
                    </a:cubicBezTo>
                    <a:cubicBezTo>
                      <a:pt x="9" y="61"/>
                      <a:pt x="9" y="59"/>
                      <a:pt x="10" y="59"/>
                    </a:cubicBezTo>
                    <a:cubicBezTo>
                      <a:pt x="11" y="58"/>
                      <a:pt x="14" y="60"/>
                      <a:pt x="15" y="61"/>
                    </a:cubicBezTo>
                    <a:cubicBezTo>
                      <a:pt x="16" y="61"/>
                      <a:pt x="19" y="62"/>
                      <a:pt x="20" y="63"/>
                    </a:cubicBezTo>
                    <a:cubicBezTo>
                      <a:pt x="20" y="64"/>
                      <a:pt x="18" y="66"/>
                      <a:pt x="18" y="67"/>
                    </a:cubicBezTo>
                    <a:cubicBezTo>
                      <a:pt x="18" y="68"/>
                      <a:pt x="20" y="70"/>
                      <a:pt x="21" y="71"/>
                    </a:cubicBezTo>
                    <a:cubicBezTo>
                      <a:pt x="21" y="72"/>
                      <a:pt x="21" y="74"/>
                      <a:pt x="21" y="75"/>
                    </a:cubicBezTo>
                    <a:cubicBezTo>
                      <a:pt x="22" y="77"/>
                      <a:pt x="24" y="79"/>
                      <a:pt x="25" y="81"/>
                    </a:cubicBezTo>
                    <a:cubicBezTo>
                      <a:pt x="26" y="82"/>
                      <a:pt x="27" y="84"/>
                      <a:pt x="28" y="84"/>
                    </a:cubicBezTo>
                    <a:cubicBezTo>
                      <a:pt x="30" y="85"/>
                      <a:pt x="33" y="84"/>
                      <a:pt x="34" y="84"/>
                    </a:cubicBezTo>
                    <a:cubicBezTo>
                      <a:pt x="36" y="84"/>
                      <a:pt x="38" y="86"/>
                      <a:pt x="40" y="86"/>
                    </a:cubicBezTo>
                    <a:cubicBezTo>
                      <a:pt x="41" y="86"/>
                      <a:pt x="43" y="85"/>
                      <a:pt x="44" y="85"/>
                    </a:cubicBezTo>
                    <a:cubicBezTo>
                      <a:pt x="46" y="85"/>
                      <a:pt x="50" y="86"/>
                      <a:pt x="52" y="87"/>
                    </a:cubicBezTo>
                    <a:cubicBezTo>
                      <a:pt x="53" y="87"/>
                      <a:pt x="54" y="90"/>
                      <a:pt x="55" y="91"/>
                    </a:cubicBezTo>
                    <a:cubicBezTo>
                      <a:pt x="57" y="92"/>
                      <a:pt x="60" y="92"/>
                      <a:pt x="61" y="92"/>
                    </a:cubicBezTo>
                    <a:cubicBezTo>
                      <a:pt x="64" y="92"/>
                      <a:pt x="68" y="90"/>
                      <a:pt x="71" y="90"/>
                    </a:cubicBezTo>
                    <a:cubicBezTo>
                      <a:pt x="73" y="89"/>
                      <a:pt x="77" y="88"/>
                      <a:pt x="79" y="87"/>
                    </a:cubicBezTo>
                    <a:cubicBezTo>
                      <a:pt x="81" y="85"/>
                      <a:pt x="82" y="81"/>
                      <a:pt x="84" y="79"/>
                    </a:cubicBezTo>
                    <a:cubicBezTo>
                      <a:pt x="86" y="77"/>
                      <a:pt x="92" y="74"/>
                      <a:pt x="95" y="73"/>
                    </a:cubicBezTo>
                    <a:cubicBezTo>
                      <a:pt x="96" y="72"/>
                      <a:pt x="97" y="71"/>
                      <a:pt x="99" y="71"/>
                    </a:cubicBezTo>
                    <a:cubicBezTo>
                      <a:pt x="100" y="71"/>
                      <a:pt x="103" y="73"/>
                      <a:pt x="104" y="73"/>
                    </a:cubicBezTo>
                    <a:cubicBezTo>
                      <a:pt x="106" y="74"/>
                      <a:pt x="110" y="72"/>
                      <a:pt x="111" y="72"/>
                    </a:cubicBezTo>
                    <a:cubicBezTo>
                      <a:pt x="112" y="71"/>
                      <a:pt x="114" y="69"/>
                      <a:pt x="115" y="68"/>
                    </a:cubicBezTo>
                    <a:cubicBezTo>
                      <a:pt x="117" y="66"/>
                      <a:pt x="120" y="62"/>
                      <a:pt x="121" y="60"/>
                    </a:cubicBezTo>
                    <a:cubicBezTo>
                      <a:pt x="121" y="59"/>
                      <a:pt x="122" y="55"/>
                      <a:pt x="122" y="54"/>
                    </a:cubicBezTo>
                    <a:cubicBezTo>
                      <a:pt x="123" y="53"/>
                      <a:pt x="124" y="50"/>
                      <a:pt x="125" y="49"/>
                    </a:cubicBezTo>
                    <a:cubicBezTo>
                      <a:pt x="126" y="48"/>
                      <a:pt x="129" y="48"/>
                      <a:pt x="130" y="47"/>
                    </a:cubicBezTo>
                    <a:cubicBezTo>
                      <a:pt x="132" y="46"/>
                      <a:pt x="134" y="43"/>
                      <a:pt x="136" y="41"/>
                    </a:cubicBezTo>
                    <a:cubicBezTo>
                      <a:pt x="137" y="40"/>
                      <a:pt x="140" y="38"/>
                      <a:pt x="141" y="37"/>
                    </a:cubicBezTo>
                    <a:cubicBezTo>
                      <a:pt x="143" y="35"/>
                      <a:pt x="147" y="28"/>
                      <a:pt x="150" y="27"/>
                    </a:cubicBezTo>
                    <a:cubicBezTo>
                      <a:pt x="152" y="27"/>
                      <a:pt x="154" y="28"/>
                      <a:pt x="156" y="28"/>
                    </a:cubicBezTo>
                    <a:cubicBezTo>
                      <a:pt x="157" y="28"/>
                      <a:pt x="160" y="28"/>
                      <a:pt x="161" y="27"/>
                    </a:cubicBezTo>
                    <a:cubicBezTo>
                      <a:pt x="162" y="26"/>
                      <a:pt x="164" y="23"/>
                      <a:pt x="165" y="22"/>
                    </a:cubicBezTo>
                    <a:cubicBezTo>
                      <a:pt x="166" y="22"/>
                      <a:pt x="169" y="22"/>
                      <a:pt x="169" y="21"/>
                    </a:cubicBezTo>
                    <a:cubicBezTo>
                      <a:pt x="171" y="20"/>
                      <a:pt x="171" y="15"/>
                      <a:pt x="171" y="13"/>
                    </a:cubicBezTo>
                    <a:cubicBezTo>
                      <a:pt x="171" y="12"/>
                      <a:pt x="170" y="10"/>
                      <a:pt x="170" y="9"/>
                    </a:cubicBezTo>
                    <a:cubicBezTo>
                      <a:pt x="170" y="8"/>
                      <a:pt x="168" y="7"/>
                      <a:pt x="168" y="6"/>
                    </a:cubicBezTo>
                    <a:cubicBezTo>
                      <a:pt x="168" y="6"/>
                      <a:pt x="168" y="4"/>
                      <a:pt x="168" y="3"/>
                    </a:cubicBezTo>
                    <a:cubicBezTo>
                      <a:pt x="168" y="3"/>
                      <a:pt x="170" y="2"/>
                      <a:pt x="171" y="1"/>
                    </a:cubicBezTo>
                    <a:cubicBezTo>
                      <a:pt x="171" y="1"/>
                      <a:pt x="173" y="2"/>
                      <a:pt x="173" y="2"/>
                    </a:cubicBezTo>
                    <a:cubicBezTo>
                      <a:pt x="175" y="2"/>
                      <a:pt x="177" y="2"/>
                      <a:pt x="178" y="1"/>
                    </a:cubicBezTo>
                    <a:cubicBezTo>
                      <a:pt x="180" y="1"/>
                      <a:pt x="182" y="0"/>
                      <a:pt x="183" y="0"/>
                    </a:cubicBezTo>
                    <a:cubicBezTo>
                      <a:pt x="185" y="0"/>
                      <a:pt x="187" y="2"/>
                      <a:pt x="187" y="3"/>
                    </a:cubicBezTo>
                    <a:cubicBezTo>
                      <a:pt x="188" y="3"/>
                      <a:pt x="189" y="5"/>
                      <a:pt x="189" y="5"/>
                    </a:cubicBezTo>
                    <a:cubicBezTo>
                      <a:pt x="189" y="6"/>
                      <a:pt x="188" y="8"/>
                      <a:pt x="188" y="8"/>
                    </a:cubicBezTo>
                    <a:cubicBezTo>
                      <a:pt x="188" y="9"/>
                      <a:pt x="188" y="11"/>
                      <a:pt x="188" y="12"/>
                    </a:cubicBezTo>
                    <a:cubicBezTo>
                      <a:pt x="188" y="13"/>
                      <a:pt x="188" y="15"/>
                      <a:pt x="189" y="15"/>
                    </a:cubicBezTo>
                    <a:cubicBezTo>
                      <a:pt x="190" y="15"/>
                      <a:pt x="192" y="15"/>
                      <a:pt x="192" y="15"/>
                    </a:cubicBezTo>
                    <a:cubicBezTo>
                      <a:pt x="193" y="14"/>
                      <a:pt x="191" y="12"/>
                      <a:pt x="192" y="11"/>
                    </a:cubicBezTo>
                    <a:cubicBezTo>
                      <a:pt x="192" y="11"/>
                      <a:pt x="193" y="10"/>
                      <a:pt x="193" y="10"/>
                    </a:cubicBezTo>
                    <a:cubicBezTo>
                      <a:pt x="194" y="10"/>
                      <a:pt x="194" y="11"/>
                      <a:pt x="194" y="12"/>
                    </a:cubicBezTo>
                    <a:cubicBezTo>
                      <a:pt x="195" y="13"/>
                      <a:pt x="194" y="15"/>
                      <a:pt x="194" y="16"/>
                    </a:cubicBezTo>
                    <a:cubicBezTo>
                      <a:pt x="195" y="16"/>
                      <a:pt x="196" y="18"/>
                      <a:pt x="196" y="18"/>
                    </a:cubicBezTo>
                    <a:cubicBezTo>
                      <a:pt x="197" y="17"/>
                      <a:pt x="197" y="15"/>
                      <a:pt x="198" y="15"/>
                    </a:cubicBezTo>
                    <a:cubicBezTo>
                      <a:pt x="198" y="14"/>
                      <a:pt x="200" y="16"/>
                      <a:pt x="201" y="15"/>
                    </a:cubicBezTo>
                    <a:cubicBezTo>
                      <a:pt x="202" y="14"/>
                      <a:pt x="200" y="12"/>
                      <a:pt x="200" y="12"/>
                    </a:cubicBezTo>
                    <a:cubicBezTo>
                      <a:pt x="201" y="11"/>
                      <a:pt x="203" y="11"/>
                      <a:pt x="204" y="12"/>
                    </a:cubicBezTo>
                    <a:cubicBezTo>
                      <a:pt x="205" y="12"/>
                      <a:pt x="206" y="14"/>
                      <a:pt x="206" y="14"/>
                    </a:cubicBezTo>
                    <a:cubicBezTo>
                      <a:pt x="207" y="15"/>
                      <a:pt x="208" y="18"/>
                      <a:pt x="209" y="19"/>
                    </a:cubicBezTo>
                    <a:cubicBezTo>
                      <a:pt x="210" y="20"/>
                      <a:pt x="211" y="21"/>
                      <a:pt x="211" y="21"/>
                    </a:cubicBezTo>
                    <a:cubicBezTo>
                      <a:pt x="212" y="22"/>
                      <a:pt x="216" y="23"/>
                      <a:pt x="217" y="25"/>
                    </a:cubicBezTo>
                    <a:cubicBezTo>
                      <a:pt x="217" y="26"/>
                      <a:pt x="216" y="27"/>
                      <a:pt x="215" y="28"/>
                    </a:cubicBezTo>
                    <a:cubicBezTo>
                      <a:pt x="215" y="29"/>
                      <a:pt x="215" y="32"/>
                      <a:pt x="216" y="33"/>
                    </a:cubicBezTo>
                    <a:cubicBezTo>
                      <a:pt x="216" y="34"/>
                      <a:pt x="218" y="35"/>
                      <a:pt x="219" y="35"/>
                    </a:cubicBezTo>
                    <a:cubicBezTo>
                      <a:pt x="220" y="34"/>
                      <a:pt x="220" y="32"/>
                      <a:pt x="220" y="31"/>
                    </a:cubicBezTo>
                    <a:cubicBezTo>
                      <a:pt x="220" y="30"/>
                      <a:pt x="220" y="28"/>
                      <a:pt x="221" y="27"/>
                    </a:cubicBezTo>
                    <a:cubicBezTo>
                      <a:pt x="222" y="26"/>
                      <a:pt x="226" y="27"/>
                      <a:pt x="227" y="26"/>
                    </a:cubicBezTo>
                    <a:cubicBezTo>
                      <a:pt x="227" y="25"/>
                      <a:pt x="228" y="23"/>
                      <a:pt x="228" y="22"/>
                    </a:cubicBezTo>
                    <a:cubicBezTo>
                      <a:pt x="229" y="22"/>
                      <a:pt x="231" y="23"/>
                      <a:pt x="231" y="23"/>
                    </a:cubicBezTo>
                    <a:cubicBezTo>
                      <a:pt x="232" y="24"/>
                      <a:pt x="234" y="27"/>
                      <a:pt x="235" y="28"/>
                    </a:cubicBezTo>
                    <a:cubicBezTo>
                      <a:pt x="236" y="29"/>
                      <a:pt x="237" y="32"/>
                      <a:pt x="237" y="34"/>
                    </a:cubicBezTo>
                    <a:cubicBezTo>
                      <a:pt x="237" y="35"/>
                      <a:pt x="237" y="36"/>
                      <a:pt x="236" y="37"/>
                    </a:cubicBezTo>
                    <a:cubicBezTo>
                      <a:pt x="235" y="38"/>
                      <a:pt x="232" y="37"/>
                      <a:pt x="231" y="38"/>
                    </a:cubicBezTo>
                    <a:cubicBezTo>
                      <a:pt x="231" y="39"/>
                      <a:pt x="232" y="41"/>
                      <a:pt x="231" y="42"/>
                    </a:cubicBezTo>
                    <a:cubicBezTo>
                      <a:pt x="231" y="43"/>
                      <a:pt x="230" y="45"/>
                      <a:pt x="230" y="45"/>
                    </a:cubicBezTo>
                    <a:cubicBezTo>
                      <a:pt x="229" y="46"/>
                      <a:pt x="228" y="47"/>
                      <a:pt x="228" y="48"/>
                    </a:cubicBezTo>
                    <a:cubicBezTo>
                      <a:pt x="227" y="49"/>
                      <a:pt x="226" y="53"/>
                      <a:pt x="227" y="54"/>
                    </a:cubicBezTo>
                    <a:cubicBezTo>
                      <a:pt x="228" y="54"/>
                      <a:pt x="230" y="52"/>
                      <a:pt x="230" y="52"/>
                    </a:cubicBezTo>
                    <a:cubicBezTo>
                      <a:pt x="231" y="51"/>
                      <a:pt x="233" y="48"/>
                      <a:pt x="234" y="49"/>
                    </a:cubicBezTo>
                    <a:cubicBezTo>
                      <a:pt x="235" y="49"/>
                      <a:pt x="236" y="51"/>
                      <a:pt x="236" y="52"/>
                    </a:cubicBezTo>
                    <a:cubicBezTo>
                      <a:pt x="235" y="53"/>
                      <a:pt x="234" y="54"/>
                      <a:pt x="235" y="54"/>
                    </a:cubicBezTo>
                    <a:cubicBezTo>
                      <a:pt x="235" y="55"/>
                      <a:pt x="237" y="55"/>
                      <a:pt x="238" y="54"/>
                    </a:cubicBezTo>
                    <a:cubicBezTo>
                      <a:pt x="238" y="54"/>
                      <a:pt x="238" y="52"/>
                      <a:pt x="239" y="51"/>
                    </a:cubicBezTo>
                    <a:cubicBezTo>
                      <a:pt x="240" y="51"/>
                      <a:pt x="243" y="51"/>
                      <a:pt x="245" y="51"/>
                    </a:cubicBezTo>
                    <a:cubicBezTo>
                      <a:pt x="246" y="51"/>
                      <a:pt x="249" y="52"/>
                      <a:pt x="250" y="53"/>
                    </a:cubicBezTo>
                    <a:cubicBezTo>
                      <a:pt x="250" y="54"/>
                      <a:pt x="251" y="56"/>
                      <a:pt x="251" y="57"/>
                    </a:cubicBezTo>
                    <a:cubicBezTo>
                      <a:pt x="250" y="57"/>
                      <a:pt x="250" y="58"/>
                      <a:pt x="249" y="58"/>
                    </a:cubicBezTo>
                    <a:cubicBezTo>
                      <a:pt x="248" y="59"/>
                      <a:pt x="245" y="57"/>
                      <a:pt x="244" y="57"/>
                    </a:cubicBezTo>
                    <a:cubicBezTo>
                      <a:pt x="242" y="57"/>
                      <a:pt x="240" y="60"/>
                      <a:pt x="240" y="61"/>
                    </a:cubicBezTo>
                    <a:cubicBezTo>
                      <a:pt x="239" y="62"/>
                      <a:pt x="240" y="65"/>
                      <a:pt x="239" y="66"/>
                    </a:cubicBezTo>
                    <a:cubicBezTo>
                      <a:pt x="239" y="66"/>
                      <a:pt x="238" y="67"/>
                      <a:pt x="238" y="68"/>
                    </a:cubicBezTo>
                    <a:cubicBezTo>
                      <a:pt x="238" y="69"/>
                      <a:pt x="239" y="71"/>
                      <a:pt x="238" y="71"/>
                    </a:cubicBezTo>
                    <a:cubicBezTo>
                      <a:pt x="237" y="72"/>
                      <a:pt x="236" y="71"/>
                      <a:pt x="235" y="70"/>
                    </a:cubicBezTo>
                    <a:cubicBezTo>
                      <a:pt x="233" y="70"/>
                      <a:pt x="229" y="69"/>
                      <a:pt x="228" y="71"/>
                    </a:cubicBezTo>
                    <a:cubicBezTo>
                      <a:pt x="227" y="71"/>
                      <a:pt x="227" y="74"/>
                      <a:pt x="227" y="75"/>
                    </a:cubicBezTo>
                    <a:cubicBezTo>
                      <a:pt x="228" y="75"/>
                      <a:pt x="231" y="74"/>
                      <a:pt x="232" y="74"/>
                    </a:cubicBezTo>
                    <a:cubicBezTo>
                      <a:pt x="234" y="75"/>
                      <a:pt x="237" y="77"/>
                      <a:pt x="238" y="77"/>
                    </a:cubicBezTo>
                    <a:cubicBezTo>
                      <a:pt x="240" y="76"/>
                      <a:pt x="241" y="75"/>
                      <a:pt x="242" y="74"/>
                    </a:cubicBezTo>
                    <a:cubicBezTo>
                      <a:pt x="244" y="74"/>
                      <a:pt x="247" y="72"/>
                      <a:pt x="248" y="73"/>
                    </a:cubicBezTo>
                    <a:cubicBezTo>
                      <a:pt x="248" y="74"/>
                      <a:pt x="248" y="76"/>
                      <a:pt x="248" y="76"/>
                    </a:cubicBezTo>
                    <a:cubicBezTo>
                      <a:pt x="248" y="77"/>
                      <a:pt x="247" y="78"/>
                      <a:pt x="247" y="78"/>
                    </a:cubicBezTo>
                    <a:cubicBezTo>
                      <a:pt x="248" y="79"/>
                      <a:pt x="249" y="82"/>
                      <a:pt x="251" y="83"/>
                    </a:cubicBezTo>
                    <a:cubicBezTo>
                      <a:pt x="252" y="84"/>
                      <a:pt x="254" y="83"/>
                      <a:pt x="255" y="83"/>
                    </a:cubicBezTo>
                    <a:cubicBezTo>
                      <a:pt x="256" y="84"/>
                      <a:pt x="257" y="86"/>
                      <a:pt x="258" y="87"/>
                    </a:cubicBezTo>
                    <a:cubicBezTo>
                      <a:pt x="259" y="87"/>
                      <a:pt x="261" y="87"/>
                      <a:pt x="262" y="87"/>
                    </a:cubicBezTo>
                    <a:cubicBezTo>
                      <a:pt x="263" y="88"/>
                      <a:pt x="265" y="89"/>
                      <a:pt x="265" y="90"/>
                    </a:cubicBezTo>
                    <a:cubicBezTo>
                      <a:pt x="265" y="91"/>
                      <a:pt x="264" y="92"/>
                      <a:pt x="263" y="92"/>
                    </a:cubicBezTo>
                    <a:cubicBezTo>
                      <a:pt x="262" y="92"/>
                      <a:pt x="260" y="91"/>
                      <a:pt x="259" y="91"/>
                    </a:cubicBezTo>
                    <a:cubicBezTo>
                      <a:pt x="259" y="91"/>
                      <a:pt x="258" y="92"/>
                      <a:pt x="258" y="93"/>
                    </a:cubicBezTo>
                    <a:cubicBezTo>
                      <a:pt x="258" y="93"/>
                      <a:pt x="259" y="94"/>
                      <a:pt x="259" y="95"/>
                    </a:cubicBezTo>
                    <a:cubicBezTo>
                      <a:pt x="259" y="95"/>
                      <a:pt x="259" y="97"/>
                      <a:pt x="258" y="97"/>
                    </a:cubicBezTo>
                    <a:cubicBezTo>
                      <a:pt x="258" y="97"/>
                      <a:pt x="256" y="97"/>
                      <a:pt x="256" y="97"/>
                    </a:cubicBezTo>
                    <a:cubicBezTo>
                      <a:pt x="255" y="97"/>
                      <a:pt x="255" y="95"/>
                      <a:pt x="254" y="95"/>
                    </a:cubicBezTo>
                    <a:cubicBezTo>
                      <a:pt x="253" y="95"/>
                      <a:pt x="253" y="96"/>
                      <a:pt x="253" y="97"/>
                    </a:cubicBezTo>
                    <a:cubicBezTo>
                      <a:pt x="252" y="98"/>
                      <a:pt x="252" y="100"/>
                      <a:pt x="253" y="101"/>
                    </a:cubicBezTo>
                    <a:cubicBezTo>
                      <a:pt x="254" y="102"/>
                      <a:pt x="258" y="102"/>
                      <a:pt x="259" y="103"/>
                    </a:cubicBezTo>
                    <a:cubicBezTo>
                      <a:pt x="260" y="104"/>
                      <a:pt x="263" y="108"/>
                      <a:pt x="263" y="109"/>
                    </a:cubicBezTo>
                    <a:cubicBezTo>
                      <a:pt x="263" y="111"/>
                      <a:pt x="262" y="114"/>
                      <a:pt x="262" y="116"/>
                    </a:cubicBezTo>
                    <a:cubicBezTo>
                      <a:pt x="262" y="117"/>
                      <a:pt x="263" y="120"/>
                      <a:pt x="264" y="121"/>
                    </a:cubicBezTo>
                    <a:cubicBezTo>
                      <a:pt x="265" y="122"/>
                      <a:pt x="267" y="122"/>
                      <a:pt x="267" y="123"/>
                    </a:cubicBezTo>
                    <a:cubicBezTo>
                      <a:pt x="268" y="124"/>
                      <a:pt x="268" y="126"/>
                      <a:pt x="268" y="127"/>
                    </a:cubicBezTo>
                    <a:cubicBezTo>
                      <a:pt x="268" y="128"/>
                      <a:pt x="267" y="130"/>
                      <a:pt x="267" y="131"/>
                    </a:cubicBezTo>
                    <a:cubicBezTo>
                      <a:pt x="267" y="132"/>
                      <a:pt x="266" y="133"/>
                      <a:pt x="266" y="134"/>
                    </a:cubicBezTo>
                    <a:cubicBezTo>
                      <a:pt x="265" y="135"/>
                      <a:pt x="265" y="138"/>
                      <a:pt x="265" y="139"/>
                    </a:cubicBezTo>
                    <a:cubicBezTo>
                      <a:pt x="266" y="141"/>
                      <a:pt x="268" y="144"/>
                      <a:pt x="269" y="146"/>
                    </a:cubicBezTo>
                    <a:cubicBezTo>
                      <a:pt x="270" y="148"/>
                      <a:pt x="274" y="150"/>
                      <a:pt x="275" y="152"/>
                    </a:cubicBezTo>
                    <a:cubicBezTo>
                      <a:pt x="275" y="152"/>
                      <a:pt x="274" y="154"/>
                      <a:pt x="275" y="155"/>
                    </a:cubicBezTo>
                    <a:cubicBezTo>
                      <a:pt x="275" y="156"/>
                      <a:pt x="278" y="157"/>
                      <a:pt x="279" y="158"/>
                    </a:cubicBezTo>
                    <a:cubicBezTo>
                      <a:pt x="280" y="158"/>
                      <a:pt x="280" y="160"/>
                      <a:pt x="280" y="161"/>
                    </a:cubicBezTo>
                    <a:cubicBezTo>
                      <a:pt x="280" y="162"/>
                      <a:pt x="278" y="164"/>
                      <a:pt x="277" y="165"/>
                    </a:cubicBezTo>
                    <a:cubicBezTo>
                      <a:pt x="276" y="168"/>
                      <a:pt x="276" y="173"/>
                      <a:pt x="275" y="176"/>
                    </a:cubicBezTo>
                    <a:cubicBezTo>
                      <a:pt x="274" y="177"/>
                      <a:pt x="272" y="178"/>
                      <a:pt x="271" y="179"/>
                    </a:cubicBezTo>
                    <a:cubicBezTo>
                      <a:pt x="270" y="181"/>
                      <a:pt x="272" y="185"/>
                      <a:pt x="271" y="187"/>
                    </a:cubicBezTo>
                    <a:cubicBezTo>
                      <a:pt x="271" y="189"/>
                      <a:pt x="268" y="191"/>
                      <a:pt x="267" y="191"/>
                    </a:cubicBezTo>
                    <a:cubicBezTo>
                      <a:pt x="266" y="192"/>
                      <a:pt x="265" y="192"/>
                      <a:pt x="264" y="192"/>
                    </a:cubicBezTo>
                    <a:cubicBezTo>
                      <a:pt x="261" y="193"/>
                      <a:pt x="256" y="196"/>
                      <a:pt x="255" y="198"/>
                    </a:cubicBezTo>
                    <a:cubicBezTo>
                      <a:pt x="254" y="199"/>
                      <a:pt x="253" y="202"/>
                      <a:pt x="252" y="204"/>
                    </a:cubicBezTo>
                    <a:cubicBezTo>
                      <a:pt x="251" y="206"/>
                      <a:pt x="248" y="209"/>
                      <a:pt x="247" y="211"/>
                    </a:cubicBezTo>
                    <a:cubicBezTo>
                      <a:pt x="246" y="214"/>
                      <a:pt x="245" y="219"/>
                      <a:pt x="245" y="222"/>
                    </a:cubicBezTo>
                    <a:cubicBezTo>
                      <a:pt x="245" y="225"/>
                      <a:pt x="248" y="230"/>
                      <a:pt x="249" y="233"/>
                    </a:cubicBezTo>
                    <a:cubicBezTo>
                      <a:pt x="249" y="236"/>
                      <a:pt x="250" y="242"/>
                      <a:pt x="252" y="244"/>
                    </a:cubicBezTo>
                    <a:cubicBezTo>
                      <a:pt x="253" y="247"/>
                      <a:pt x="260" y="249"/>
                      <a:pt x="261" y="252"/>
                    </a:cubicBezTo>
                    <a:cubicBezTo>
                      <a:pt x="262" y="254"/>
                      <a:pt x="263" y="258"/>
                      <a:pt x="262" y="260"/>
                    </a:cubicBezTo>
                    <a:cubicBezTo>
                      <a:pt x="262" y="261"/>
                      <a:pt x="260" y="262"/>
                      <a:pt x="260" y="263"/>
                    </a:cubicBezTo>
                    <a:cubicBezTo>
                      <a:pt x="260" y="264"/>
                      <a:pt x="260" y="267"/>
                      <a:pt x="259" y="268"/>
                    </a:cubicBezTo>
                    <a:cubicBezTo>
                      <a:pt x="258" y="270"/>
                      <a:pt x="255" y="273"/>
                      <a:pt x="255" y="275"/>
                    </a:cubicBezTo>
                    <a:cubicBezTo>
                      <a:pt x="254" y="276"/>
                      <a:pt x="254" y="279"/>
                      <a:pt x="254" y="280"/>
                    </a:cubicBezTo>
                    <a:cubicBezTo>
                      <a:pt x="255" y="281"/>
                      <a:pt x="257" y="283"/>
                      <a:pt x="258" y="284"/>
                    </a:cubicBezTo>
                    <a:cubicBezTo>
                      <a:pt x="258" y="285"/>
                      <a:pt x="259" y="288"/>
                      <a:pt x="259" y="290"/>
                    </a:cubicBezTo>
                    <a:cubicBezTo>
                      <a:pt x="258" y="291"/>
                      <a:pt x="255" y="292"/>
                      <a:pt x="255" y="293"/>
                    </a:cubicBezTo>
                    <a:cubicBezTo>
                      <a:pt x="254" y="293"/>
                      <a:pt x="255" y="295"/>
                      <a:pt x="255" y="296"/>
                    </a:cubicBezTo>
                    <a:cubicBezTo>
                      <a:pt x="255" y="297"/>
                      <a:pt x="257" y="299"/>
                      <a:pt x="257" y="300"/>
                    </a:cubicBezTo>
                    <a:cubicBezTo>
                      <a:pt x="257" y="302"/>
                      <a:pt x="257" y="307"/>
                      <a:pt x="256" y="309"/>
                    </a:cubicBezTo>
                    <a:cubicBezTo>
                      <a:pt x="256" y="311"/>
                      <a:pt x="254" y="313"/>
                      <a:pt x="253" y="315"/>
                    </a:cubicBezTo>
                    <a:cubicBezTo>
                      <a:pt x="253" y="316"/>
                      <a:pt x="252" y="319"/>
                      <a:pt x="252" y="321"/>
                    </a:cubicBezTo>
                    <a:cubicBezTo>
                      <a:pt x="253" y="323"/>
                      <a:pt x="254" y="327"/>
                      <a:pt x="255" y="329"/>
                    </a:cubicBezTo>
                    <a:cubicBezTo>
                      <a:pt x="255" y="330"/>
                      <a:pt x="255" y="333"/>
                      <a:pt x="254" y="334"/>
                    </a:cubicBezTo>
                    <a:cubicBezTo>
                      <a:pt x="254" y="336"/>
                      <a:pt x="252" y="338"/>
                      <a:pt x="251" y="339"/>
                    </a:cubicBezTo>
                    <a:cubicBezTo>
                      <a:pt x="251" y="340"/>
                      <a:pt x="251" y="342"/>
                      <a:pt x="251" y="343"/>
                    </a:cubicBezTo>
                    <a:cubicBezTo>
                      <a:pt x="251" y="344"/>
                      <a:pt x="250" y="345"/>
                      <a:pt x="250" y="346"/>
                    </a:cubicBezTo>
                    <a:cubicBezTo>
                      <a:pt x="249" y="349"/>
                      <a:pt x="250" y="354"/>
                      <a:pt x="250" y="356"/>
                    </a:cubicBezTo>
                    <a:cubicBezTo>
                      <a:pt x="250" y="360"/>
                      <a:pt x="249" y="366"/>
                      <a:pt x="249" y="369"/>
                    </a:cubicBezTo>
                    <a:cubicBezTo>
                      <a:pt x="248" y="372"/>
                      <a:pt x="244" y="376"/>
                      <a:pt x="245" y="379"/>
                    </a:cubicBezTo>
                    <a:cubicBezTo>
                      <a:pt x="245" y="381"/>
                      <a:pt x="247" y="383"/>
                      <a:pt x="247" y="385"/>
                    </a:cubicBezTo>
                    <a:cubicBezTo>
                      <a:pt x="248" y="388"/>
                      <a:pt x="247" y="394"/>
                      <a:pt x="246" y="397"/>
                    </a:cubicBezTo>
                    <a:cubicBezTo>
                      <a:pt x="245" y="399"/>
                      <a:pt x="243" y="403"/>
                      <a:pt x="242" y="405"/>
                    </a:cubicBezTo>
                    <a:cubicBezTo>
                      <a:pt x="242" y="406"/>
                      <a:pt x="242" y="410"/>
                      <a:pt x="241" y="411"/>
                    </a:cubicBezTo>
                    <a:cubicBezTo>
                      <a:pt x="240" y="411"/>
                      <a:pt x="239" y="411"/>
                      <a:pt x="239" y="411"/>
                    </a:cubicBezTo>
                    <a:cubicBezTo>
                      <a:pt x="238" y="412"/>
                      <a:pt x="238" y="414"/>
                      <a:pt x="238" y="415"/>
                    </a:cubicBezTo>
                    <a:cubicBezTo>
                      <a:pt x="239" y="416"/>
                      <a:pt x="241" y="416"/>
                      <a:pt x="242" y="417"/>
                    </a:cubicBezTo>
                    <a:cubicBezTo>
                      <a:pt x="242" y="418"/>
                      <a:pt x="242" y="421"/>
                      <a:pt x="243" y="422"/>
                    </a:cubicBezTo>
                    <a:cubicBezTo>
                      <a:pt x="244" y="423"/>
                      <a:pt x="247" y="423"/>
                      <a:pt x="247" y="424"/>
                    </a:cubicBezTo>
                    <a:cubicBezTo>
                      <a:pt x="247" y="425"/>
                      <a:pt x="245" y="426"/>
                      <a:pt x="244" y="426"/>
                    </a:cubicBezTo>
                    <a:cubicBezTo>
                      <a:pt x="243" y="427"/>
                      <a:pt x="242" y="426"/>
                      <a:pt x="241" y="426"/>
                    </a:cubicBezTo>
                    <a:cubicBezTo>
                      <a:pt x="240" y="427"/>
                      <a:pt x="239" y="429"/>
                      <a:pt x="238" y="430"/>
                    </a:cubicBezTo>
                    <a:cubicBezTo>
                      <a:pt x="238" y="431"/>
                      <a:pt x="238" y="434"/>
                      <a:pt x="237" y="435"/>
                    </a:cubicBezTo>
                    <a:cubicBezTo>
                      <a:pt x="237" y="437"/>
                      <a:pt x="235" y="441"/>
                      <a:pt x="235" y="444"/>
                    </a:cubicBezTo>
                    <a:cubicBezTo>
                      <a:pt x="235" y="445"/>
                      <a:pt x="237" y="448"/>
                      <a:pt x="237" y="449"/>
                    </a:cubicBezTo>
                    <a:cubicBezTo>
                      <a:pt x="237" y="451"/>
                      <a:pt x="236" y="453"/>
                      <a:pt x="236" y="454"/>
                    </a:cubicBezTo>
                    <a:cubicBezTo>
                      <a:pt x="235" y="455"/>
                      <a:pt x="236" y="458"/>
                      <a:pt x="235" y="459"/>
                    </a:cubicBezTo>
                    <a:cubicBezTo>
                      <a:pt x="234" y="460"/>
                      <a:pt x="231" y="458"/>
                      <a:pt x="230" y="459"/>
                    </a:cubicBezTo>
                    <a:cubicBezTo>
                      <a:pt x="230" y="460"/>
                      <a:pt x="230" y="462"/>
                      <a:pt x="230" y="463"/>
                    </a:cubicBezTo>
                    <a:cubicBezTo>
                      <a:pt x="230" y="464"/>
                      <a:pt x="231" y="466"/>
                      <a:pt x="230" y="467"/>
                    </a:cubicBezTo>
                    <a:cubicBezTo>
                      <a:pt x="229" y="467"/>
                      <a:pt x="227" y="467"/>
                      <a:pt x="226" y="467"/>
                    </a:cubicBezTo>
                    <a:cubicBezTo>
                      <a:pt x="226" y="466"/>
                      <a:pt x="225" y="465"/>
                      <a:pt x="225" y="464"/>
                    </a:cubicBezTo>
                    <a:cubicBezTo>
                      <a:pt x="224" y="463"/>
                      <a:pt x="225" y="461"/>
                      <a:pt x="224" y="461"/>
                    </a:cubicBezTo>
                    <a:cubicBezTo>
                      <a:pt x="223" y="460"/>
                      <a:pt x="221" y="462"/>
                      <a:pt x="219" y="462"/>
                    </a:cubicBezTo>
                    <a:cubicBezTo>
                      <a:pt x="218" y="462"/>
                      <a:pt x="215" y="462"/>
                      <a:pt x="213" y="461"/>
                    </a:cubicBezTo>
                    <a:cubicBezTo>
                      <a:pt x="213" y="461"/>
                      <a:pt x="212" y="460"/>
                      <a:pt x="212" y="459"/>
                    </a:cubicBezTo>
                    <a:cubicBezTo>
                      <a:pt x="211" y="459"/>
                      <a:pt x="208" y="460"/>
                      <a:pt x="207" y="460"/>
                    </a:cubicBezTo>
                    <a:cubicBezTo>
                      <a:pt x="206" y="459"/>
                      <a:pt x="205" y="457"/>
                      <a:pt x="205" y="456"/>
                    </a:cubicBezTo>
                    <a:cubicBezTo>
                      <a:pt x="204" y="455"/>
                      <a:pt x="203" y="454"/>
                      <a:pt x="202" y="454"/>
                    </a:cubicBezTo>
                    <a:cubicBezTo>
                      <a:pt x="201" y="453"/>
                      <a:pt x="198" y="453"/>
                      <a:pt x="197" y="453"/>
                    </a:cubicBezTo>
                    <a:cubicBezTo>
                      <a:pt x="196" y="452"/>
                      <a:pt x="195" y="449"/>
                      <a:pt x="195" y="448"/>
                    </a:cubicBezTo>
                    <a:cubicBezTo>
                      <a:pt x="194" y="447"/>
                      <a:pt x="195" y="445"/>
                      <a:pt x="194" y="444"/>
                    </a:cubicBezTo>
                    <a:cubicBezTo>
                      <a:pt x="193" y="442"/>
                      <a:pt x="189" y="441"/>
                      <a:pt x="186" y="440"/>
                    </a:cubicBezTo>
                    <a:cubicBezTo>
                      <a:pt x="185" y="440"/>
                      <a:pt x="182" y="440"/>
                      <a:pt x="180" y="440"/>
                    </a:cubicBezTo>
                    <a:cubicBezTo>
                      <a:pt x="178" y="440"/>
                      <a:pt x="176" y="441"/>
                      <a:pt x="174" y="442"/>
                    </a:cubicBezTo>
                    <a:cubicBezTo>
                      <a:pt x="173" y="442"/>
                      <a:pt x="171" y="442"/>
                      <a:pt x="170" y="442"/>
                    </a:cubicBezTo>
                    <a:cubicBezTo>
                      <a:pt x="170" y="443"/>
                      <a:pt x="170" y="445"/>
                      <a:pt x="170" y="446"/>
                    </a:cubicBezTo>
                    <a:cubicBezTo>
                      <a:pt x="169" y="446"/>
                      <a:pt x="168" y="447"/>
                      <a:pt x="167" y="447"/>
                    </a:cubicBezTo>
                    <a:cubicBezTo>
                      <a:pt x="166" y="447"/>
                      <a:pt x="164" y="445"/>
                      <a:pt x="163" y="445"/>
                    </a:cubicBezTo>
                    <a:cubicBezTo>
                      <a:pt x="162" y="445"/>
                      <a:pt x="161" y="446"/>
                      <a:pt x="160" y="446"/>
                    </a:cubicBezTo>
                    <a:cubicBezTo>
                      <a:pt x="159" y="446"/>
                      <a:pt x="157" y="446"/>
                      <a:pt x="156" y="446"/>
                    </a:cubicBezTo>
                    <a:cubicBezTo>
                      <a:pt x="155" y="446"/>
                      <a:pt x="152" y="447"/>
                      <a:pt x="151" y="447"/>
                    </a:cubicBezTo>
                    <a:cubicBezTo>
                      <a:pt x="150" y="448"/>
                      <a:pt x="149" y="450"/>
                      <a:pt x="148" y="451"/>
                    </a:cubicBezTo>
                    <a:cubicBezTo>
                      <a:pt x="146" y="452"/>
                      <a:pt x="143" y="454"/>
                      <a:pt x="142" y="456"/>
                    </a:cubicBezTo>
                    <a:cubicBezTo>
                      <a:pt x="141" y="458"/>
                      <a:pt x="140" y="461"/>
                      <a:pt x="140" y="463"/>
                    </a:cubicBezTo>
                    <a:cubicBezTo>
                      <a:pt x="140" y="465"/>
                      <a:pt x="141" y="469"/>
                      <a:pt x="142" y="470"/>
                    </a:cubicBezTo>
                    <a:cubicBezTo>
                      <a:pt x="143" y="471"/>
                      <a:pt x="146" y="472"/>
                      <a:pt x="146" y="473"/>
                    </a:cubicBezTo>
                    <a:cubicBezTo>
                      <a:pt x="147" y="474"/>
                      <a:pt x="149" y="477"/>
                      <a:pt x="148" y="479"/>
                    </a:cubicBezTo>
                    <a:cubicBezTo>
                      <a:pt x="148" y="480"/>
                      <a:pt x="144" y="480"/>
                      <a:pt x="143" y="481"/>
                    </a:cubicBezTo>
                    <a:cubicBezTo>
                      <a:pt x="143" y="482"/>
                      <a:pt x="142" y="484"/>
                      <a:pt x="142" y="484"/>
                    </a:cubicBezTo>
                    <a:cubicBezTo>
                      <a:pt x="142" y="485"/>
                      <a:pt x="143" y="487"/>
                      <a:pt x="144" y="488"/>
                    </a:cubicBezTo>
                    <a:cubicBezTo>
                      <a:pt x="144" y="489"/>
                      <a:pt x="145" y="492"/>
                      <a:pt x="144" y="493"/>
                    </a:cubicBezTo>
                    <a:cubicBezTo>
                      <a:pt x="144" y="494"/>
                      <a:pt x="142" y="493"/>
                      <a:pt x="142" y="493"/>
                    </a:cubicBezTo>
                    <a:cubicBezTo>
                      <a:pt x="141" y="493"/>
                      <a:pt x="140" y="492"/>
                      <a:pt x="139" y="492"/>
                    </a:cubicBezTo>
                    <a:cubicBezTo>
                      <a:pt x="138" y="493"/>
                      <a:pt x="138" y="495"/>
                      <a:pt x="137" y="495"/>
                    </a:cubicBezTo>
                    <a:cubicBezTo>
                      <a:pt x="136" y="496"/>
                      <a:pt x="132" y="497"/>
                      <a:pt x="130" y="498"/>
                    </a:cubicBezTo>
                    <a:cubicBezTo>
                      <a:pt x="129" y="499"/>
                      <a:pt x="127" y="503"/>
                      <a:pt x="126" y="505"/>
                    </a:cubicBezTo>
                    <a:cubicBezTo>
                      <a:pt x="125" y="506"/>
                      <a:pt x="124" y="508"/>
                      <a:pt x="123" y="509"/>
                    </a:cubicBezTo>
                    <a:cubicBezTo>
                      <a:pt x="123" y="509"/>
                      <a:pt x="121" y="509"/>
                      <a:pt x="120" y="509"/>
                    </a:cubicBezTo>
                    <a:cubicBezTo>
                      <a:pt x="120" y="510"/>
                      <a:pt x="118" y="510"/>
                      <a:pt x="118" y="511"/>
                    </a:cubicBezTo>
                    <a:cubicBezTo>
                      <a:pt x="117" y="511"/>
                      <a:pt x="117" y="513"/>
                      <a:pt x="116" y="513"/>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38">
                <a:extLst>
                  <a:ext uri="{FF2B5EF4-FFF2-40B4-BE49-F238E27FC236}">
                    <a16:creationId xmlns:a16="http://schemas.microsoft.com/office/drawing/2014/main" id="{9D86013F-F33C-8D14-5A55-37C164BD3F64}"/>
                  </a:ext>
                </a:extLst>
              </p:cNvPr>
              <p:cNvSpPr>
                <a:spLocks/>
              </p:cNvSpPr>
              <p:nvPr/>
            </p:nvSpPr>
            <p:spPr bwMode="auto">
              <a:xfrm>
                <a:off x="5484813" y="3975100"/>
                <a:ext cx="39687" cy="63500"/>
              </a:xfrm>
              <a:custGeom>
                <a:avLst/>
                <a:gdLst/>
                <a:ahLst/>
                <a:cxnLst>
                  <a:cxn ang="0">
                    <a:pos x="22" y="16"/>
                  </a:cxn>
                  <a:cxn ang="0">
                    <a:pos x="19" y="15"/>
                  </a:cxn>
                  <a:cxn ang="0">
                    <a:pos x="22" y="11"/>
                  </a:cxn>
                  <a:cxn ang="0">
                    <a:pos x="20" y="7"/>
                  </a:cxn>
                  <a:cxn ang="0">
                    <a:pos x="17" y="5"/>
                  </a:cxn>
                  <a:cxn ang="0">
                    <a:pos x="16" y="1"/>
                  </a:cxn>
                  <a:cxn ang="0">
                    <a:pos x="10" y="0"/>
                  </a:cxn>
                  <a:cxn ang="0">
                    <a:pos x="5" y="0"/>
                  </a:cxn>
                  <a:cxn ang="0">
                    <a:pos x="2" y="2"/>
                  </a:cxn>
                  <a:cxn ang="0">
                    <a:pos x="2" y="4"/>
                  </a:cxn>
                  <a:cxn ang="0">
                    <a:pos x="4" y="6"/>
                  </a:cxn>
                  <a:cxn ang="0">
                    <a:pos x="3" y="8"/>
                  </a:cxn>
                  <a:cxn ang="0">
                    <a:pos x="1" y="8"/>
                  </a:cxn>
                  <a:cxn ang="0">
                    <a:pos x="2" y="13"/>
                  </a:cxn>
                  <a:cxn ang="0">
                    <a:pos x="5" y="15"/>
                  </a:cxn>
                  <a:cxn ang="0">
                    <a:pos x="5" y="19"/>
                  </a:cxn>
                  <a:cxn ang="0">
                    <a:pos x="7" y="22"/>
                  </a:cxn>
                  <a:cxn ang="0">
                    <a:pos x="7" y="26"/>
                  </a:cxn>
                  <a:cxn ang="0">
                    <a:pos x="9" y="29"/>
                  </a:cxn>
                  <a:cxn ang="0">
                    <a:pos x="9" y="32"/>
                  </a:cxn>
                  <a:cxn ang="0">
                    <a:pos x="11" y="36"/>
                  </a:cxn>
                  <a:cxn ang="0">
                    <a:pos x="13" y="35"/>
                  </a:cxn>
                  <a:cxn ang="0">
                    <a:pos x="18" y="35"/>
                  </a:cxn>
                  <a:cxn ang="0">
                    <a:pos x="19" y="31"/>
                  </a:cxn>
                  <a:cxn ang="0">
                    <a:pos x="19" y="25"/>
                  </a:cxn>
                  <a:cxn ang="0">
                    <a:pos x="20" y="20"/>
                  </a:cxn>
                  <a:cxn ang="0">
                    <a:pos x="22" y="16"/>
                  </a:cxn>
                </a:cxnLst>
                <a:rect l="0" t="0" r="r" b="b"/>
                <a:pathLst>
                  <a:path w="22" h="36">
                    <a:moveTo>
                      <a:pt x="22" y="16"/>
                    </a:moveTo>
                    <a:cubicBezTo>
                      <a:pt x="21" y="15"/>
                      <a:pt x="19" y="15"/>
                      <a:pt x="19" y="15"/>
                    </a:cubicBezTo>
                    <a:cubicBezTo>
                      <a:pt x="19" y="14"/>
                      <a:pt x="22" y="12"/>
                      <a:pt x="22" y="11"/>
                    </a:cubicBezTo>
                    <a:cubicBezTo>
                      <a:pt x="22" y="10"/>
                      <a:pt x="21" y="8"/>
                      <a:pt x="20" y="7"/>
                    </a:cubicBezTo>
                    <a:cubicBezTo>
                      <a:pt x="20" y="7"/>
                      <a:pt x="17" y="5"/>
                      <a:pt x="17" y="5"/>
                    </a:cubicBezTo>
                    <a:cubicBezTo>
                      <a:pt x="16" y="4"/>
                      <a:pt x="16" y="2"/>
                      <a:pt x="16" y="1"/>
                    </a:cubicBezTo>
                    <a:cubicBezTo>
                      <a:pt x="15" y="0"/>
                      <a:pt x="11" y="0"/>
                      <a:pt x="10" y="0"/>
                    </a:cubicBezTo>
                    <a:cubicBezTo>
                      <a:pt x="8" y="0"/>
                      <a:pt x="6" y="0"/>
                      <a:pt x="5" y="0"/>
                    </a:cubicBezTo>
                    <a:cubicBezTo>
                      <a:pt x="4" y="0"/>
                      <a:pt x="3" y="1"/>
                      <a:pt x="2" y="2"/>
                    </a:cubicBezTo>
                    <a:cubicBezTo>
                      <a:pt x="2" y="2"/>
                      <a:pt x="2" y="4"/>
                      <a:pt x="2" y="4"/>
                    </a:cubicBezTo>
                    <a:cubicBezTo>
                      <a:pt x="2" y="5"/>
                      <a:pt x="3" y="5"/>
                      <a:pt x="4" y="6"/>
                    </a:cubicBezTo>
                    <a:cubicBezTo>
                      <a:pt x="4" y="6"/>
                      <a:pt x="3" y="7"/>
                      <a:pt x="3" y="8"/>
                    </a:cubicBezTo>
                    <a:cubicBezTo>
                      <a:pt x="2" y="8"/>
                      <a:pt x="1" y="8"/>
                      <a:pt x="1" y="8"/>
                    </a:cubicBezTo>
                    <a:cubicBezTo>
                      <a:pt x="0" y="9"/>
                      <a:pt x="2" y="12"/>
                      <a:pt x="2" y="13"/>
                    </a:cubicBezTo>
                    <a:cubicBezTo>
                      <a:pt x="3" y="14"/>
                      <a:pt x="4" y="14"/>
                      <a:pt x="5" y="15"/>
                    </a:cubicBezTo>
                    <a:cubicBezTo>
                      <a:pt x="5" y="16"/>
                      <a:pt x="5" y="18"/>
                      <a:pt x="5" y="19"/>
                    </a:cubicBezTo>
                    <a:cubicBezTo>
                      <a:pt x="5" y="20"/>
                      <a:pt x="7" y="21"/>
                      <a:pt x="7" y="22"/>
                    </a:cubicBezTo>
                    <a:cubicBezTo>
                      <a:pt x="8" y="23"/>
                      <a:pt x="7" y="25"/>
                      <a:pt x="7" y="26"/>
                    </a:cubicBezTo>
                    <a:cubicBezTo>
                      <a:pt x="8" y="27"/>
                      <a:pt x="9" y="28"/>
                      <a:pt x="9" y="29"/>
                    </a:cubicBezTo>
                    <a:cubicBezTo>
                      <a:pt x="9" y="29"/>
                      <a:pt x="9" y="31"/>
                      <a:pt x="9" y="32"/>
                    </a:cubicBezTo>
                    <a:cubicBezTo>
                      <a:pt x="9" y="33"/>
                      <a:pt x="10" y="35"/>
                      <a:pt x="11" y="36"/>
                    </a:cubicBezTo>
                    <a:cubicBezTo>
                      <a:pt x="12" y="36"/>
                      <a:pt x="13" y="35"/>
                      <a:pt x="13" y="35"/>
                    </a:cubicBezTo>
                    <a:cubicBezTo>
                      <a:pt x="14" y="34"/>
                      <a:pt x="17" y="35"/>
                      <a:pt x="18" y="35"/>
                    </a:cubicBezTo>
                    <a:cubicBezTo>
                      <a:pt x="19" y="34"/>
                      <a:pt x="19" y="32"/>
                      <a:pt x="19" y="31"/>
                    </a:cubicBezTo>
                    <a:cubicBezTo>
                      <a:pt x="19" y="29"/>
                      <a:pt x="19" y="26"/>
                      <a:pt x="19" y="25"/>
                    </a:cubicBezTo>
                    <a:cubicBezTo>
                      <a:pt x="19" y="24"/>
                      <a:pt x="20" y="21"/>
                      <a:pt x="20" y="20"/>
                    </a:cubicBezTo>
                    <a:cubicBezTo>
                      <a:pt x="20" y="19"/>
                      <a:pt x="22" y="17"/>
                      <a:pt x="22" y="16"/>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39">
                <a:extLst>
                  <a:ext uri="{FF2B5EF4-FFF2-40B4-BE49-F238E27FC236}">
                    <a16:creationId xmlns:a16="http://schemas.microsoft.com/office/drawing/2014/main" id="{A55BB67B-4A22-6B7D-DACC-27F8902A3537}"/>
                  </a:ext>
                </a:extLst>
              </p:cNvPr>
              <p:cNvSpPr>
                <a:spLocks/>
              </p:cNvSpPr>
              <p:nvPr/>
            </p:nvSpPr>
            <p:spPr bwMode="auto">
              <a:xfrm>
                <a:off x="5448300" y="3944938"/>
                <a:ext cx="30162" cy="42863"/>
              </a:xfrm>
              <a:custGeom>
                <a:avLst/>
                <a:gdLst/>
                <a:ahLst/>
                <a:cxnLst>
                  <a:cxn ang="0">
                    <a:pos x="17" y="12"/>
                  </a:cxn>
                  <a:cxn ang="0">
                    <a:pos x="16" y="7"/>
                  </a:cxn>
                  <a:cxn ang="0">
                    <a:pos x="16" y="1"/>
                  </a:cxn>
                  <a:cxn ang="0">
                    <a:pos x="10" y="0"/>
                  </a:cxn>
                  <a:cxn ang="0">
                    <a:pos x="8" y="2"/>
                  </a:cxn>
                  <a:cxn ang="0">
                    <a:pos x="6" y="5"/>
                  </a:cxn>
                  <a:cxn ang="0">
                    <a:pos x="3" y="5"/>
                  </a:cxn>
                  <a:cxn ang="0">
                    <a:pos x="1" y="9"/>
                  </a:cxn>
                  <a:cxn ang="0">
                    <a:pos x="1" y="11"/>
                  </a:cxn>
                  <a:cxn ang="0">
                    <a:pos x="4" y="12"/>
                  </a:cxn>
                  <a:cxn ang="0">
                    <a:pos x="4" y="16"/>
                  </a:cxn>
                  <a:cxn ang="0">
                    <a:pos x="5" y="19"/>
                  </a:cxn>
                  <a:cxn ang="0">
                    <a:pos x="8" y="20"/>
                  </a:cxn>
                  <a:cxn ang="0">
                    <a:pos x="12" y="24"/>
                  </a:cxn>
                  <a:cxn ang="0">
                    <a:pos x="14" y="20"/>
                  </a:cxn>
                  <a:cxn ang="0">
                    <a:pos x="17" y="18"/>
                  </a:cxn>
                  <a:cxn ang="0">
                    <a:pos x="16" y="14"/>
                  </a:cxn>
                  <a:cxn ang="0">
                    <a:pos x="17" y="12"/>
                  </a:cxn>
                </a:cxnLst>
                <a:rect l="0" t="0" r="r" b="b"/>
                <a:pathLst>
                  <a:path w="17" h="24">
                    <a:moveTo>
                      <a:pt x="17" y="12"/>
                    </a:moveTo>
                    <a:cubicBezTo>
                      <a:pt x="17" y="12"/>
                      <a:pt x="16" y="8"/>
                      <a:pt x="16" y="7"/>
                    </a:cubicBezTo>
                    <a:cubicBezTo>
                      <a:pt x="16" y="6"/>
                      <a:pt x="17" y="3"/>
                      <a:pt x="16" y="1"/>
                    </a:cubicBezTo>
                    <a:cubicBezTo>
                      <a:pt x="15" y="0"/>
                      <a:pt x="12" y="0"/>
                      <a:pt x="10" y="0"/>
                    </a:cubicBezTo>
                    <a:cubicBezTo>
                      <a:pt x="10" y="1"/>
                      <a:pt x="8" y="2"/>
                      <a:pt x="8" y="2"/>
                    </a:cubicBezTo>
                    <a:cubicBezTo>
                      <a:pt x="7" y="3"/>
                      <a:pt x="6" y="4"/>
                      <a:pt x="6" y="5"/>
                    </a:cubicBezTo>
                    <a:cubicBezTo>
                      <a:pt x="5" y="5"/>
                      <a:pt x="3" y="5"/>
                      <a:pt x="3" y="5"/>
                    </a:cubicBezTo>
                    <a:cubicBezTo>
                      <a:pt x="2" y="6"/>
                      <a:pt x="1" y="8"/>
                      <a:pt x="1" y="9"/>
                    </a:cubicBezTo>
                    <a:cubicBezTo>
                      <a:pt x="0" y="9"/>
                      <a:pt x="1" y="11"/>
                      <a:pt x="1" y="11"/>
                    </a:cubicBezTo>
                    <a:cubicBezTo>
                      <a:pt x="2" y="12"/>
                      <a:pt x="3" y="11"/>
                      <a:pt x="4" y="12"/>
                    </a:cubicBezTo>
                    <a:cubicBezTo>
                      <a:pt x="4" y="13"/>
                      <a:pt x="4" y="15"/>
                      <a:pt x="4" y="16"/>
                    </a:cubicBezTo>
                    <a:cubicBezTo>
                      <a:pt x="4" y="17"/>
                      <a:pt x="5" y="19"/>
                      <a:pt x="5" y="19"/>
                    </a:cubicBezTo>
                    <a:cubicBezTo>
                      <a:pt x="6" y="20"/>
                      <a:pt x="8" y="20"/>
                      <a:pt x="8" y="20"/>
                    </a:cubicBezTo>
                    <a:cubicBezTo>
                      <a:pt x="9" y="21"/>
                      <a:pt x="10" y="24"/>
                      <a:pt x="12" y="24"/>
                    </a:cubicBezTo>
                    <a:cubicBezTo>
                      <a:pt x="13" y="24"/>
                      <a:pt x="13" y="21"/>
                      <a:pt x="14" y="20"/>
                    </a:cubicBezTo>
                    <a:cubicBezTo>
                      <a:pt x="15" y="20"/>
                      <a:pt x="16" y="19"/>
                      <a:pt x="17" y="18"/>
                    </a:cubicBezTo>
                    <a:cubicBezTo>
                      <a:pt x="17" y="17"/>
                      <a:pt x="16" y="15"/>
                      <a:pt x="16" y="14"/>
                    </a:cubicBezTo>
                    <a:cubicBezTo>
                      <a:pt x="16" y="14"/>
                      <a:pt x="17" y="12"/>
                      <a:pt x="17" y="12"/>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40">
                <a:extLst>
                  <a:ext uri="{FF2B5EF4-FFF2-40B4-BE49-F238E27FC236}">
                    <a16:creationId xmlns:a16="http://schemas.microsoft.com/office/drawing/2014/main" id="{994CC47E-970F-A222-AC27-3D6C944B86E2}"/>
                  </a:ext>
                </a:extLst>
              </p:cNvPr>
              <p:cNvSpPr>
                <a:spLocks/>
              </p:cNvSpPr>
              <p:nvPr/>
            </p:nvSpPr>
            <p:spPr bwMode="auto">
              <a:xfrm>
                <a:off x="5462588" y="3206750"/>
                <a:ext cx="42862" cy="52388"/>
              </a:xfrm>
              <a:custGeom>
                <a:avLst/>
                <a:gdLst/>
                <a:ahLst/>
                <a:cxnLst>
                  <a:cxn ang="0">
                    <a:pos x="18" y="14"/>
                  </a:cxn>
                  <a:cxn ang="0">
                    <a:pos x="14" y="13"/>
                  </a:cxn>
                  <a:cxn ang="0">
                    <a:pos x="11" y="15"/>
                  </a:cxn>
                  <a:cxn ang="0">
                    <a:pos x="7" y="16"/>
                  </a:cxn>
                  <a:cxn ang="0">
                    <a:pos x="7" y="19"/>
                  </a:cxn>
                  <a:cxn ang="0">
                    <a:pos x="9" y="20"/>
                  </a:cxn>
                  <a:cxn ang="0">
                    <a:pos x="10" y="25"/>
                  </a:cxn>
                  <a:cxn ang="0">
                    <a:pos x="8" y="29"/>
                  </a:cxn>
                  <a:cxn ang="0">
                    <a:pos x="5" y="27"/>
                  </a:cxn>
                  <a:cxn ang="0">
                    <a:pos x="1" y="26"/>
                  </a:cxn>
                  <a:cxn ang="0">
                    <a:pos x="0" y="22"/>
                  </a:cxn>
                  <a:cxn ang="0">
                    <a:pos x="2" y="20"/>
                  </a:cxn>
                  <a:cxn ang="0">
                    <a:pos x="2" y="17"/>
                  </a:cxn>
                  <a:cxn ang="0">
                    <a:pos x="4" y="16"/>
                  </a:cxn>
                  <a:cxn ang="0">
                    <a:pos x="6" y="14"/>
                  </a:cxn>
                  <a:cxn ang="0">
                    <a:pos x="8" y="9"/>
                  </a:cxn>
                  <a:cxn ang="0">
                    <a:pos x="10" y="9"/>
                  </a:cxn>
                  <a:cxn ang="0">
                    <a:pos x="13" y="8"/>
                  </a:cxn>
                  <a:cxn ang="0">
                    <a:pos x="13" y="7"/>
                  </a:cxn>
                  <a:cxn ang="0">
                    <a:pos x="11" y="6"/>
                  </a:cxn>
                  <a:cxn ang="0">
                    <a:pos x="11" y="3"/>
                  </a:cxn>
                  <a:cxn ang="0">
                    <a:pos x="14" y="1"/>
                  </a:cxn>
                  <a:cxn ang="0">
                    <a:pos x="19" y="1"/>
                  </a:cxn>
                  <a:cxn ang="0">
                    <a:pos x="22" y="5"/>
                  </a:cxn>
                  <a:cxn ang="0">
                    <a:pos x="24" y="6"/>
                  </a:cxn>
                  <a:cxn ang="0">
                    <a:pos x="23" y="9"/>
                  </a:cxn>
                  <a:cxn ang="0">
                    <a:pos x="24" y="13"/>
                  </a:cxn>
                  <a:cxn ang="0">
                    <a:pos x="22" y="15"/>
                  </a:cxn>
                  <a:cxn ang="0">
                    <a:pos x="19" y="15"/>
                  </a:cxn>
                  <a:cxn ang="0">
                    <a:pos x="18" y="14"/>
                  </a:cxn>
                </a:cxnLst>
                <a:rect l="0" t="0" r="r" b="b"/>
                <a:pathLst>
                  <a:path w="24" h="29">
                    <a:moveTo>
                      <a:pt x="18" y="14"/>
                    </a:moveTo>
                    <a:cubicBezTo>
                      <a:pt x="17" y="13"/>
                      <a:pt x="15" y="13"/>
                      <a:pt x="14" y="13"/>
                    </a:cubicBezTo>
                    <a:cubicBezTo>
                      <a:pt x="13" y="13"/>
                      <a:pt x="12" y="14"/>
                      <a:pt x="11" y="15"/>
                    </a:cubicBezTo>
                    <a:cubicBezTo>
                      <a:pt x="10" y="15"/>
                      <a:pt x="8" y="16"/>
                      <a:pt x="7" y="16"/>
                    </a:cubicBezTo>
                    <a:cubicBezTo>
                      <a:pt x="7" y="17"/>
                      <a:pt x="6" y="19"/>
                      <a:pt x="7" y="19"/>
                    </a:cubicBezTo>
                    <a:cubicBezTo>
                      <a:pt x="7" y="20"/>
                      <a:pt x="9" y="20"/>
                      <a:pt x="9" y="20"/>
                    </a:cubicBezTo>
                    <a:cubicBezTo>
                      <a:pt x="10" y="21"/>
                      <a:pt x="10" y="24"/>
                      <a:pt x="10" y="25"/>
                    </a:cubicBezTo>
                    <a:cubicBezTo>
                      <a:pt x="10" y="26"/>
                      <a:pt x="9" y="29"/>
                      <a:pt x="8" y="29"/>
                    </a:cubicBezTo>
                    <a:cubicBezTo>
                      <a:pt x="7" y="29"/>
                      <a:pt x="6" y="27"/>
                      <a:pt x="5" y="27"/>
                    </a:cubicBezTo>
                    <a:cubicBezTo>
                      <a:pt x="4" y="27"/>
                      <a:pt x="2" y="27"/>
                      <a:pt x="1" y="26"/>
                    </a:cubicBezTo>
                    <a:cubicBezTo>
                      <a:pt x="0" y="25"/>
                      <a:pt x="0" y="23"/>
                      <a:pt x="0" y="22"/>
                    </a:cubicBezTo>
                    <a:cubicBezTo>
                      <a:pt x="1" y="21"/>
                      <a:pt x="2" y="21"/>
                      <a:pt x="2" y="20"/>
                    </a:cubicBezTo>
                    <a:cubicBezTo>
                      <a:pt x="3" y="19"/>
                      <a:pt x="1" y="18"/>
                      <a:pt x="2" y="17"/>
                    </a:cubicBezTo>
                    <a:cubicBezTo>
                      <a:pt x="2" y="16"/>
                      <a:pt x="3" y="16"/>
                      <a:pt x="4" y="16"/>
                    </a:cubicBezTo>
                    <a:cubicBezTo>
                      <a:pt x="4" y="15"/>
                      <a:pt x="6" y="15"/>
                      <a:pt x="6" y="14"/>
                    </a:cubicBezTo>
                    <a:cubicBezTo>
                      <a:pt x="7" y="13"/>
                      <a:pt x="7" y="10"/>
                      <a:pt x="8" y="9"/>
                    </a:cubicBezTo>
                    <a:cubicBezTo>
                      <a:pt x="9" y="9"/>
                      <a:pt x="10" y="9"/>
                      <a:pt x="10" y="9"/>
                    </a:cubicBezTo>
                    <a:cubicBezTo>
                      <a:pt x="11" y="8"/>
                      <a:pt x="12" y="9"/>
                      <a:pt x="13" y="8"/>
                    </a:cubicBezTo>
                    <a:cubicBezTo>
                      <a:pt x="13" y="8"/>
                      <a:pt x="13" y="7"/>
                      <a:pt x="13" y="7"/>
                    </a:cubicBezTo>
                    <a:cubicBezTo>
                      <a:pt x="13" y="6"/>
                      <a:pt x="11" y="6"/>
                      <a:pt x="11" y="6"/>
                    </a:cubicBezTo>
                    <a:cubicBezTo>
                      <a:pt x="11" y="5"/>
                      <a:pt x="11" y="4"/>
                      <a:pt x="11" y="3"/>
                    </a:cubicBezTo>
                    <a:cubicBezTo>
                      <a:pt x="12" y="2"/>
                      <a:pt x="13" y="1"/>
                      <a:pt x="14" y="1"/>
                    </a:cubicBezTo>
                    <a:cubicBezTo>
                      <a:pt x="15" y="1"/>
                      <a:pt x="18" y="0"/>
                      <a:pt x="19" y="1"/>
                    </a:cubicBezTo>
                    <a:cubicBezTo>
                      <a:pt x="20" y="1"/>
                      <a:pt x="21" y="4"/>
                      <a:pt x="22" y="5"/>
                    </a:cubicBezTo>
                    <a:cubicBezTo>
                      <a:pt x="23" y="5"/>
                      <a:pt x="24" y="5"/>
                      <a:pt x="24" y="6"/>
                    </a:cubicBezTo>
                    <a:cubicBezTo>
                      <a:pt x="24" y="7"/>
                      <a:pt x="23" y="8"/>
                      <a:pt x="23" y="9"/>
                    </a:cubicBezTo>
                    <a:cubicBezTo>
                      <a:pt x="23" y="10"/>
                      <a:pt x="24" y="12"/>
                      <a:pt x="24" y="13"/>
                    </a:cubicBezTo>
                    <a:cubicBezTo>
                      <a:pt x="24" y="14"/>
                      <a:pt x="22" y="15"/>
                      <a:pt x="22" y="15"/>
                    </a:cubicBezTo>
                    <a:cubicBezTo>
                      <a:pt x="21" y="16"/>
                      <a:pt x="20" y="16"/>
                      <a:pt x="19" y="15"/>
                    </a:cubicBezTo>
                    <a:cubicBezTo>
                      <a:pt x="19" y="15"/>
                      <a:pt x="18" y="14"/>
                      <a:pt x="18" y="14"/>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41">
                <a:extLst>
                  <a:ext uri="{FF2B5EF4-FFF2-40B4-BE49-F238E27FC236}">
                    <a16:creationId xmlns:a16="http://schemas.microsoft.com/office/drawing/2014/main" id="{1CB2B8F0-C97B-7B20-423B-577B2A44ABD0}"/>
                  </a:ext>
                </a:extLst>
              </p:cNvPr>
              <p:cNvSpPr>
                <a:spLocks/>
              </p:cNvSpPr>
              <p:nvPr/>
            </p:nvSpPr>
            <p:spPr bwMode="auto">
              <a:xfrm>
                <a:off x="5786438" y="3155950"/>
                <a:ext cx="12700" cy="15875"/>
              </a:xfrm>
              <a:custGeom>
                <a:avLst/>
                <a:gdLst/>
                <a:ahLst/>
                <a:cxnLst>
                  <a:cxn ang="0">
                    <a:pos x="6" y="2"/>
                  </a:cxn>
                  <a:cxn ang="0">
                    <a:pos x="4" y="1"/>
                  </a:cxn>
                  <a:cxn ang="0">
                    <a:pos x="1" y="1"/>
                  </a:cxn>
                  <a:cxn ang="0">
                    <a:pos x="0" y="4"/>
                  </a:cxn>
                  <a:cxn ang="0">
                    <a:pos x="2" y="6"/>
                  </a:cxn>
                  <a:cxn ang="0">
                    <a:pos x="2" y="9"/>
                  </a:cxn>
                  <a:cxn ang="0">
                    <a:pos x="5" y="9"/>
                  </a:cxn>
                  <a:cxn ang="0">
                    <a:pos x="7" y="6"/>
                  </a:cxn>
                  <a:cxn ang="0">
                    <a:pos x="6" y="3"/>
                  </a:cxn>
                  <a:cxn ang="0">
                    <a:pos x="6" y="2"/>
                  </a:cxn>
                </a:cxnLst>
                <a:rect l="0" t="0" r="r" b="b"/>
                <a:pathLst>
                  <a:path w="7" h="9">
                    <a:moveTo>
                      <a:pt x="6" y="2"/>
                    </a:moveTo>
                    <a:cubicBezTo>
                      <a:pt x="6" y="1"/>
                      <a:pt x="4" y="1"/>
                      <a:pt x="4" y="1"/>
                    </a:cubicBezTo>
                    <a:cubicBezTo>
                      <a:pt x="3" y="1"/>
                      <a:pt x="2" y="0"/>
                      <a:pt x="1" y="1"/>
                    </a:cubicBezTo>
                    <a:cubicBezTo>
                      <a:pt x="1" y="1"/>
                      <a:pt x="0" y="3"/>
                      <a:pt x="0" y="4"/>
                    </a:cubicBezTo>
                    <a:cubicBezTo>
                      <a:pt x="1" y="5"/>
                      <a:pt x="2" y="6"/>
                      <a:pt x="2" y="6"/>
                    </a:cubicBezTo>
                    <a:cubicBezTo>
                      <a:pt x="2" y="7"/>
                      <a:pt x="2" y="8"/>
                      <a:pt x="2" y="9"/>
                    </a:cubicBezTo>
                    <a:cubicBezTo>
                      <a:pt x="3" y="9"/>
                      <a:pt x="5" y="9"/>
                      <a:pt x="5" y="9"/>
                    </a:cubicBezTo>
                    <a:cubicBezTo>
                      <a:pt x="6" y="8"/>
                      <a:pt x="7" y="7"/>
                      <a:pt x="7" y="6"/>
                    </a:cubicBezTo>
                    <a:cubicBezTo>
                      <a:pt x="7" y="5"/>
                      <a:pt x="6" y="4"/>
                      <a:pt x="6" y="3"/>
                    </a:cubicBezTo>
                    <a:cubicBezTo>
                      <a:pt x="6" y="3"/>
                      <a:pt x="7" y="2"/>
                      <a:pt x="6" y="2"/>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42">
                <a:extLst>
                  <a:ext uri="{FF2B5EF4-FFF2-40B4-BE49-F238E27FC236}">
                    <a16:creationId xmlns:a16="http://schemas.microsoft.com/office/drawing/2014/main" id="{E5C0615C-36CD-E69D-A89C-38F9F8E3AE4C}"/>
                  </a:ext>
                </a:extLst>
              </p:cNvPr>
              <p:cNvSpPr>
                <a:spLocks/>
              </p:cNvSpPr>
              <p:nvPr/>
            </p:nvSpPr>
            <p:spPr bwMode="auto">
              <a:xfrm>
                <a:off x="5803900" y="3154363"/>
                <a:ext cx="17462" cy="23813"/>
              </a:xfrm>
              <a:custGeom>
                <a:avLst/>
                <a:gdLst/>
                <a:ahLst/>
                <a:cxnLst>
                  <a:cxn ang="0">
                    <a:pos x="3" y="7"/>
                  </a:cxn>
                  <a:cxn ang="0">
                    <a:pos x="4" y="4"/>
                  </a:cxn>
                  <a:cxn ang="0">
                    <a:pos x="5" y="3"/>
                  </a:cxn>
                  <a:cxn ang="0">
                    <a:pos x="6" y="1"/>
                  </a:cxn>
                  <a:cxn ang="0">
                    <a:pos x="8" y="0"/>
                  </a:cxn>
                  <a:cxn ang="0">
                    <a:pos x="9" y="3"/>
                  </a:cxn>
                  <a:cxn ang="0">
                    <a:pos x="8" y="5"/>
                  </a:cxn>
                  <a:cxn ang="0">
                    <a:pos x="10" y="7"/>
                  </a:cxn>
                  <a:cxn ang="0">
                    <a:pos x="7" y="11"/>
                  </a:cxn>
                  <a:cxn ang="0">
                    <a:pos x="6" y="13"/>
                  </a:cxn>
                  <a:cxn ang="0">
                    <a:pos x="3" y="13"/>
                  </a:cxn>
                  <a:cxn ang="0">
                    <a:pos x="0" y="11"/>
                  </a:cxn>
                  <a:cxn ang="0">
                    <a:pos x="1" y="8"/>
                  </a:cxn>
                  <a:cxn ang="0">
                    <a:pos x="3" y="7"/>
                  </a:cxn>
                </a:cxnLst>
                <a:rect l="0" t="0" r="r" b="b"/>
                <a:pathLst>
                  <a:path w="10" h="13">
                    <a:moveTo>
                      <a:pt x="3" y="7"/>
                    </a:moveTo>
                    <a:cubicBezTo>
                      <a:pt x="4" y="6"/>
                      <a:pt x="3" y="5"/>
                      <a:pt x="4" y="4"/>
                    </a:cubicBezTo>
                    <a:cubicBezTo>
                      <a:pt x="4" y="4"/>
                      <a:pt x="5" y="4"/>
                      <a:pt x="5" y="3"/>
                    </a:cubicBezTo>
                    <a:cubicBezTo>
                      <a:pt x="6" y="3"/>
                      <a:pt x="5" y="1"/>
                      <a:pt x="6" y="1"/>
                    </a:cubicBezTo>
                    <a:cubicBezTo>
                      <a:pt x="6" y="0"/>
                      <a:pt x="7" y="0"/>
                      <a:pt x="8" y="0"/>
                    </a:cubicBezTo>
                    <a:cubicBezTo>
                      <a:pt x="8" y="1"/>
                      <a:pt x="9" y="2"/>
                      <a:pt x="9" y="3"/>
                    </a:cubicBezTo>
                    <a:cubicBezTo>
                      <a:pt x="9" y="3"/>
                      <a:pt x="8" y="5"/>
                      <a:pt x="8" y="5"/>
                    </a:cubicBezTo>
                    <a:cubicBezTo>
                      <a:pt x="8" y="6"/>
                      <a:pt x="10" y="7"/>
                      <a:pt x="10" y="7"/>
                    </a:cubicBezTo>
                    <a:cubicBezTo>
                      <a:pt x="10" y="8"/>
                      <a:pt x="8" y="10"/>
                      <a:pt x="7" y="11"/>
                    </a:cubicBezTo>
                    <a:cubicBezTo>
                      <a:pt x="7" y="11"/>
                      <a:pt x="7" y="12"/>
                      <a:pt x="6" y="13"/>
                    </a:cubicBezTo>
                    <a:cubicBezTo>
                      <a:pt x="6" y="13"/>
                      <a:pt x="4" y="13"/>
                      <a:pt x="3" y="13"/>
                    </a:cubicBezTo>
                    <a:cubicBezTo>
                      <a:pt x="3" y="12"/>
                      <a:pt x="1" y="12"/>
                      <a:pt x="0" y="11"/>
                    </a:cubicBezTo>
                    <a:cubicBezTo>
                      <a:pt x="0" y="10"/>
                      <a:pt x="0" y="9"/>
                      <a:pt x="1" y="8"/>
                    </a:cubicBezTo>
                    <a:cubicBezTo>
                      <a:pt x="1" y="8"/>
                      <a:pt x="3" y="7"/>
                      <a:pt x="3" y="7"/>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43">
                <a:extLst>
                  <a:ext uri="{FF2B5EF4-FFF2-40B4-BE49-F238E27FC236}">
                    <a16:creationId xmlns:a16="http://schemas.microsoft.com/office/drawing/2014/main" id="{0BC35813-B2D2-196A-A13F-04BB965525DC}"/>
                  </a:ext>
                </a:extLst>
              </p:cNvPr>
              <p:cNvSpPr>
                <a:spLocks/>
              </p:cNvSpPr>
              <p:nvPr/>
            </p:nvSpPr>
            <p:spPr bwMode="auto">
              <a:xfrm>
                <a:off x="5821363" y="3163888"/>
                <a:ext cx="12700" cy="25400"/>
              </a:xfrm>
              <a:custGeom>
                <a:avLst/>
                <a:gdLst/>
                <a:ahLst/>
                <a:cxnLst>
                  <a:cxn ang="0">
                    <a:pos x="5" y="14"/>
                  </a:cxn>
                  <a:cxn ang="0">
                    <a:pos x="5" y="10"/>
                  </a:cxn>
                  <a:cxn ang="0">
                    <a:pos x="7" y="7"/>
                  </a:cxn>
                  <a:cxn ang="0">
                    <a:pos x="7" y="3"/>
                  </a:cxn>
                  <a:cxn ang="0">
                    <a:pos x="6" y="1"/>
                  </a:cxn>
                  <a:cxn ang="0">
                    <a:pos x="2" y="2"/>
                  </a:cxn>
                  <a:cxn ang="0">
                    <a:pos x="2" y="5"/>
                  </a:cxn>
                  <a:cxn ang="0">
                    <a:pos x="0" y="7"/>
                  </a:cxn>
                  <a:cxn ang="0">
                    <a:pos x="0" y="10"/>
                  </a:cxn>
                  <a:cxn ang="0">
                    <a:pos x="2" y="13"/>
                  </a:cxn>
                  <a:cxn ang="0">
                    <a:pos x="3" y="15"/>
                  </a:cxn>
                  <a:cxn ang="0">
                    <a:pos x="5" y="14"/>
                  </a:cxn>
                </a:cxnLst>
                <a:rect l="0" t="0" r="r" b="b"/>
                <a:pathLst>
                  <a:path w="7" h="15">
                    <a:moveTo>
                      <a:pt x="5" y="14"/>
                    </a:moveTo>
                    <a:cubicBezTo>
                      <a:pt x="6" y="13"/>
                      <a:pt x="5" y="11"/>
                      <a:pt x="5" y="10"/>
                    </a:cubicBezTo>
                    <a:cubicBezTo>
                      <a:pt x="5" y="9"/>
                      <a:pt x="6" y="8"/>
                      <a:pt x="7" y="7"/>
                    </a:cubicBezTo>
                    <a:cubicBezTo>
                      <a:pt x="7" y="6"/>
                      <a:pt x="7" y="4"/>
                      <a:pt x="7" y="3"/>
                    </a:cubicBezTo>
                    <a:cubicBezTo>
                      <a:pt x="7" y="3"/>
                      <a:pt x="6" y="1"/>
                      <a:pt x="6" y="1"/>
                    </a:cubicBezTo>
                    <a:cubicBezTo>
                      <a:pt x="5" y="0"/>
                      <a:pt x="3" y="1"/>
                      <a:pt x="2" y="2"/>
                    </a:cubicBezTo>
                    <a:cubicBezTo>
                      <a:pt x="2" y="3"/>
                      <a:pt x="2" y="4"/>
                      <a:pt x="2" y="5"/>
                    </a:cubicBezTo>
                    <a:cubicBezTo>
                      <a:pt x="2" y="6"/>
                      <a:pt x="1" y="7"/>
                      <a:pt x="0" y="7"/>
                    </a:cubicBezTo>
                    <a:cubicBezTo>
                      <a:pt x="0" y="8"/>
                      <a:pt x="0" y="10"/>
                      <a:pt x="0" y="10"/>
                    </a:cubicBezTo>
                    <a:cubicBezTo>
                      <a:pt x="0" y="11"/>
                      <a:pt x="2" y="12"/>
                      <a:pt x="2" y="13"/>
                    </a:cubicBezTo>
                    <a:cubicBezTo>
                      <a:pt x="3" y="13"/>
                      <a:pt x="3" y="15"/>
                      <a:pt x="3" y="15"/>
                    </a:cubicBezTo>
                    <a:cubicBezTo>
                      <a:pt x="4" y="15"/>
                      <a:pt x="5" y="14"/>
                      <a:pt x="5" y="14"/>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44">
                <a:extLst>
                  <a:ext uri="{FF2B5EF4-FFF2-40B4-BE49-F238E27FC236}">
                    <a16:creationId xmlns:a16="http://schemas.microsoft.com/office/drawing/2014/main" id="{014E35E2-FD27-AF80-10BA-776851ADC85F}"/>
                  </a:ext>
                </a:extLst>
              </p:cNvPr>
              <p:cNvSpPr>
                <a:spLocks/>
              </p:cNvSpPr>
              <p:nvPr/>
            </p:nvSpPr>
            <p:spPr bwMode="auto">
              <a:xfrm>
                <a:off x="5895975" y="3286125"/>
                <a:ext cx="14287" cy="11113"/>
              </a:xfrm>
              <a:custGeom>
                <a:avLst/>
                <a:gdLst/>
                <a:ahLst/>
                <a:cxnLst>
                  <a:cxn ang="0">
                    <a:pos x="5" y="5"/>
                  </a:cxn>
                  <a:cxn ang="0">
                    <a:pos x="7" y="4"/>
                  </a:cxn>
                  <a:cxn ang="0">
                    <a:pos x="7" y="0"/>
                  </a:cxn>
                  <a:cxn ang="0">
                    <a:pos x="5" y="0"/>
                  </a:cxn>
                  <a:cxn ang="0">
                    <a:pos x="3" y="2"/>
                  </a:cxn>
                  <a:cxn ang="0">
                    <a:pos x="1" y="4"/>
                  </a:cxn>
                  <a:cxn ang="0">
                    <a:pos x="0" y="6"/>
                  </a:cxn>
                  <a:cxn ang="0">
                    <a:pos x="2" y="7"/>
                  </a:cxn>
                  <a:cxn ang="0">
                    <a:pos x="4" y="6"/>
                  </a:cxn>
                  <a:cxn ang="0">
                    <a:pos x="5" y="5"/>
                  </a:cxn>
                </a:cxnLst>
                <a:rect l="0" t="0" r="r" b="b"/>
                <a:pathLst>
                  <a:path w="8" h="7">
                    <a:moveTo>
                      <a:pt x="5" y="5"/>
                    </a:moveTo>
                    <a:cubicBezTo>
                      <a:pt x="5" y="4"/>
                      <a:pt x="7" y="4"/>
                      <a:pt x="7" y="4"/>
                    </a:cubicBezTo>
                    <a:cubicBezTo>
                      <a:pt x="7" y="3"/>
                      <a:pt x="8" y="1"/>
                      <a:pt x="7" y="0"/>
                    </a:cubicBezTo>
                    <a:cubicBezTo>
                      <a:pt x="7" y="0"/>
                      <a:pt x="5" y="0"/>
                      <a:pt x="5" y="0"/>
                    </a:cubicBezTo>
                    <a:cubicBezTo>
                      <a:pt x="4" y="1"/>
                      <a:pt x="4" y="2"/>
                      <a:pt x="3" y="2"/>
                    </a:cubicBezTo>
                    <a:cubicBezTo>
                      <a:pt x="3" y="2"/>
                      <a:pt x="1" y="3"/>
                      <a:pt x="1" y="4"/>
                    </a:cubicBezTo>
                    <a:cubicBezTo>
                      <a:pt x="1" y="4"/>
                      <a:pt x="0" y="5"/>
                      <a:pt x="0" y="6"/>
                    </a:cubicBezTo>
                    <a:cubicBezTo>
                      <a:pt x="0" y="7"/>
                      <a:pt x="1" y="7"/>
                      <a:pt x="2" y="7"/>
                    </a:cubicBezTo>
                    <a:cubicBezTo>
                      <a:pt x="2" y="7"/>
                      <a:pt x="3" y="7"/>
                      <a:pt x="4" y="6"/>
                    </a:cubicBezTo>
                    <a:cubicBezTo>
                      <a:pt x="4" y="6"/>
                      <a:pt x="4" y="5"/>
                      <a:pt x="5" y="5"/>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45">
                <a:extLst>
                  <a:ext uri="{FF2B5EF4-FFF2-40B4-BE49-F238E27FC236}">
                    <a16:creationId xmlns:a16="http://schemas.microsoft.com/office/drawing/2014/main" id="{1266013A-443D-9A4E-5098-F5F0452B32AA}"/>
                  </a:ext>
                </a:extLst>
              </p:cNvPr>
              <p:cNvSpPr>
                <a:spLocks/>
              </p:cNvSpPr>
              <p:nvPr/>
            </p:nvSpPr>
            <p:spPr bwMode="auto">
              <a:xfrm>
                <a:off x="5900738" y="3303588"/>
                <a:ext cx="11112" cy="7938"/>
              </a:xfrm>
              <a:custGeom>
                <a:avLst/>
                <a:gdLst/>
                <a:ahLst/>
                <a:cxnLst>
                  <a:cxn ang="0">
                    <a:pos x="4" y="1"/>
                  </a:cxn>
                  <a:cxn ang="0">
                    <a:pos x="1" y="0"/>
                  </a:cxn>
                  <a:cxn ang="0">
                    <a:pos x="0" y="3"/>
                  </a:cxn>
                  <a:cxn ang="0">
                    <a:pos x="2" y="5"/>
                  </a:cxn>
                  <a:cxn ang="0">
                    <a:pos x="4" y="5"/>
                  </a:cxn>
                  <a:cxn ang="0">
                    <a:pos x="6" y="4"/>
                  </a:cxn>
                  <a:cxn ang="0">
                    <a:pos x="6" y="2"/>
                  </a:cxn>
                  <a:cxn ang="0">
                    <a:pos x="4" y="1"/>
                  </a:cxn>
                </a:cxnLst>
                <a:rect l="0" t="0" r="r" b="b"/>
                <a:pathLst>
                  <a:path w="6" h="5">
                    <a:moveTo>
                      <a:pt x="4" y="1"/>
                    </a:moveTo>
                    <a:cubicBezTo>
                      <a:pt x="4" y="0"/>
                      <a:pt x="2" y="0"/>
                      <a:pt x="1" y="0"/>
                    </a:cubicBezTo>
                    <a:cubicBezTo>
                      <a:pt x="1" y="0"/>
                      <a:pt x="0" y="2"/>
                      <a:pt x="0" y="3"/>
                    </a:cubicBezTo>
                    <a:cubicBezTo>
                      <a:pt x="0" y="4"/>
                      <a:pt x="1" y="5"/>
                      <a:pt x="2" y="5"/>
                    </a:cubicBezTo>
                    <a:cubicBezTo>
                      <a:pt x="3" y="5"/>
                      <a:pt x="4" y="5"/>
                      <a:pt x="4" y="5"/>
                    </a:cubicBezTo>
                    <a:cubicBezTo>
                      <a:pt x="5" y="5"/>
                      <a:pt x="6" y="4"/>
                      <a:pt x="6" y="4"/>
                    </a:cubicBezTo>
                    <a:cubicBezTo>
                      <a:pt x="6" y="3"/>
                      <a:pt x="6" y="2"/>
                      <a:pt x="6" y="2"/>
                    </a:cubicBezTo>
                    <a:cubicBezTo>
                      <a:pt x="5" y="1"/>
                      <a:pt x="5" y="1"/>
                      <a:pt x="4" y="1"/>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46">
                <a:extLst>
                  <a:ext uri="{FF2B5EF4-FFF2-40B4-BE49-F238E27FC236}">
                    <a16:creationId xmlns:a16="http://schemas.microsoft.com/office/drawing/2014/main" id="{73CD0037-721C-7B1B-966D-115154BE1E72}"/>
                  </a:ext>
                </a:extLst>
              </p:cNvPr>
              <p:cNvSpPr>
                <a:spLocks/>
              </p:cNvSpPr>
              <p:nvPr/>
            </p:nvSpPr>
            <p:spPr bwMode="auto">
              <a:xfrm>
                <a:off x="7532688" y="2760663"/>
                <a:ext cx="9525" cy="14288"/>
              </a:xfrm>
              <a:custGeom>
                <a:avLst/>
                <a:gdLst/>
                <a:ahLst/>
                <a:cxnLst>
                  <a:cxn ang="0">
                    <a:pos x="5" y="5"/>
                  </a:cxn>
                  <a:cxn ang="0">
                    <a:pos x="5" y="1"/>
                  </a:cxn>
                  <a:cxn ang="0">
                    <a:pos x="2" y="1"/>
                  </a:cxn>
                  <a:cxn ang="0">
                    <a:pos x="2" y="2"/>
                  </a:cxn>
                  <a:cxn ang="0">
                    <a:pos x="0" y="3"/>
                  </a:cxn>
                  <a:cxn ang="0">
                    <a:pos x="2" y="5"/>
                  </a:cxn>
                  <a:cxn ang="0">
                    <a:pos x="2" y="7"/>
                  </a:cxn>
                  <a:cxn ang="0">
                    <a:pos x="3" y="8"/>
                  </a:cxn>
                  <a:cxn ang="0">
                    <a:pos x="4" y="7"/>
                  </a:cxn>
                  <a:cxn ang="0">
                    <a:pos x="5" y="6"/>
                  </a:cxn>
                  <a:cxn ang="0">
                    <a:pos x="5" y="5"/>
                  </a:cxn>
                </a:cxnLst>
                <a:rect l="0" t="0" r="r" b="b"/>
                <a:pathLst>
                  <a:path w="6" h="8">
                    <a:moveTo>
                      <a:pt x="5" y="5"/>
                    </a:moveTo>
                    <a:cubicBezTo>
                      <a:pt x="6" y="4"/>
                      <a:pt x="6" y="2"/>
                      <a:pt x="5" y="1"/>
                    </a:cubicBezTo>
                    <a:cubicBezTo>
                      <a:pt x="5" y="1"/>
                      <a:pt x="3" y="0"/>
                      <a:pt x="2" y="1"/>
                    </a:cubicBezTo>
                    <a:cubicBezTo>
                      <a:pt x="2" y="1"/>
                      <a:pt x="2" y="2"/>
                      <a:pt x="2" y="2"/>
                    </a:cubicBezTo>
                    <a:cubicBezTo>
                      <a:pt x="2" y="3"/>
                      <a:pt x="0" y="3"/>
                      <a:pt x="0" y="3"/>
                    </a:cubicBezTo>
                    <a:cubicBezTo>
                      <a:pt x="0" y="4"/>
                      <a:pt x="2" y="4"/>
                      <a:pt x="2" y="5"/>
                    </a:cubicBezTo>
                    <a:cubicBezTo>
                      <a:pt x="2" y="5"/>
                      <a:pt x="2" y="6"/>
                      <a:pt x="2" y="7"/>
                    </a:cubicBezTo>
                    <a:cubicBezTo>
                      <a:pt x="2" y="7"/>
                      <a:pt x="2" y="8"/>
                      <a:pt x="3" y="8"/>
                    </a:cubicBezTo>
                    <a:cubicBezTo>
                      <a:pt x="3" y="8"/>
                      <a:pt x="4" y="7"/>
                      <a:pt x="4" y="7"/>
                    </a:cubicBezTo>
                    <a:cubicBezTo>
                      <a:pt x="5" y="7"/>
                      <a:pt x="4" y="6"/>
                      <a:pt x="5" y="6"/>
                    </a:cubicBezTo>
                    <a:cubicBezTo>
                      <a:pt x="5" y="5"/>
                      <a:pt x="5" y="5"/>
                      <a:pt x="5" y="5"/>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47">
                <a:extLst>
                  <a:ext uri="{FF2B5EF4-FFF2-40B4-BE49-F238E27FC236}">
                    <a16:creationId xmlns:a16="http://schemas.microsoft.com/office/drawing/2014/main" id="{63411701-DC93-075E-301A-E01BBAD6CF8C}"/>
                  </a:ext>
                </a:extLst>
              </p:cNvPr>
              <p:cNvSpPr>
                <a:spLocks/>
              </p:cNvSpPr>
              <p:nvPr/>
            </p:nvSpPr>
            <p:spPr bwMode="auto">
              <a:xfrm>
                <a:off x="7546975" y="2762250"/>
                <a:ext cx="7937" cy="7938"/>
              </a:xfrm>
              <a:custGeom>
                <a:avLst/>
                <a:gdLst/>
                <a:ahLst/>
                <a:cxnLst>
                  <a:cxn ang="0">
                    <a:pos x="3" y="0"/>
                  </a:cxn>
                  <a:cxn ang="0">
                    <a:pos x="1" y="1"/>
                  </a:cxn>
                  <a:cxn ang="0">
                    <a:pos x="0" y="2"/>
                  </a:cxn>
                  <a:cxn ang="0">
                    <a:pos x="0" y="5"/>
                  </a:cxn>
                  <a:cxn ang="0">
                    <a:pos x="3" y="5"/>
                  </a:cxn>
                  <a:cxn ang="0">
                    <a:pos x="4" y="2"/>
                  </a:cxn>
                  <a:cxn ang="0">
                    <a:pos x="4" y="1"/>
                  </a:cxn>
                  <a:cxn ang="0">
                    <a:pos x="3" y="0"/>
                  </a:cxn>
                </a:cxnLst>
                <a:rect l="0" t="0" r="r" b="b"/>
                <a:pathLst>
                  <a:path w="5" h="5">
                    <a:moveTo>
                      <a:pt x="3" y="0"/>
                    </a:moveTo>
                    <a:cubicBezTo>
                      <a:pt x="2" y="0"/>
                      <a:pt x="1" y="0"/>
                      <a:pt x="1" y="1"/>
                    </a:cubicBezTo>
                    <a:cubicBezTo>
                      <a:pt x="1" y="1"/>
                      <a:pt x="0" y="2"/>
                      <a:pt x="0" y="2"/>
                    </a:cubicBezTo>
                    <a:cubicBezTo>
                      <a:pt x="0" y="3"/>
                      <a:pt x="0" y="4"/>
                      <a:pt x="0" y="5"/>
                    </a:cubicBezTo>
                    <a:cubicBezTo>
                      <a:pt x="1" y="5"/>
                      <a:pt x="2" y="5"/>
                      <a:pt x="3" y="5"/>
                    </a:cubicBezTo>
                    <a:cubicBezTo>
                      <a:pt x="4" y="4"/>
                      <a:pt x="4" y="3"/>
                      <a:pt x="4" y="2"/>
                    </a:cubicBezTo>
                    <a:cubicBezTo>
                      <a:pt x="5" y="2"/>
                      <a:pt x="4" y="1"/>
                      <a:pt x="4" y="1"/>
                    </a:cubicBezTo>
                    <a:cubicBezTo>
                      <a:pt x="4" y="0"/>
                      <a:pt x="3" y="0"/>
                      <a:pt x="3" y="0"/>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48">
                <a:extLst>
                  <a:ext uri="{FF2B5EF4-FFF2-40B4-BE49-F238E27FC236}">
                    <a16:creationId xmlns:a16="http://schemas.microsoft.com/office/drawing/2014/main" id="{A17D21BE-3006-C299-BC21-322AC53449E1}"/>
                  </a:ext>
                </a:extLst>
              </p:cNvPr>
              <p:cNvSpPr>
                <a:spLocks/>
              </p:cNvSpPr>
              <p:nvPr/>
            </p:nvSpPr>
            <p:spPr bwMode="auto">
              <a:xfrm>
                <a:off x="7543800" y="2749550"/>
                <a:ext cx="12700" cy="11113"/>
              </a:xfrm>
              <a:custGeom>
                <a:avLst/>
                <a:gdLst/>
                <a:ahLst/>
                <a:cxnLst>
                  <a:cxn ang="0">
                    <a:pos x="4" y="4"/>
                  </a:cxn>
                  <a:cxn ang="0">
                    <a:pos x="1" y="6"/>
                  </a:cxn>
                  <a:cxn ang="0">
                    <a:pos x="0" y="4"/>
                  </a:cxn>
                  <a:cxn ang="0">
                    <a:pos x="2" y="1"/>
                  </a:cxn>
                  <a:cxn ang="0">
                    <a:pos x="6" y="1"/>
                  </a:cxn>
                  <a:cxn ang="0">
                    <a:pos x="7" y="3"/>
                  </a:cxn>
                  <a:cxn ang="0">
                    <a:pos x="4" y="4"/>
                  </a:cxn>
                </a:cxnLst>
                <a:rect l="0" t="0" r="r" b="b"/>
                <a:pathLst>
                  <a:path w="7" h="6">
                    <a:moveTo>
                      <a:pt x="4" y="4"/>
                    </a:moveTo>
                    <a:cubicBezTo>
                      <a:pt x="4" y="5"/>
                      <a:pt x="2" y="6"/>
                      <a:pt x="1" y="6"/>
                    </a:cubicBezTo>
                    <a:cubicBezTo>
                      <a:pt x="1" y="6"/>
                      <a:pt x="0" y="4"/>
                      <a:pt x="0" y="4"/>
                    </a:cubicBezTo>
                    <a:cubicBezTo>
                      <a:pt x="0" y="3"/>
                      <a:pt x="1" y="1"/>
                      <a:pt x="2" y="1"/>
                    </a:cubicBezTo>
                    <a:cubicBezTo>
                      <a:pt x="3" y="0"/>
                      <a:pt x="5" y="0"/>
                      <a:pt x="6" y="1"/>
                    </a:cubicBezTo>
                    <a:cubicBezTo>
                      <a:pt x="6" y="1"/>
                      <a:pt x="7" y="2"/>
                      <a:pt x="7" y="3"/>
                    </a:cubicBezTo>
                    <a:cubicBezTo>
                      <a:pt x="6" y="3"/>
                      <a:pt x="5" y="4"/>
                      <a:pt x="4" y="4"/>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49">
                <a:extLst>
                  <a:ext uri="{FF2B5EF4-FFF2-40B4-BE49-F238E27FC236}">
                    <a16:creationId xmlns:a16="http://schemas.microsoft.com/office/drawing/2014/main" id="{9CADCBD2-704D-17B3-9258-2B1BB6187322}"/>
                  </a:ext>
                </a:extLst>
              </p:cNvPr>
              <p:cNvSpPr>
                <a:spLocks/>
              </p:cNvSpPr>
              <p:nvPr/>
            </p:nvSpPr>
            <p:spPr bwMode="auto">
              <a:xfrm>
                <a:off x="7388225" y="2816225"/>
                <a:ext cx="1089025" cy="776288"/>
              </a:xfrm>
              <a:custGeom>
                <a:avLst/>
                <a:gdLst/>
                <a:ahLst/>
                <a:cxnLst>
                  <a:cxn ang="0">
                    <a:pos x="4" y="100"/>
                  </a:cxn>
                  <a:cxn ang="0">
                    <a:pos x="16" y="82"/>
                  </a:cxn>
                  <a:cxn ang="0">
                    <a:pos x="35" y="66"/>
                  </a:cxn>
                  <a:cxn ang="0">
                    <a:pos x="27" y="43"/>
                  </a:cxn>
                  <a:cxn ang="0">
                    <a:pos x="35" y="17"/>
                  </a:cxn>
                  <a:cxn ang="0">
                    <a:pos x="92" y="16"/>
                  </a:cxn>
                  <a:cxn ang="0">
                    <a:pos x="130" y="13"/>
                  </a:cxn>
                  <a:cxn ang="0">
                    <a:pos x="179" y="1"/>
                  </a:cxn>
                  <a:cxn ang="0">
                    <a:pos x="202" y="24"/>
                  </a:cxn>
                  <a:cxn ang="0">
                    <a:pos x="188" y="52"/>
                  </a:cxn>
                  <a:cxn ang="0">
                    <a:pos x="161" y="76"/>
                  </a:cxn>
                  <a:cxn ang="0">
                    <a:pos x="191" y="120"/>
                  </a:cxn>
                  <a:cxn ang="0">
                    <a:pos x="235" y="138"/>
                  </a:cxn>
                  <a:cxn ang="0">
                    <a:pos x="263" y="150"/>
                  </a:cxn>
                  <a:cxn ang="0">
                    <a:pos x="282" y="160"/>
                  </a:cxn>
                  <a:cxn ang="0">
                    <a:pos x="327" y="170"/>
                  </a:cxn>
                  <a:cxn ang="0">
                    <a:pos x="373" y="186"/>
                  </a:cxn>
                  <a:cxn ang="0">
                    <a:pos x="427" y="222"/>
                  </a:cxn>
                  <a:cxn ang="0">
                    <a:pos x="486" y="247"/>
                  </a:cxn>
                  <a:cxn ang="0">
                    <a:pos x="513" y="255"/>
                  </a:cxn>
                  <a:cxn ang="0">
                    <a:pos x="522" y="258"/>
                  </a:cxn>
                  <a:cxn ang="0">
                    <a:pos x="535" y="278"/>
                  </a:cxn>
                  <a:cxn ang="0">
                    <a:pos x="574" y="306"/>
                  </a:cxn>
                  <a:cxn ang="0">
                    <a:pos x="605" y="338"/>
                  </a:cxn>
                  <a:cxn ang="0">
                    <a:pos x="615" y="367"/>
                  </a:cxn>
                  <a:cxn ang="0">
                    <a:pos x="606" y="390"/>
                  </a:cxn>
                  <a:cxn ang="0">
                    <a:pos x="601" y="414"/>
                  </a:cxn>
                  <a:cxn ang="0">
                    <a:pos x="595" y="439"/>
                  </a:cxn>
                  <a:cxn ang="0">
                    <a:pos x="571" y="430"/>
                  </a:cxn>
                  <a:cxn ang="0">
                    <a:pos x="547" y="418"/>
                  </a:cxn>
                  <a:cxn ang="0">
                    <a:pos x="531" y="399"/>
                  </a:cxn>
                  <a:cxn ang="0">
                    <a:pos x="531" y="380"/>
                  </a:cxn>
                  <a:cxn ang="0">
                    <a:pos x="517" y="365"/>
                  </a:cxn>
                  <a:cxn ang="0">
                    <a:pos x="514" y="344"/>
                  </a:cxn>
                  <a:cxn ang="0">
                    <a:pos x="495" y="338"/>
                  </a:cxn>
                  <a:cxn ang="0">
                    <a:pos x="466" y="338"/>
                  </a:cxn>
                  <a:cxn ang="0">
                    <a:pos x="444" y="339"/>
                  </a:cxn>
                  <a:cxn ang="0">
                    <a:pos x="426" y="332"/>
                  </a:cxn>
                  <a:cxn ang="0">
                    <a:pos x="398" y="324"/>
                  </a:cxn>
                  <a:cxn ang="0">
                    <a:pos x="400" y="317"/>
                  </a:cxn>
                  <a:cxn ang="0">
                    <a:pos x="408" y="308"/>
                  </a:cxn>
                  <a:cxn ang="0">
                    <a:pos x="408" y="300"/>
                  </a:cxn>
                  <a:cxn ang="0">
                    <a:pos x="388" y="306"/>
                  </a:cxn>
                  <a:cxn ang="0">
                    <a:pos x="357" y="307"/>
                  </a:cxn>
                  <a:cxn ang="0">
                    <a:pos x="332" y="311"/>
                  </a:cxn>
                  <a:cxn ang="0">
                    <a:pos x="316" y="292"/>
                  </a:cxn>
                  <a:cxn ang="0">
                    <a:pos x="313" y="271"/>
                  </a:cxn>
                  <a:cxn ang="0">
                    <a:pos x="299" y="265"/>
                  </a:cxn>
                  <a:cxn ang="0">
                    <a:pos x="277" y="262"/>
                  </a:cxn>
                  <a:cxn ang="0">
                    <a:pos x="256" y="258"/>
                  </a:cxn>
                  <a:cxn ang="0">
                    <a:pos x="227" y="232"/>
                  </a:cxn>
                  <a:cxn ang="0">
                    <a:pos x="213" y="232"/>
                  </a:cxn>
                  <a:cxn ang="0">
                    <a:pos x="189" y="221"/>
                  </a:cxn>
                  <a:cxn ang="0">
                    <a:pos x="193" y="196"/>
                  </a:cxn>
                  <a:cxn ang="0">
                    <a:pos x="160" y="183"/>
                  </a:cxn>
                  <a:cxn ang="0">
                    <a:pos x="145" y="201"/>
                  </a:cxn>
                  <a:cxn ang="0">
                    <a:pos x="121" y="201"/>
                  </a:cxn>
                  <a:cxn ang="0">
                    <a:pos x="93" y="192"/>
                  </a:cxn>
                  <a:cxn ang="0">
                    <a:pos x="64" y="184"/>
                  </a:cxn>
                  <a:cxn ang="0">
                    <a:pos x="49" y="157"/>
                  </a:cxn>
                  <a:cxn ang="0">
                    <a:pos x="39" y="135"/>
                  </a:cxn>
                </a:cxnLst>
                <a:rect l="0" t="0" r="r" b="b"/>
                <a:pathLst>
                  <a:path w="615" h="439">
                    <a:moveTo>
                      <a:pt x="17" y="118"/>
                    </a:moveTo>
                    <a:cubicBezTo>
                      <a:pt x="17" y="118"/>
                      <a:pt x="17" y="118"/>
                      <a:pt x="17" y="118"/>
                    </a:cubicBezTo>
                    <a:cubicBezTo>
                      <a:pt x="15" y="117"/>
                      <a:pt x="13" y="112"/>
                      <a:pt x="12" y="110"/>
                    </a:cubicBezTo>
                    <a:cubicBezTo>
                      <a:pt x="10" y="108"/>
                      <a:pt x="6" y="103"/>
                      <a:pt x="4" y="100"/>
                    </a:cubicBezTo>
                    <a:cubicBezTo>
                      <a:pt x="3" y="97"/>
                      <a:pt x="0" y="90"/>
                      <a:pt x="1" y="87"/>
                    </a:cubicBezTo>
                    <a:cubicBezTo>
                      <a:pt x="2" y="85"/>
                      <a:pt x="6" y="80"/>
                      <a:pt x="8" y="79"/>
                    </a:cubicBezTo>
                    <a:cubicBezTo>
                      <a:pt x="9" y="78"/>
                      <a:pt x="12" y="76"/>
                      <a:pt x="14" y="77"/>
                    </a:cubicBezTo>
                    <a:cubicBezTo>
                      <a:pt x="15" y="77"/>
                      <a:pt x="15" y="81"/>
                      <a:pt x="16" y="82"/>
                    </a:cubicBezTo>
                    <a:cubicBezTo>
                      <a:pt x="17" y="82"/>
                      <a:pt x="21" y="81"/>
                      <a:pt x="22" y="79"/>
                    </a:cubicBezTo>
                    <a:cubicBezTo>
                      <a:pt x="23" y="78"/>
                      <a:pt x="23" y="75"/>
                      <a:pt x="24" y="74"/>
                    </a:cubicBezTo>
                    <a:cubicBezTo>
                      <a:pt x="26" y="73"/>
                      <a:pt x="30" y="73"/>
                      <a:pt x="31" y="72"/>
                    </a:cubicBezTo>
                    <a:cubicBezTo>
                      <a:pt x="33" y="71"/>
                      <a:pt x="35" y="68"/>
                      <a:pt x="35" y="66"/>
                    </a:cubicBezTo>
                    <a:cubicBezTo>
                      <a:pt x="35" y="64"/>
                      <a:pt x="33" y="61"/>
                      <a:pt x="32" y="60"/>
                    </a:cubicBezTo>
                    <a:cubicBezTo>
                      <a:pt x="30" y="59"/>
                      <a:pt x="25" y="58"/>
                      <a:pt x="24" y="56"/>
                    </a:cubicBezTo>
                    <a:cubicBezTo>
                      <a:pt x="23" y="54"/>
                      <a:pt x="23" y="50"/>
                      <a:pt x="24" y="48"/>
                    </a:cubicBezTo>
                    <a:cubicBezTo>
                      <a:pt x="24" y="46"/>
                      <a:pt x="27" y="44"/>
                      <a:pt x="27" y="43"/>
                    </a:cubicBezTo>
                    <a:cubicBezTo>
                      <a:pt x="27" y="40"/>
                      <a:pt x="25" y="36"/>
                      <a:pt x="25" y="34"/>
                    </a:cubicBezTo>
                    <a:cubicBezTo>
                      <a:pt x="25" y="33"/>
                      <a:pt x="25" y="30"/>
                      <a:pt x="25" y="29"/>
                    </a:cubicBezTo>
                    <a:cubicBezTo>
                      <a:pt x="26" y="27"/>
                      <a:pt x="28" y="23"/>
                      <a:pt x="30" y="21"/>
                    </a:cubicBezTo>
                    <a:cubicBezTo>
                      <a:pt x="31" y="20"/>
                      <a:pt x="33" y="18"/>
                      <a:pt x="35" y="17"/>
                    </a:cubicBezTo>
                    <a:cubicBezTo>
                      <a:pt x="36" y="17"/>
                      <a:pt x="38" y="17"/>
                      <a:pt x="39" y="17"/>
                    </a:cubicBezTo>
                    <a:cubicBezTo>
                      <a:pt x="43" y="18"/>
                      <a:pt x="52" y="18"/>
                      <a:pt x="57" y="18"/>
                    </a:cubicBezTo>
                    <a:cubicBezTo>
                      <a:pt x="61" y="18"/>
                      <a:pt x="68" y="19"/>
                      <a:pt x="72" y="19"/>
                    </a:cubicBezTo>
                    <a:cubicBezTo>
                      <a:pt x="77" y="19"/>
                      <a:pt x="87" y="17"/>
                      <a:pt x="92" y="16"/>
                    </a:cubicBezTo>
                    <a:cubicBezTo>
                      <a:pt x="95" y="15"/>
                      <a:pt x="101" y="13"/>
                      <a:pt x="104" y="12"/>
                    </a:cubicBezTo>
                    <a:cubicBezTo>
                      <a:pt x="106" y="12"/>
                      <a:pt x="110" y="10"/>
                      <a:pt x="112" y="10"/>
                    </a:cubicBezTo>
                    <a:cubicBezTo>
                      <a:pt x="114" y="10"/>
                      <a:pt x="118" y="13"/>
                      <a:pt x="120" y="13"/>
                    </a:cubicBezTo>
                    <a:cubicBezTo>
                      <a:pt x="123" y="14"/>
                      <a:pt x="128" y="13"/>
                      <a:pt x="130" y="13"/>
                    </a:cubicBezTo>
                    <a:cubicBezTo>
                      <a:pt x="134" y="12"/>
                      <a:pt x="142" y="10"/>
                      <a:pt x="146" y="9"/>
                    </a:cubicBezTo>
                    <a:cubicBezTo>
                      <a:pt x="148" y="8"/>
                      <a:pt x="152" y="6"/>
                      <a:pt x="155" y="6"/>
                    </a:cubicBezTo>
                    <a:cubicBezTo>
                      <a:pt x="157" y="5"/>
                      <a:pt x="162" y="4"/>
                      <a:pt x="165" y="4"/>
                    </a:cubicBezTo>
                    <a:cubicBezTo>
                      <a:pt x="168" y="3"/>
                      <a:pt x="175" y="0"/>
                      <a:pt x="179" y="1"/>
                    </a:cubicBezTo>
                    <a:cubicBezTo>
                      <a:pt x="181" y="1"/>
                      <a:pt x="185" y="5"/>
                      <a:pt x="188" y="6"/>
                    </a:cubicBezTo>
                    <a:cubicBezTo>
                      <a:pt x="190" y="7"/>
                      <a:pt x="195" y="9"/>
                      <a:pt x="197" y="11"/>
                    </a:cubicBezTo>
                    <a:cubicBezTo>
                      <a:pt x="199" y="13"/>
                      <a:pt x="201" y="18"/>
                      <a:pt x="201" y="20"/>
                    </a:cubicBezTo>
                    <a:cubicBezTo>
                      <a:pt x="202" y="21"/>
                      <a:pt x="202" y="23"/>
                      <a:pt x="202" y="24"/>
                    </a:cubicBezTo>
                    <a:cubicBezTo>
                      <a:pt x="203" y="27"/>
                      <a:pt x="206" y="31"/>
                      <a:pt x="206" y="34"/>
                    </a:cubicBezTo>
                    <a:cubicBezTo>
                      <a:pt x="205" y="36"/>
                      <a:pt x="203" y="39"/>
                      <a:pt x="201" y="41"/>
                    </a:cubicBezTo>
                    <a:cubicBezTo>
                      <a:pt x="200" y="43"/>
                      <a:pt x="198" y="46"/>
                      <a:pt x="196" y="47"/>
                    </a:cubicBezTo>
                    <a:cubicBezTo>
                      <a:pt x="194" y="49"/>
                      <a:pt x="189" y="51"/>
                      <a:pt x="188" y="52"/>
                    </a:cubicBezTo>
                    <a:cubicBezTo>
                      <a:pt x="186" y="54"/>
                      <a:pt x="185" y="58"/>
                      <a:pt x="184" y="59"/>
                    </a:cubicBezTo>
                    <a:cubicBezTo>
                      <a:pt x="182" y="61"/>
                      <a:pt x="178" y="62"/>
                      <a:pt x="176" y="63"/>
                    </a:cubicBezTo>
                    <a:cubicBezTo>
                      <a:pt x="174" y="65"/>
                      <a:pt x="169" y="68"/>
                      <a:pt x="167" y="70"/>
                    </a:cubicBezTo>
                    <a:cubicBezTo>
                      <a:pt x="166" y="72"/>
                      <a:pt x="162" y="74"/>
                      <a:pt x="161" y="76"/>
                    </a:cubicBezTo>
                    <a:cubicBezTo>
                      <a:pt x="160" y="78"/>
                      <a:pt x="159" y="83"/>
                      <a:pt x="160" y="85"/>
                    </a:cubicBezTo>
                    <a:cubicBezTo>
                      <a:pt x="160" y="90"/>
                      <a:pt x="164" y="99"/>
                      <a:pt x="167" y="104"/>
                    </a:cubicBezTo>
                    <a:cubicBezTo>
                      <a:pt x="168" y="106"/>
                      <a:pt x="172" y="111"/>
                      <a:pt x="174" y="113"/>
                    </a:cubicBezTo>
                    <a:cubicBezTo>
                      <a:pt x="177" y="116"/>
                      <a:pt x="187" y="118"/>
                      <a:pt x="191" y="120"/>
                    </a:cubicBezTo>
                    <a:cubicBezTo>
                      <a:pt x="195" y="122"/>
                      <a:pt x="204" y="128"/>
                      <a:pt x="209" y="129"/>
                    </a:cubicBezTo>
                    <a:cubicBezTo>
                      <a:pt x="210" y="130"/>
                      <a:pt x="214" y="128"/>
                      <a:pt x="216" y="128"/>
                    </a:cubicBezTo>
                    <a:cubicBezTo>
                      <a:pt x="219" y="129"/>
                      <a:pt x="221" y="134"/>
                      <a:pt x="224" y="135"/>
                    </a:cubicBezTo>
                    <a:cubicBezTo>
                      <a:pt x="226" y="136"/>
                      <a:pt x="232" y="137"/>
                      <a:pt x="235" y="138"/>
                    </a:cubicBezTo>
                    <a:cubicBezTo>
                      <a:pt x="237" y="139"/>
                      <a:pt x="241" y="142"/>
                      <a:pt x="243" y="142"/>
                    </a:cubicBezTo>
                    <a:cubicBezTo>
                      <a:pt x="245" y="143"/>
                      <a:pt x="250" y="143"/>
                      <a:pt x="252" y="144"/>
                    </a:cubicBezTo>
                    <a:cubicBezTo>
                      <a:pt x="254" y="145"/>
                      <a:pt x="256" y="149"/>
                      <a:pt x="258" y="149"/>
                    </a:cubicBezTo>
                    <a:cubicBezTo>
                      <a:pt x="259" y="150"/>
                      <a:pt x="262" y="150"/>
                      <a:pt x="263" y="150"/>
                    </a:cubicBezTo>
                    <a:cubicBezTo>
                      <a:pt x="265" y="150"/>
                      <a:pt x="268" y="151"/>
                      <a:pt x="269" y="152"/>
                    </a:cubicBezTo>
                    <a:cubicBezTo>
                      <a:pt x="270" y="153"/>
                      <a:pt x="272" y="155"/>
                      <a:pt x="273" y="156"/>
                    </a:cubicBezTo>
                    <a:cubicBezTo>
                      <a:pt x="274" y="156"/>
                      <a:pt x="278" y="156"/>
                      <a:pt x="279" y="157"/>
                    </a:cubicBezTo>
                    <a:cubicBezTo>
                      <a:pt x="280" y="157"/>
                      <a:pt x="281" y="159"/>
                      <a:pt x="282" y="160"/>
                    </a:cubicBezTo>
                    <a:cubicBezTo>
                      <a:pt x="284" y="160"/>
                      <a:pt x="288" y="160"/>
                      <a:pt x="289" y="160"/>
                    </a:cubicBezTo>
                    <a:cubicBezTo>
                      <a:pt x="292" y="160"/>
                      <a:pt x="297" y="161"/>
                      <a:pt x="299" y="162"/>
                    </a:cubicBezTo>
                    <a:cubicBezTo>
                      <a:pt x="303" y="163"/>
                      <a:pt x="308" y="167"/>
                      <a:pt x="312" y="168"/>
                    </a:cubicBezTo>
                    <a:cubicBezTo>
                      <a:pt x="315" y="170"/>
                      <a:pt x="323" y="169"/>
                      <a:pt x="327" y="170"/>
                    </a:cubicBezTo>
                    <a:cubicBezTo>
                      <a:pt x="329" y="170"/>
                      <a:pt x="333" y="173"/>
                      <a:pt x="335" y="174"/>
                    </a:cubicBezTo>
                    <a:cubicBezTo>
                      <a:pt x="339" y="175"/>
                      <a:pt x="347" y="177"/>
                      <a:pt x="351" y="178"/>
                    </a:cubicBezTo>
                    <a:cubicBezTo>
                      <a:pt x="354" y="179"/>
                      <a:pt x="361" y="182"/>
                      <a:pt x="365" y="183"/>
                    </a:cubicBezTo>
                    <a:cubicBezTo>
                      <a:pt x="367" y="184"/>
                      <a:pt x="371" y="185"/>
                      <a:pt x="373" y="186"/>
                    </a:cubicBezTo>
                    <a:cubicBezTo>
                      <a:pt x="376" y="187"/>
                      <a:pt x="382" y="190"/>
                      <a:pt x="385" y="192"/>
                    </a:cubicBezTo>
                    <a:cubicBezTo>
                      <a:pt x="387" y="193"/>
                      <a:pt x="391" y="196"/>
                      <a:pt x="393" y="197"/>
                    </a:cubicBezTo>
                    <a:cubicBezTo>
                      <a:pt x="397" y="200"/>
                      <a:pt x="405" y="208"/>
                      <a:pt x="410" y="211"/>
                    </a:cubicBezTo>
                    <a:cubicBezTo>
                      <a:pt x="414" y="214"/>
                      <a:pt x="423" y="219"/>
                      <a:pt x="427" y="222"/>
                    </a:cubicBezTo>
                    <a:cubicBezTo>
                      <a:pt x="430" y="224"/>
                      <a:pt x="436" y="229"/>
                      <a:pt x="440" y="230"/>
                    </a:cubicBezTo>
                    <a:cubicBezTo>
                      <a:pt x="444" y="232"/>
                      <a:pt x="453" y="233"/>
                      <a:pt x="458" y="234"/>
                    </a:cubicBezTo>
                    <a:cubicBezTo>
                      <a:pt x="461" y="235"/>
                      <a:pt x="467" y="237"/>
                      <a:pt x="470" y="238"/>
                    </a:cubicBezTo>
                    <a:cubicBezTo>
                      <a:pt x="474" y="240"/>
                      <a:pt x="482" y="245"/>
                      <a:pt x="486" y="247"/>
                    </a:cubicBezTo>
                    <a:cubicBezTo>
                      <a:pt x="488" y="248"/>
                      <a:pt x="493" y="250"/>
                      <a:pt x="495" y="251"/>
                    </a:cubicBezTo>
                    <a:cubicBezTo>
                      <a:pt x="497" y="251"/>
                      <a:pt x="502" y="250"/>
                      <a:pt x="504" y="250"/>
                    </a:cubicBezTo>
                    <a:cubicBezTo>
                      <a:pt x="506" y="250"/>
                      <a:pt x="511" y="250"/>
                      <a:pt x="513" y="251"/>
                    </a:cubicBezTo>
                    <a:cubicBezTo>
                      <a:pt x="514" y="252"/>
                      <a:pt x="514" y="254"/>
                      <a:pt x="513" y="255"/>
                    </a:cubicBezTo>
                    <a:cubicBezTo>
                      <a:pt x="513" y="256"/>
                      <a:pt x="511" y="257"/>
                      <a:pt x="511" y="258"/>
                    </a:cubicBezTo>
                    <a:cubicBezTo>
                      <a:pt x="511" y="259"/>
                      <a:pt x="512" y="261"/>
                      <a:pt x="513" y="261"/>
                    </a:cubicBezTo>
                    <a:cubicBezTo>
                      <a:pt x="514" y="261"/>
                      <a:pt x="516" y="259"/>
                      <a:pt x="517" y="259"/>
                    </a:cubicBezTo>
                    <a:cubicBezTo>
                      <a:pt x="518" y="258"/>
                      <a:pt x="521" y="257"/>
                      <a:pt x="522" y="258"/>
                    </a:cubicBezTo>
                    <a:cubicBezTo>
                      <a:pt x="523" y="258"/>
                      <a:pt x="522" y="261"/>
                      <a:pt x="522" y="262"/>
                    </a:cubicBezTo>
                    <a:cubicBezTo>
                      <a:pt x="523" y="264"/>
                      <a:pt x="526" y="265"/>
                      <a:pt x="527" y="267"/>
                    </a:cubicBezTo>
                    <a:cubicBezTo>
                      <a:pt x="527" y="268"/>
                      <a:pt x="525" y="272"/>
                      <a:pt x="526" y="274"/>
                    </a:cubicBezTo>
                    <a:cubicBezTo>
                      <a:pt x="527" y="276"/>
                      <a:pt x="533" y="277"/>
                      <a:pt x="535" y="278"/>
                    </a:cubicBezTo>
                    <a:cubicBezTo>
                      <a:pt x="536" y="279"/>
                      <a:pt x="538" y="282"/>
                      <a:pt x="539" y="283"/>
                    </a:cubicBezTo>
                    <a:cubicBezTo>
                      <a:pt x="541" y="285"/>
                      <a:pt x="547" y="290"/>
                      <a:pt x="551" y="291"/>
                    </a:cubicBezTo>
                    <a:cubicBezTo>
                      <a:pt x="554" y="293"/>
                      <a:pt x="561" y="295"/>
                      <a:pt x="565" y="298"/>
                    </a:cubicBezTo>
                    <a:cubicBezTo>
                      <a:pt x="567" y="299"/>
                      <a:pt x="572" y="304"/>
                      <a:pt x="574" y="306"/>
                    </a:cubicBezTo>
                    <a:cubicBezTo>
                      <a:pt x="577" y="309"/>
                      <a:pt x="583" y="314"/>
                      <a:pt x="586" y="316"/>
                    </a:cubicBezTo>
                    <a:cubicBezTo>
                      <a:pt x="588" y="318"/>
                      <a:pt x="591" y="323"/>
                      <a:pt x="593" y="325"/>
                    </a:cubicBezTo>
                    <a:cubicBezTo>
                      <a:pt x="594" y="326"/>
                      <a:pt x="597" y="328"/>
                      <a:pt x="598" y="329"/>
                    </a:cubicBezTo>
                    <a:cubicBezTo>
                      <a:pt x="600" y="331"/>
                      <a:pt x="604" y="335"/>
                      <a:pt x="605" y="338"/>
                    </a:cubicBezTo>
                    <a:cubicBezTo>
                      <a:pt x="605" y="340"/>
                      <a:pt x="605" y="344"/>
                      <a:pt x="605" y="346"/>
                    </a:cubicBezTo>
                    <a:cubicBezTo>
                      <a:pt x="606" y="348"/>
                      <a:pt x="608" y="352"/>
                      <a:pt x="609" y="354"/>
                    </a:cubicBezTo>
                    <a:cubicBezTo>
                      <a:pt x="610" y="355"/>
                      <a:pt x="613" y="357"/>
                      <a:pt x="614" y="359"/>
                    </a:cubicBezTo>
                    <a:cubicBezTo>
                      <a:pt x="615" y="361"/>
                      <a:pt x="615" y="365"/>
                      <a:pt x="615" y="367"/>
                    </a:cubicBezTo>
                    <a:cubicBezTo>
                      <a:pt x="614" y="369"/>
                      <a:pt x="611" y="371"/>
                      <a:pt x="610" y="372"/>
                    </a:cubicBezTo>
                    <a:cubicBezTo>
                      <a:pt x="609" y="374"/>
                      <a:pt x="609" y="379"/>
                      <a:pt x="608" y="381"/>
                    </a:cubicBezTo>
                    <a:cubicBezTo>
                      <a:pt x="608" y="382"/>
                      <a:pt x="606" y="384"/>
                      <a:pt x="606" y="385"/>
                    </a:cubicBezTo>
                    <a:cubicBezTo>
                      <a:pt x="605" y="386"/>
                      <a:pt x="606" y="388"/>
                      <a:pt x="606" y="390"/>
                    </a:cubicBezTo>
                    <a:cubicBezTo>
                      <a:pt x="605" y="391"/>
                      <a:pt x="601" y="391"/>
                      <a:pt x="600" y="392"/>
                    </a:cubicBezTo>
                    <a:cubicBezTo>
                      <a:pt x="599" y="394"/>
                      <a:pt x="599" y="399"/>
                      <a:pt x="599" y="401"/>
                    </a:cubicBezTo>
                    <a:cubicBezTo>
                      <a:pt x="598" y="403"/>
                      <a:pt x="597" y="407"/>
                      <a:pt x="598" y="408"/>
                    </a:cubicBezTo>
                    <a:cubicBezTo>
                      <a:pt x="598" y="410"/>
                      <a:pt x="600" y="412"/>
                      <a:pt x="601" y="414"/>
                    </a:cubicBezTo>
                    <a:cubicBezTo>
                      <a:pt x="601" y="416"/>
                      <a:pt x="600" y="421"/>
                      <a:pt x="600" y="423"/>
                    </a:cubicBezTo>
                    <a:cubicBezTo>
                      <a:pt x="600" y="425"/>
                      <a:pt x="601" y="428"/>
                      <a:pt x="601" y="430"/>
                    </a:cubicBezTo>
                    <a:cubicBezTo>
                      <a:pt x="601" y="432"/>
                      <a:pt x="601" y="436"/>
                      <a:pt x="599" y="438"/>
                    </a:cubicBezTo>
                    <a:cubicBezTo>
                      <a:pt x="598" y="438"/>
                      <a:pt x="596" y="439"/>
                      <a:pt x="595" y="439"/>
                    </a:cubicBezTo>
                    <a:cubicBezTo>
                      <a:pt x="594" y="438"/>
                      <a:pt x="591" y="438"/>
                      <a:pt x="590" y="437"/>
                    </a:cubicBezTo>
                    <a:cubicBezTo>
                      <a:pt x="589" y="436"/>
                      <a:pt x="587" y="432"/>
                      <a:pt x="585" y="431"/>
                    </a:cubicBezTo>
                    <a:cubicBezTo>
                      <a:pt x="584" y="430"/>
                      <a:pt x="581" y="429"/>
                      <a:pt x="580" y="429"/>
                    </a:cubicBezTo>
                    <a:cubicBezTo>
                      <a:pt x="578" y="428"/>
                      <a:pt x="573" y="429"/>
                      <a:pt x="571" y="430"/>
                    </a:cubicBezTo>
                    <a:cubicBezTo>
                      <a:pt x="570" y="430"/>
                      <a:pt x="569" y="432"/>
                      <a:pt x="568" y="432"/>
                    </a:cubicBezTo>
                    <a:cubicBezTo>
                      <a:pt x="566" y="431"/>
                      <a:pt x="563" y="426"/>
                      <a:pt x="561" y="425"/>
                    </a:cubicBezTo>
                    <a:cubicBezTo>
                      <a:pt x="559" y="423"/>
                      <a:pt x="555" y="421"/>
                      <a:pt x="553" y="420"/>
                    </a:cubicBezTo>
                    <a:cubicBezTo>
                      <a:pt x="551" y="420"/>
                      <a:pt x="549" y="419"/>
                      <a:pt x="547" y="418"/>
                    </a:cubicBezTo>
                    <a:cubicBezTo>
                      <a:pt x="545" y="416"/>
                      <a:pt x="540" y="412"/>
                      <a:pt x="539" y="409"/>
                    </a:cubicBezTo>
                    <a:cubicBezTo>
                      <a:pt x="538" y="409"/>
                      <a:pt x="538" y="406"/>
                      <a:pt x="538" y="406"/>
                    </a:cubicBezTo>
                    <a:cubicBezTo>
                      <a:pt x="537" y="405"/>
                      <a:pt x="535" y="405"/>
                      <a:pt x="534" y="404"/>
                    </a:cubicBezTo>
                    <a:cubicBezTo>
                      <a:pt x="533" y="403"/>
                      <a:pt x="530" y="400"/>
                      <a:pt x="531" y="399"/>
                    </a:cubicBezTo>
                    <a:cubicBezTo>
                      <a:pt x="531" y="398"/>
                      <a:pt x="533" y="399"/>
                      <a:pt x="534" y="398"/>
                    </a:cubicBezTo>
                    <a:cubicBezTo>
                      <a:pt x="535" y="397"/>
                      <a:pt x="534" y="394"/>
                      <a:pt x="533" y="392"/>
                    </a:cubicBezTo>
                    <a:cubicBezTo>
                      <a:pt x="533" y="391"/>
                      <a:pt x="531" y="389"/>
                      <a:pt x="531" y="388"/>
                    </a:cubicBezTo>
                    <a:cubicBezTo>
                      <a:pt x="531" y="386"/>
                      <a:pt x="532" y="382"/>
                      <a:pt x="531" y="380"/>
                    </a:cubicBezTo>
                    <a:cubicBezTo>
                      <a:pt x="531" y="378"/>
                      <a:pt x="528" y="374"/>
                      <a:pt x="527" y="372"/>
                    </a:cubicBezTo>
                    <a:cubicBezTo>
                      <a:pt x="527" y="370"/>
                      <a:pt x="526" y="367"/>
                      <a:pt x="525" y="366"/>
                    </a:cubicBezTo>
                    <a:cubicBezTo>
                      <a:pt x="524" y="365"/>
                      <a:pt x="522" y="364"/>
                      <a:pt x="521" y="364"/>
                    </a:cubicBezTo>
                    <a:cubicBezTo>
                      <a:pt x="520" y="364"/>
                      <a:pt x="518" y="366"/>
                      <a:pt x="517" y="365"/>
                    </a:cubicBezTo>
                    <a:cubicBezTo>
                      <a:pt x="516" y="364"/>
                      <a:pt x="517" y="360"/>
                      <a:pt x="517" y="359"/>
                    </a:cubicBezTo>
                    <a:cubicBezTo>
                      <a:pt x="517" y="357"/>
                      <a:pt x="516" y="354"/>
                      <a:pt x="516" y="352"/>
                    </a:cubicBezTo>
                    <a:cubicBezTo>
                      <a:pt x="515" y="350"/>
                      <a:pt x="513" y="348"/>
                      <a:pt x="513" y="346"/>
                    </a:cubicBezTo>
                    <a:cubicBezTo>
                      <a:pt x="513" y="345"/>
                      <a:pt x="514" y="344"/>
                      <a:pt x="514" y="344"/>
                    </a:cubicBezTo>
                    <a:cubicBezTo>
                      <a:pt x="513" y="342"/>
                      <a:pt x="509" y="343"/>
                      <a:pt x="508" y="342"/>
                    </a:cubicBezTo>
                    <a:cubicBezTo>
                      <a:pt x="507" y="342"/>
                      <a:pt x="507" y="339"/>
                      <a:pt x="506" y="338"/>
                    </a:cubicBezTo>
                    <a:cubicBezTo>
                      <a:pt x="505" y="338"/>
                      <a:pt x="504" y="340"/>
                      <a:pt x="503" y="340"/>
                    </a:cubicBezTo>
                    <a:cubicBezTo>
                      <a:pt x="501" y="341"/>
                      <a:pt x="497" y="339"/>
                      <a:pt x="495" y="338"/>
                    </a:cubicBezTo>
                    <a:cubicBezTo>
                      <a:pt x="492" y="338"/>
                      <a:pt x="487" y="339"/>
                      <a:pt x="485" y="338"/>
                    </a:cubicBezTo>
                    <a:cubicBezTo>
                      <a:pt x="484" y="338"/>
                      <a:pt x="482" y="336"/>
                      <a:pt x="481" y="336"/>
                    </a:cubicBezTo>
                    <a:cubicBezTo>
                      <a:pt x="480" y="336"/>
                      <a:pt x="477" y="337"/>
                      <a:pt x="476" y="338"/>
                    </a:cubicBezTo>
                    <a:cubicBezTo>
                      <a:pt x="474" y="338"/>
                      <a:pt x="468" y="338"/>
                      <a:pt x="466" y="338"/>
                    </a:cubicBezTo>
                    <a:cubicBezTo>
                      <a:pt x="465" y="339"/>
                      <a:pt x="463" y="340"/>
                      <a:pt x="462" y="340"/>
                    </a:cubicBezTo>
                    <a:cubicBezTo>
                      <a:pt x="460" y="341"/>
                      <a:pt x="454" y="340"/>
                      <a:pt x="452" y="340"/>
                    </a:cubicBezTo>
                    <a:cubicBezTo>
                      <a:pt x="451" y="341"/>
                      <a:pt x="449" y="342"/>
                      <a:pt x="448" y="342"/>
                    </a:cubicBezTo>
                    <a:cubicBezTo>
                      <a:pt x="447" y="341"/>
                      <a:pt x="445" y="339"/>
                      <a:pt x="444" y="339"/>
                    </a:cubicBezTo>
                    <a:cubicBezTo>
                      <a:pt x="443" y="338"/>
                      <a:pt x="440" y="339"/>
                      <a:pt x="439" y="339"/>
                    </a:cubicBezTo>
                    <a:cubicBezTo>
                      <a:pt x="438" y="338"/>
                      <a:pt x="436" y="335"/>
                      <a:pt x="435" y="335"/>
                    </a:cubicBezTo>
                    <a:cubicBezTo>
                      <a:pt x="433" y="334"/>
                      <a:pt x="431" y="335"/>
                      <a:pt x="430" y="335"/>
                    </a:cubicBezTo>
                    <a:cubicBezTo>
                      <a:pt x="429" y="335"/>
                      <a:pt x="427" y="333"/>
                      <a:pt x="426" y="332"/>
                    </a:cubicBezTo>
                    <a:cubicBezTo>
                      <a:pt x="424" y="331"/>
                      <a:pt x="420" y="328"/>
                      <a:pt x="418" y="328"/>
                    </a:cubicBezTo>
                    <a:cubicBezTo>
                      <a:pt x="417" y="327"/>
                      <a:pt x="414" y="328"/>
                      <a:pt x="412" y="328"/>
                    </a:cubicBezTo>
                    <a:cubicBezTo>
                      <a:pt x="410" y="327"/>
                      <a:pt x="406" y="324"/>
                      <a:pt x="404" y="324"/>
                    </a:cubicBezTo>
                    <a:cubicBezTo>
                      <a:pt x="402" y="323"/>
                      <a:pt x="399" y="323"/>
                      <a:pt x="398" y="324"/>
                    </a:cubicBezTo>
                    <a:cubicBezTo>
                      <a:pt x="397" y="324"/>
                      <a:pt x="396" y="326"/>
                      <a:pt x="395" y="326"/>
                    </a:cubicBezTo>
                    <a:cubicBezTo>
                      <a:pt x="394" y="325"/>
                      <a:pt x="394" y="322"/>
                      <a:pt x="394" y="321"/>
                    </a:cubicBezTo>
                    <a:cubicBezTo>
                      <a:pt x="394" y="320"/>
                      <a:pt x="394" y="319"/>
                      <a:pt x="394" y="319"/>
                    </a:cubicBezTo>
                    <a:cubicBezTo>
                      <a:pt x="395" y="318"/>
                      <a:pt x="399" y="318"/>
                      <a:pt x="400" y="317"/>
                    </a:cubicBezTo>
                    <a:cubicBezTo>
                      <a:pt x="400" y="317"/>
                      <a:pt x="400" y="315"/>
                      <a:pt x="400" y="315"/>
                    </a:cubicBezTo>
                    <a:cubicBezTo>
                      <a:pt x="400" y="314"/>
                      <a:pt x="399" y="312"/>
                      <a:pt x="399" y="311"/>
                    </a:cubicBezTo>
                    <a:cubicBezTo>
                      <a:pt x="399" y="310"/>
                      <a:pt x="400" y="308"/>
                      <a:pt x="401" y="308"/>
                    </a:cubicBezTo>
                    <a:cubicBezTo>
                      <a:pt x="402" y="307"/>
                      <a:pt x="406" y="309"/>
                      <a:pt x="408" y="308"/>
                    </a:cubicBezTo>
                    <a:cubicBezTo>
                      <a:pt x="409" y="308"/>
                      <a:pt x="412" y="308"/>
                      <a:pt x="413" y="308"/>
                    </a:cubicBezTo>
                    <a:cubicBezTo>
                      <a:pt x="413" y="307"/>
                      <a:pt x="414" y="305"/>
                      <a:pt x="414" y="304"/>
                    </a:cubicBezTo>
                    <a:cubicBezTo>
                      <a:pt x="414" y="303"/>
                      <a:pt x="413" y="300"/>
                      <a:pt x="412" y="299"/>
                    </a:cubicBezTo>
                    <a:cubicBezTo>
                      <a:pt x="411" y="299"/>
                      <a:pt x="409" y="300"/>
                      <a:pt x="408" y="300"/>
                    </a:cubicBezTo>
                    <a:cubicBezTo>
                      <a:pt x="406" y="301"/>
                      <a:pt x="403" y="299"/>
                      <a:pt x="401" y="300"/>
                    </a:cubicBezTo>
                    <a:cubicBezTo>
                      <a:pt x="400" y="300"/>
                      <a:pt x="399" y="302"/>
                      <a:pt x="398" y="302"/>
                    </a:cubicBezTo>
                    <a:cubicBezTo>
                      <a:pt x="397" y="303"/>
                      <a:pt x="395" y="305"/>
                      <a:pt x="394" y="306"/>
                    </a:cubicBezTo>
                    <a:cubicBezTo>
                      <a:pt x="393" y="307"/>
                      <a:pt x="390" y="307"/>
                      <a:pt x="388" y="306"/>
                    </a:cubicBezTo>
                    <a:cubicBezTo>
                      <a:pt x="387" y="305"/>
                      <a:pt x="387" y="301"/>
                      <a:pt x="386" y="300"/>
                    </a:cubicBezTo>
                    <a:cubicBezTo>
                      <a:pt x="385" y="299"/>
                      <a:pt x="380" y="299"/>
                      <a:pt x="378" y="299"/>
                    </a:cubicBezTo>
                    <a:cubicBezTo>
                      <a:pt x="376" y="299"/>
                      <a:pt x="370" y="300"/>
                      <a:pt x="367" y="301"/>
                    </a:cubicBezTo>
                    <a:cubicBezTo>
                      <a:pt x="364" y="302"/>
                      <a:pt x="359" y="305"/>
                      <a:pt x="357" y="307"/>
                    </a:cubicBezTo>
                    <a:cubicBezTo>
                      <a:pt x="353" y="309"/>
                      <a:pt x="348" y="316"/>
                      <a:pt x="346" y="320"/>
                    </a:cubicBezTo>
                    <a:cubicBezTo>
                      <a:pt x="345" y="321"/>
                      <a:pt x="344" y="322"/>
                      <a:pt x="343" y="324"/>
                    </a:cubicBezTo>
                    <a:cubicBezTo>
                      <a:pt x="342" y="322"/>
                      <a:pt x="340" y="320"/>
                      <a:pt x="339" y="319"/>
                    </a:cubicBezTo>
                    <a:cubicBezTo>
                      <a:pt x="338" y="317"/>
                      <a:pt x="334" y="312"/>
                      <a:pt x="332" y="311"/>
                    </a:cubicBezTo>
                    <a:cubicBezTo>
                      <a:pt x="330" y="311"/>
                      <a:pt x="326" y="312"/>
                      <a:pt x="324" y="311"/>
                    </a:cubicBezTo>
                    <a:cubicBezTo>
                      <a:pt x="322" y="310"/>
                      <a:pt x="318" y="306"/>
                      <a:pt x="317" y="304"/>
                    </a:cubicBezTo>
                    <a:cubicBezTo>
                      <a:pt x="316" y="303"/>
                      <a:pt x="315" y="299"/>
                      <a:pt x="315" y="298"/>
                    </a:cubicBezTo>
                    <a:cubicBezTo>
                      <a:pt x="315" y="296"/>
                      <a:pt x="316" y="293"/>
                      <a:pt x="316" y="292"/>
                    </a:cubicBezTo>
                    <a:cubicBezTo>
                      <a:pt x="317" y="291"/>
                      <a:pt x="317" y="288"/>
                      <a:pt x="316" y="287"/>
                    </a:cubicBezTo>
                    <a:cubicBezTo>
                      <a:pt x="316" y="286"/>
                      <a:pt x="313" y="285"/>
                      <a:pt x="312" y="284"/>
                    </a:cubicBezTo>
                    <a:cubicBezTo>
                      <a:pt x="311" y="282"/>
                      <a:pt x="310" y="279"/>
                      <a:pt x="310" y="277"/>
                    </a:cubicBezTo>
                    <a:cubicBezTo>
                      <a:pt x="311" y="275"/>
                      <a:pt x="312" y="273"/>
                      <a:pt x="313" y="271"/>
                    </a:cubicBezTo>
                    <a:cubicBezTo>
                      <a:pt x="313" y="269"/>
                      <a:pt x="315" y="266"/>
                      <a:pt x="314" y="264"/>
                    </a:cubicBezTo>
                    <a:cubicBezTo>
                      <a:pt x="314" y="262"/>
                      <a:pt x="311" y="259"/>
                      <a:pt x="309" y="258"/>
                    </a:cubicBezTo>
                    <a:cubicBezTo>
                      <a:pt x="308" y="257"/>
                      <a:pt x="305" y="257"/>
                      <a:pt x="304" y="258"/>
                    </a:cubicBezTo>
                    <a:cubicBezTo>
                      <a:pt x="302" y="259"/>
                      <a:pt x="301" y="264"/>
                      <a:pt x="299" y="265"/>
                    </a:cubicBezTo>
                    <a:cubicBezTo>
                      <a:pt x="297" y="266"/>
                      <a:pt x="293" y="266"/>
                      <a:pt x="291" y="265"/>
                    </a:cubicBezTo>
                    <a:cubicBezTo>
                      <a:pt x="289" y="264"/>
                      <a:pt x="288" y="259"/>
                      <a:pt x="286" y="258"/>
                    </a:cubicBezTo>
                    <a:cubicBezTo>
                      <a:pt x="285" y="257"/>
                      <a:pt x="283" y="258"/>
                      <a:pt x="281" y="258"/>
                    </a:cubicBezTo>
                    <a:cubicBezTo>
                      <a:pt x="280" y="258"/>
                      <a:pt x="278" y="261"/>
                      <a:pt x="277" y="262"/>
                    </a:cubicBezTo>
                    <a:cubicBezTo>
                      <a:pt x="276" y="263"/>
                      <a:pt x="276" y="267"/>
                      <a:pt x="275" y="268"/>
                    </a:cubicBezTo>
                    <a:cubicBezTo>
                      <a:pt x="275" y="270"/>
                      <a:pt x="273" y="273"/>
                      <a:pt x="271" y="273"/>
                    </a:cubicBezTo>
                    <a:cubicBezTo>
                      <a:pt x="269" y="273"/>
                      <a:pt x="265" y="269"/>
                      <a:pt x="263" y="267"/>
                    </a:cubicBezTo>
                    <a:cubicBezTo>
                      <a:pt x="261" y="265"/>
                      <a:pt x="259" y="260"/>
                      <a:pt x="256" y="258"/>
                    </a:cubicBezTo>
                    <a:cubicBezTo>
                      <a:pt x="254" y="256"/>
                      <a:pt x="248" y="254"/>
                      <a:pt x="246" y="253"/>
                    </a:cubicBezTo>
                    <a:cubicBezTo>
                      <a:pt x="243" y="252"/>
                      <a:pt x="236" y="251"/>
                      <a:pt x="234" y="249"/>
                    </a:cubicBezTo>
                    <a:cubicBezTo>
                      <a:pt x="232" y="248"/>
                      <a:pt x="228" y="246"/>
                      <a:pt x="227" y="244"/>
                    </a:cubicBezTo>
                    <a:cubicBezTo>
                      <a:pt x="226" y="241"/>
                      <a:pt x="228" y="235"/>
                      <a:pt x="227" y="232"/>
                    </a:cubicBezTo>
                    <a:cubicBezTo>
                      <a:pt x="227" y="230"/>
                      <a:pt x="227" y="227"/>
                      <a:pt x="226" y="226"/>
                    </a:cubicBezTo>
                    <a:cubicBezTo>
                      <a:pt x="224" y="224"/>
                      <a:pt x="221" y="221"/>
                      <a:pt x="219" y="221"/>
                    </a:cubicBezTo>
                    <a:cubicBezTo>
                      <a:pt x="217" y="221"/>
                      <a:pt x="214" y="223"/>
                      <a:pt x="213" y="224"/>
                    </a:cubicBezTo>
                    <a:cubicBezTo>
                      <a:pt x="212" y="226"/>
                      <a:pt x="214" y="230"/>
                      <a:pt x="213" y="232"/>
                    </a:cubicBezTo>
                    <a:cubicBezTo>
                      <a:pt x="212" y="233"/>
                      <a:pt x="208" y="233"/>
                      <a:pt x="207" y="233"/>
                    </a:cubicBezTo>
                    <a:cubicBezTo>
                      <a:pt x="205" y="232"/>
                      <a:pt x="205" y="227"/>
                      <a:pt x="204" y="226"/>
                    </a:cubicBezTo>
                    <a:cubicBezTo>
                      <a:pt x="202" y="224"/>
                      <a:pt x="198" y="223"/>
                      <a:pt x="196" y="222"/>
                    </a:cubicBezTo>
                    <a:cubicBezTo>
                      <a:pt x="194" y="222"/>
                      <a:pt x="190" y="222"/>
                      <a:pt x="189" y="221"/>
                    </a:cubicBezTo>
                    <a:cubicBezTo>
                      <a:pt x="188" y="220"/>
                      <a:pt x="186" y="216"/>
                      <a:pt x="186" y="215"/>
                    </a:cubicBezTo>
                    <a:cubicBezTo>
                      <a:pt x="187" y="213"/>
                      <a:pt x="190" y="212"/>
                      <a:pt x="191" y="211"/>
                    </a:cubicBezTo>
                    <a:cubicBezTo>
                      <a:pt x="192" y="209"/>
                      <a:pt x="193" y="206"/>
                      <a:pt x="193" y="204"/>
                    </a:cubicBezTo>
                    <a:cubicBezTo>
                      <a:pt x="193" y="202"/>
                      <a:pt x="193" y="198"/>
                      <a:pt x="193" y="196"/>
                    </a:cubicBezTo>
                    <a:cubicBezTo>
                      <a:pt x="192" y="194"/>
                      <a:pt x="189" y="190"/>
                      <a:pt x="187" y="188"/>
                    </a:cubicBezTo>
                    <a:cubicBezTo>
                      <a:pt x="184" y="186"/>
                      <a:pt x="179" y="183"/>
                      <a:pt x="176" y="182"/>
                    </a:cubicBezTo>
                    <a:cubicBezTo>
                      <a:pt x="173" y="181"/>
                      <a:pt x="168" y="180"/>
                      <a:pt x="166" y="180"/>
                    </a:cubicBezTo>
                    <a:cubicBezTo>
                      <a:pt x="164" y="181"/>
                      <a:pt x="161" y="182"/>
                      <a:pt x="160" y="183"/>
                    </a:cubicBezTo>
                    <a:cubicBezTo>
                      <a:pt x="159" y="184"/>
                      <a:pt x="159" y="187"/>
                      <a:pt x="158" y="189"/>
                    </a:cubicBezTo>
                    <a:cubicBezTo>
                      <a:pt x="157" y="190"/>
                      <a:pt x="152" y="193"/>
                      <a:pt x="151" y="195"/>
                    </a:cubicBezTo>
                    <a:cubicBezTo>
                      <a:pt x="150" y="196"/>
                      <a:pt x="151" y="198"/>
                      <a:pt x="150" y="199"/>
                    </a:cubicBezTo>
                    <a:cubicBezTo>
                      <a:pt x="149" y="200"/>
                      <a:pt x="146" y="201"/>
                      <a:pt x="145" y="201"/>
                    </a:cubicBezTo>
                    <a:cubicBezTo>
                      <a:pt x="143" y="200"/>
                      <a:pt x="144" y="196"/>
                      <a:pt x="143" y="195"/>
                    </a:cubicBezTo>
                    <a:cubicBezTo>
                      <a:pt x="142" y="193"/>
                      <a:pt x="139" y="191"/>
                      <a:pt x="137" y="191"/>
                    </a:cubicBezTo>
                    <a:cubicBezTo>
                      <a:pt x="135" y="191"/>
                      <a:pt x="131" y="194"/>
                      <a:pt x="130" y="196"/>
                    </a:cubicBezTo>
                    <a:cubicBezTo>
                      <a:pt x="128" y="197"/>
                      <a:pt x="124" y="200"/>
                      <a:pt x="121" y="201"/>
                    </a:cubicBezTo>
                    <a:cubicBezTo>
                      <a:pt x="120" y="202"/>
                      <a:pt x="118" y="202"/>
                      <a:pt x="116" y="202"/>
                    </a:cubicBezTo>
                    <a:cubicBezTo>
                      <a:pt x="114" y="202"/>
                      <a:pt x="113" y="202"/>
                      <a:pt x="112" y="202"/>
                    </a:cubicBezTo>
                    <a:cubicBezTo>
                      <a:pt x="110" y="201"/>
                      <a:pt x="106" y="199"/>
                      <a:pt x="104" y="198"/>
                    </a:cubicBezTo>
                    <a:cubicBezTo>
                      <a:pt x="101" y="197"/>
                      <a:pt x="97" y="192"/>
                      <a:pt x="93" y="192"/>
                    </a:cubicBezTo>
                    <a:cubicBezTo>
                      <a:pt x="92" y="192"/>
                      <a:pt x="89" y="194"/>
                      <a:pt x="87" y="195"/>
                    </a:cubicBezTo>
                    <a:cubicBezTo>
                      <a:pt x="85" y="195"/>
                      <a:pt x="81" y="198"/>
                      <a:pt x="79" y="198"/>
                    </a:cubicBezTo>
                    <a:cubicBezTo>
                      <a:pt x="76" y="198"/>
                      <a:pt x="70" y="196"/>
                      <a:pt x="68" y="195"/>
                    </a:cubicBezTo>
                    <a:cubicBezTo>
                      <a:pt x="66" y="193"/>
                      <a:pt x="66" y="187"/>
                      <a:pt x="64" y="184"/>
                    </a:cubicBezTo>
                    <a:cubicBezTo>
                      <a:pt x="63" y="183"/>
                      <a:pt x="60" y="180"/>
                      <a:pt x="60" y="179"/>
                    </a:cubicBezTo>
                    <a:cubicBezTo>
                      <a:pt x="59" y="176"/>
                      <a:pt x="61" y="170"/>
                      <a:pt x="61" y="167"/>
                    </a:cubicBezTo>
                    <a:cubicBezTo>
                      <a:pt x="60" y="164"/>
                      <a:pt x="59" y="159"/>
                      <a:pt x="57" y="157"/>
                    </a:cubicBezTo>
                    <a:cubicBezTo>
                      <a:pt x="55" y="156"/>
                      <a:pt x="51" y="158"/>
                      <a:pt x="49" y="157"/>
                    </a:cubicBezTo>
                    <a:cubicBezTo>
                      <a:pt x="46" y="157"/>
                      <a:pt x="41" y="155"/>
                      <a:pt x="39" y="154"/>
                    </a:cubicBezTo>
                    <a:cubicBezTo>
                      <a:pt x="38" y="153"/>
                      <a:pt x="35" y="151"/>
                      <a:pt x="34" y="150"/>
                    </a:cubicBezTo>
                    <a:cubicBezTo>
                      <a:pt x="32" y="147"/>
                      <a:pt x="31" y="140"/>
                      <a:pt x="32" y="137"/>
                    </a:cubicBezTo>
                    <a:cubicBezTo>
                      <a:pt x="33" y="136"/>
                      <a:pt x="38" y="137"/>
                      <a:pt x="39" y="135"/>
                    </a:cubicBezTo>
                    <a:cubicBezTo>
                      <a:pt x="40" y="133"/>
                      <a:pt x="36" y="127"/>
                      <a:pt x="35" y="125"/>
                    </a:cubicBezTo>
                    <a:cubicBezTo>
                      <a:pt x="33" y="123"/>
                      <a:pt x="28" y="121"/>
                      <a:pt x="26" y="120"/>
                    </a:cubicBezTo>
                    <a:cubicBezTo>
                      <a:pt x="24" y="119"/>
                      <a:pt x="19" y="120"/>
                      <a:pt x="17" y="118"/>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50">
                <a:extLst>
                  <a:ext uri="{FF2B5EF4-FFF2-40B4-BE49-F238E27FC236}">
                    <a16:creationId xmlns:a16="http://schemas.microsoft.com/office/drawing/2014/main" id="{B6D75A8B-13E0-DC0B-4A32-3736A03D0E27}"/>
                  </a:ext>
                </a:extLst>
              </p:cNvPr>
              <p:cNvSpPr>
                <a:spLocks/>
              </p:cNvSpPr>
              <p:nvPr/>
            </p:nvSpPr>
            <p:spPr bwMode="auto">
              <a:xfrm>
                <a:off x="7681913" y="3509963"/>
                <a:ext cx="458787" cy="873125"/>
              </a:xfrm>
              <a:custGeom>
                <a:avLst/>
                <a:gdLst/>
                <a:ahLst/>
                <a:cxnLst>
                  <a:cxn ang="0">
                    <a:pos x="252" y="238"/>
                  </a:cxn>
                  <a:cxn ang="0">
                    <a:pos x="247" y="253"/>
                  </a:cxn>
                  <a:cxn ang="0">
                    <a:pos x="240" y="261"/>
                  </a:cxn>
                  <a:cxn ang="0">
                    <a:pos x="231" y="258"/>
                  </a:cxn>
                  <a:cxn ang="0">
                    <a:pos x="224" y="256"/>
                  </a:cxn>
                  <a:cxn ang="0">
                    <a:pos x="205" y="257"/>
                  </a:cxn>
                  <a:cxn ang="0">
                    <a:pos x="154" y="292"/>
                  </a:cxn>
                  <a:cxn ang="0">
                    <a:pos x="149" y="312"/>
                  </a:cxn>
                  <a:cxn ang="0">
                    <a:pos x="158" y="349"/>
                  </a:cxn>
                  <a:cxn ang="0">
                    <a:pos x="156" y="377"/>
                  </a:cxn>
                  <a:cxn ang="0">
                    <a:pos x="125" y="398"/>
                  </a:cxn>
                  <a:cxn ang="0">
                    <a:pos x="96" y="459"/>
                  </a:cxn>
                  <a:cxn ang="0">
                    <a:pos x="61" y="487"/>
                  </a:cxn>
                  <a:cxn ang="0">
                    <a:pos x="17" y="484"/>
                  </a:cxn>
                  <a:cxn ang="0">
                    <a:pos x="10" y="442"/>
                  </a:cxn>
                  <a:cxn ang="0">
                    <a:pos x="16" y="418"/>
                  </a:cxn>
                  <a:cxn ang="0">
                    <a:pos x="39" y="389"/>
                  </a:cxn>
                  <a:cxn ang="0">
                    <a:pos x="46" y="352"/>
                  </a:cxn>
                  <a:cxn ang="0">
                    <a:pos x="32" y="331"/>
                  </a:cxn>
                  <a:cxn ang="0">
                    <a:pos x="59" y="311"/>
                  </a:cxn>
                  <a:cxn ang="0">
                    <a:pos x="89" y="299"/>
                  </a:cxn>
                  <a:cxn ang="0">
                    <a:pos x="83" y="262"/>
                  </a:cxn>
                  <a:cxn ang="0">
                    <a:pos x="67" y="234"/>
                  </a:cxn>
                  <a:cxn ang="0">
                    <a:pos x="58" y="188"/>
                  </a:cxn>
                  <a:cxn ang="0">
                    <a:pos x="36" y="145"/>
                  </a:cxn>
                  <a:cxn ang="0">
                    <a:pos x="14" y="112"/>
                  </a:cxn>
                  <a:cxn ang="0">
                    <a:pos x="6" y="86"/>
                  </a:cxn>
                  <a:cxn ang="0">
                    <a:pos x="2" y="69"/>
                  </a:cxn>
                  <a:cxn ang="0">
                    <a:pos x="10" y="50"/>
                  </a:cxn>
                  <a:cxn ang="0">
                    <a:pos x="24" y="41"/>
                  </a:cxn>
                  <a:cxn ang="0">
                    <a:pos x="46" y="34"/>
                  </a:cxn>
                  <a:cxn ang="0">
                    <a:pos x="54" y="57"/>
                  </a:cxn>
                  <a:cxn ang="0">
                    <a:pos x="81" y="46"/>
                  </a:cxn>
                  <a:cxn ang="0">
                    <a:pos x="104" y="45"/>
                  </a:cxn>
                  <a:cxn ang="0">
                    <a:pos x="109" y="23"/>
                  </a:cxn>
                  <a:cxn ang="0">
                    <a:pos x="121" y="2"/>
                  </a:cxn>
                  <a:cxn ang="0">
                    <a:pos x="139" y="5"/>
                  </a:cxn>
                  <a:cxn ang="0">
                    <a:pos x="139" y="31"/>
                  </a:cxn>
                  <a:cxn ang="0">
                    <a:pos x="131" y="57"/>
                  </a:cxn>
                  <a:cxn ang="0">
                    <a:pos x="131" y="99"/>
                  </a:cxn>
                  <a:cxn ang="0">
                    <a:pos x="162" y="107"/>
                  </a:cxn>
                  <a:cxn ang="0">
                    <a:pos x="189" y="121"/>
                  </a:cxn>
                  <a:cxn ang="0">
                    <a:pos x="217" y="133"/>
                  </a:cxn>
                  <a:cxn ang="0">
                    <a:pos x="238" y="150"/>
                  </a:cxn>
                  <a:cxn ang="0">
                    <a:pos x="236" y="170"/>
                  </a:cxn>
                  <a:cxn ang="0">
                    <a:pos x="244" y="196"/>
                  </a:cxn>
                  <a:cxn ang="0">
                    <a:pos x="246" y="219"/>
                  </a:cxn>
                  <a:cxn ang="0">
                    <a:pos x="257" y="227"/>
                  </a:cxn>
                </a:cxnLst>
                <a:rect l="0" t="0" r="r" b="b"/>
                <a:pathLst>
                  <a:path w="259" h="494">
                    <a:moveTo>
                      <a:pt x="259" y="228"/>
                    </a:moveTo>
                    <a:cubicBezTo>
                      <a:pt x="259" y="229"/>
                      <a:pt x="259" y="231"/>
                      <a:pt x="258" y="232"/>
                    </a:cubicBezTo>
                    <a:cubicBezTo>
                      <a:pt x="258" y="232"/>
                      <a:pt x="256" y="232"/>
                      <a:pt x="255" y="233"/>
                    </a:cubicBezTo>
                    <a:cubicBezTo>
                      <a:pt x="254" y="234"/>
                      <a:pt x="252" y="236"/>
                      <a:pt x="252" y="238"/>
                    </a:cubicBezTo>
                    <a:cubicBezTo>
                      <a:pt x="252" y="239"/>
                      <a:pt x="252" y="242"/>
                      <a:pt x="252" y="243"/>
                    </a:cubicBezTo>
                    <a:cubicBezTo>
                      <a:pt x="252" y="244"/>
                      <a:pt x="255" y="246"/>
                      <a:pt x="254" y="248"/>
                    </a:cubicBezTo>
                    <a:cubicBezTo>
                      <a:pt x="254" y="249"/>
                      <a:pt x="251" y="248"/>
                      <a:pt x="250" y="249"/>
                    </a:cubicBezTo>
                    <a:cubicBezTo>
                      <a:pt x="249" y="250"/>
                      <a:pt x="247" y="252"/>
                      <a:pt x="247" y="253"/>
                    </a:cubicBezTo>
                    <a:cubicBezTo>
                      <a:pt x="246" y="254"/>
                      <a:pt x="246" y="257"/>
                      <a:pt x="246" y="257"/>
                    </a:cubicBezTo>
                    <a:cubicBezTo>
                      <a:pt x="245" y="258"/>
                      <a:pt x="244" y="259"/>
                      <a:pt x="244" y="259"/>
                    </a:cubicBezTo>
                    <a:cubicBezTo>
                      <a:pt x="243" y="260"/>
                      <a:pt x="243" y="262"/>
                      <a:pt x="242" y="262"/>
                    </a:cubicBezTo>
                    <a:cubicBezTo>
                      <a:pt x="242" y="262"/>
                      <a:pt x="240" y="262"/>
                      <a:pt x="240" y="261"/>
                    </a:cubicBezTo>
                    <a:cubicBezTo>
                      <a:pt x="240" y="261"/>
                      <a:pt x="241" y="259"/>
                      <a:pt x="240" y="259"/>
                    </a:cubicBezTo>
                    <a:cubicBezTo>
                      <a:pt x="239" y="258"/>
                      <a:pt x="237" y="259"/>
                      <a:pt x="236" y="259"/>
                    </a:cubicBezTo>
                    <a:cubicBezTo>
                      <a:pt x="235" y="258"/>
                      <a:pt x="234" y="258"/>
                      <a:pt x="233" y="258"/>
                    </a:cubicBezTo>
                    <a:cubicBezTo>
                      <a:pt x="233" y="258"/>
                      <a:pt x="231" y="258"/>
                      <a:pt x="231" y="258"/>
                    </a:cubicBezTo>
                    <a:cubicBezTo>
                      <a:pt x="230" y="259"/>
                      <a:pt x="231" y="260"/>
                      <a:pt x="231" y="261"/>
                    </a:cubicBezTo>
                    <a:cubicBezTo>
                      <a:pt x="231" y="262"/>
                      <a:pt x="230" y="263"/>
                      <a:pt x="229" y="263"/>
                    </a:cubicBezTo>
                    <a:cubicBezTo>
                      <a:pt x="228" y="263"/>
                      <a:pt x="226" y="260"/>
                      <a:pt x="225" y="259"/>
                    </a:cubicBezTo>
                    <a:cubicBezTo>
                      <a:pt x="225" y="258"/>
                      <a:pt x="225" y="256"/>
                      <a:pt x="224" y="256"/>
                    </a:cubicBezTo>
                    <a:cubicBezTo>
                      <a:pt x="224" y="255"/>
                      <a:pt x="223" y="254"/>
                      <a:pt x="222" y="254"/>
                    </a:cubicBezTo>
                    <a:cubicBezTo>
                      <a:pt x="221" y="254"/>
                      <a:pt x="219" y="255"/>
                      <a:pt x="218" y="256"/>
                    </a:cubicBezTo>
                    <a:cubicBezTo>
                      <a:pt x="216" y="256"/>
                      <a:pt x="212" y="256"/>
                      <a:pt x="210" y="256"/>
                    </a:cubicBezTo>
                    <a:cubicBezTo>
                      <a:pt x="209" y="256"/>
                      <a:pt x="206" y="257"/>
                      <a:pt x="205" y="257"/>
                    </a:cubicBezTo>
                    <a:cubicBezTo>
                      <a:pt x="200" y="259"/>
                      <a:pt x="189" y="262"/>
                      <a:pt x="185" y="264"/>
                    </a:cubicBezTo>
                    <a:cubicBezTo>
                      <a:pt x="180" y="267"/>
                      <a:pt x="171" y="273"/>
                      <a:pt x="167" y="277"/>
                    </a:cubicBezTo>
                    <a:cubicBezTo>
                      <a:pt x="164" y="279"/>
                      <a:pt x="160" y="284"/>
                      <a:pt x="158" y="286"/>
                    </a:cubicBezTo>
                    <a:cubicBezTo>
                      <a:pt x="157" y="288"/>
                      <a:pt x="155" y="291"/>
                      <a:pt x="154" y="292"/>
                    </a:cubicBezTo>
                    <a:cubicBezTo>
                      <a:pt x="154" y="294"/>
                      <a:pt x="154" y="298"/>
                      <a:pt x="153" y="299"/>
                    </a:cubicBezTo>
                    <a:cubicBezTo>
                      <a:pt x="153" y="300"/>
                      <a:pt x="151" y="303"/>
                      <a:pt x="151" y="304"/>
                    </a:cubicBezTo>
                    <a:cubicBezTo>
                      <a:pt x="151" y="305"/>
                      <a:pt x="151" y="307"/>
                      <a:pt x="151" y="308"/>
                    </a:cubicBezTo>
                    <a:cubicBezTo>
                      <a:pt x="150" y="309"/>
                      <a:pt x="149" y="311"/>
                      <a:pt x="149" y="312"/>
                    </a:cubicBezTo>
                    <a:cubicBezTo>
                      <a:pt x="150" y="314"/>
                      <a:pt x="153" y="317"/>
                      <a:pt x="153" y="319"/>
                    </a:cubicBezTo>
                    <a:cubicBezTo>
                      <a:pt x="154" y="322"/>
                      <a:pt x="153" y="329"/>
                      <a:pt x="154" y="332"/>
                    </a:cubicBezTo>
                    <a:cubicBezTo>
                      <a:pt x="154" y="334"/>
                      <a:pt x="156" y="338"/>
                      <a:pt x="156" y="340"/>
                    </a:cubicBezTo>
                    <a:cubicBezTo>
                      <a:pt x="157" y="343"/>
                      <a:pt x="158" y="347"/>
                      <a:pt x="158" y="349"/>
                    </a:cubicBezTo>
                    <a:cubicBezTo>
                      <a:pt x="158" y="350"/>
                      <a:pt x="159" y="353"/>
                      <a:pt x="159" y="354"/>
                    </a:cubicBezTo>
                    <a:cubicBezTo>
                      <a:pt x="159" y="357"/>
                      <a:pt x="161" y="361"/>
                      <a:pt x="161" y="363"/>
                    </a:cubicBezTo>
                    <a:cubicBezTo>
                      <a:pt x="162" y="365"/>
                      <a:pt x="162" y="368"/>
                      <a:pt x="161" y="370"/>
                    </a:cubicBezTo>
                    <a:cubicBezTo>
                      <a:pt x="161" y="372"/>
                      <a:pt x="158" y="375"/>
                      <a:pt x="156" y="377"/>
                    </a:cubicBezTo>
                    <a:cubicBezTo>
                      <a:pt x="154" y="379"/>
                      <a:pt x="150" y="382"/>
                      <a:pt x="149" y="383"/>
                    </a:cubicBezTo>
                    <a:cubicBezTo>
                      <a:pt x="147" y="385"/>
                      <a:pt x="144" y="389"/>
                      <a:pt x="142" y="391"/>
                    </a:cubicBezTo>
                    <a:cubicBezTo>
                      <a:pt x="140" y="393"/>
                      <a:pt x="135" y="395"/>
                      <a:pt x="132" y="396"/>
                    </a:cubicBezTo>
                    <a:cubicBezTo>
                      <a:pt x="130" y="397"/>
                      <a:pt x="126" y="397"/>
                      <a:pt x="125" y="398"/>
                    </a:cubicBezTo>
                    <a:cubicBezTo>
                      <a:pt x="123" y="399"/>
                      <a:pt x="120" y="403"/>
                      <a:pt x="119" y="404"/>
                    </a:cubicBezTo>
                    <a:cubicBezTo>
                      <a:pt x="115" y="409"/>
                      <a:pt x="110" y="419"/>
                      <a:pt x="107" y="424"/>
                    </a:cubicBezTo>
                    <a:cubicBezTo>
                      <a:pt x="104" y="428"/>
                      <a:pt x="96" y="434"/>
                      <a:pt x="95" y="439"/>
                    </a:cubicBezTo>
                    <a:cubicBezTo>
                      <a:pt x="93" y="444"/>
                      <a:pt x="97" y="454"/>
                      <a:pt x="96" y="459"/>
                    </a:cubicBezTo>
                    <a:cubicBezTo>
                      <a:pt x="96" y="462"/>
                      <a:pt x="93" y="469"/>
                      <a:pt x="92" y="472"/>
                    </a:cubicBezTo>
                    <a:cubicBezTo>
                      <a:pt x="90" y="475"/>
                      <a:pt x="88" y="481"/>
                      <a:pt x="86" y="483"/>
                    </a:cubicBezTo>
                    <a:cubicBezTo>
                      <a:pt x="84" y="485"/>
                      <a:pt x="78" y="489"/>
                      <a:pt x="75" y="489"/>
                    </a:cubicBezTo>
                    <a:cubicBezTo>
                      <a:pt x="72" y="490"/>
                      <a:pt x="65" y="487"/>
                      <a:pt x="61" y="487"/>
                    </a:cubicBezTo>
                    <a:cubicBezTo>
                      <a:pt x="59" y="487"/>
                      <a:pt x="53" y="488"/>
                      <a:pt x="51" y="489"/>
                    </a:cubicBezTo>
                    <a:cubicBezTo>
                      <a:pt x="47" y="490"/>
                      <a:pt x="40" y="494"/>
                      <a:pt x="36" y="494"/>
                    </a:cubicBezTo>
                    <a:cubicBezTo>
                      <a:pt x="34" y="494"/>
                      <a:pt x="30" y="491"/>
                      <a:pt x="28" y="491"/>
                    </a:cubicBezTo>
                    <a:cubicBezTo>
                      <a:pt x="25" y="489"/>
                      <a:pt x="19" y="486"/>
                      <a:pt x="17" y="484"/>
                    </a:cubicBezTo>
                    <a:cubicBezTo>
                      <a:pt x="15" y="482"/>
                      <a:pt x="11" y="477"/>
                      <a:pt x="10" y="474"/>
                    </a:cubicBezTo>
                    <a:cubicBezTo>
                      <a:pt x="10" y="472"/>
                      <a:pt x="10" y="466"/>
                      <a:pt x="10" y="464"/>
                    </a:cubicBezTo>
                    <a:cubicBezTo>
                      <a:pt x="9" y="461"/>
                      <a:pt x="9" y="455"/>
                      <a:pt x="9" y="453"/>
                    </a:cubicBezTo>
                    <a:cubicBezTo>
                      <a:pt x="9" y="450"/>
                      <a:pt x="10" y="445"/>
                      <a:pt x="10" y="442"/>
                    </a:cubicBezTo>
                    <a:cubicBezTo>
                      <a:pt x="10" y="439"/>
                      <a:pt x="7" y="434"/>
                      <a:pt x="6" y="432"/>
                    </a:cubicBezTo>
                    <a:cubicBezTo>
                      <a:pt x="6" y="431"/>
                      <a:pt x="6" y="428"/>
                      <a:pt x="6" y="427"/>
                    </a:cubicBezTo>
                    <a:cubicBezTo>
                      <a:pt x="7" y="426"/>
                      <a:pt x="10" y="426"/>
                      <a:pt x="11" y="425"/>
                    </a:cubicBezTo>
                    <a:cubicBezTo>
                      <a:pt x="13" y="424"/>
                      <a:pt x="15" y="419"/>
                      <a:pt x="16" y="418"/>
                    </a:cubicBezTo>
                    <a:cubicBezTo>
                      <a:pt x="18" y="417"/>
                      <a:pt x="23" y="418"/>
                      <a:pt x="25" y="417"/>
                    </a:cubicBezTo>
                    <a:cubicBezTo>
                      <a:pt x="28" y="416"/>
                      <a:pt x="32" y="412"/>
                      <a:pt x="33" y="410"/>
                    </a:cubicBezTo>
                    <a:cubicBezTo>
                      <a:pt x="35" y="407"/>
                      <a:pt x="35" y="399"/>
                      <a:pt x="36" y="396"/>
                    </a:cubicBezTo>
                    <a:cubicBezTo>
                      <a:pt x="36" y="394"/>
                      <a:pt x="38" y="391"/>
                      <a:pt x="39" y="389"/>
                    </a:cubicBezTo>
                    <a:cubicBezTo>
                      <a:pt x="40" y="386"/>
                      <a:pt x="44" y="381"/>
                      <a:pt x="44" y="378"/>
                    </a:cubicBezTo>
                    <a:cubicBezTo>
                      <a:pt x="44" y="377"/>
                      <a:pt x="42" y="374"/>
                      <a:pt x="42" y="373"/>
                    </a:cubicBezTo>
                    <a:cubicBezTo>
                      <a:pt x="42" y="370"/>
                      <a:pt x="47" y="366"/>
                      <a:pt x="47" y="363"/>
                    </a:cubicBezTo>
                    <a:cubicBezTo>
                      <a:pt x="48" y="360"/>
                      <a:pt x="48" y="354"/>
                      <a:pt x="46" y="352"/>
                    </a:cubicBezTo>
                    <a:cubicBezTo>
                      <a:pt x="45" y="349"/>
                      <a:pt x="39" y="348"/>
                      <a:pt x="37" y="346"/>
                    </a:cubicBezTo>
                    <a:cubicBezTo>
                      <a:pt x="36" y="345"/>
                      <a:pt x="35" y="342"/>
                      <a:pt x="33" y="342"/>
                    </a:cubicBezTo>
                    <a:cubicBezTo>
                      <a:pt x="32" y="341"/>
                      <a:pt x="29" y="341"/>
                      <a:pt x="28" y="340"/>
                    </a:cubicBezTo>
                    <a:cubicBezTo>
                      <a:pt x="27" y="338"/>
                      <a:pt x="30" y="333"/>
                      <a:pt x="32" y="331"/>
                    </a:cubicBezTo>
                    <a:cubicBezTo>
                      <a:pt x="33" y="328"/>
                      <a:pt x="38" y="324"/>
                      <a:pt x="40" y="323"/>
                    </a:cubicBezTo>
                    <a:cubicBezTo>
                      <a:pt x="41" y="322"/>
                      <a:pt x="44" y="322"/>
                      <a:pt x="45" y="321"/>
                    </a:cubicBezTo>
                    <a:cubicBezTo>
                      <a:pt x="47" y="320"/>
                      <a:pt x="49" y="315"/>
                      <a:pt x="51" y="314"/>
                    </a:cubicBezTo>
                    <a:cubicBezTo>
                      <a:pt x="53" y="313"/>
                      <a:pt x="57" y="311"/>
                      <a:pt x="59" y="311"/>
                    </a:cubicBezTo>
                    <a:cubicBezTo>
                      <a:pt x="61" y="310"/>
                      <a:pt x="65" y="309"/>
                      <a:pt x="67" y="309"/>
                    </a:cubicBezTo>
                    <a:cubicBezTo>
                      <a:pt x="69" y="309"/>
                      <a:pt x="74" y="311"/>
                      <a:pt x="76" y="311"/>
                    </a:cubicBezTo>
                    <a:cubicBezTo>
                      <a:pt x="78" y="311"/>
                      <a:pt x="81" y="309"/>
                      <a:pt x="82" y="308"/>
                    </a:cubicBezTo>
                    <a:cubicBezTo>
                      <a:pt x="84" y="306"/>
                      <a:pt x="88" y="302"/>
                      <a:pt x="89" y="299"/>
                    </a:cubicBezTo>
                    <a:cubicBezTo>
                      <a:pt x="91" y="296"/>
                      <a:pt x="93" y="289"/>
                      <a:pt x="93" y="285"/>
                    </a:cubicBezTo>
                    <a:cubicBezTo>
                      <a:pt x="93" y="281"/>
                      <a:pt x="94" y="274"/>
                      <a:pt x="93" y="270"/>
                    </a:cubicBezTo>
                    <a:cubicBezTo>
                      <a:pt x="92" y="269"/>
                      <a:pt x="90" y="265"/>
                      <a:pt x="88" y="264"/>
                    </a:cubicBezTo>
                    <a:cubicBezTo>
                      <a:pt x="87" y="263"/>
                      <a:pt x="84" y="263"/>
                      <a:pt x="83" y="262"/>
                    </a:cubicBezTo>
                    <a:cubicBezTo>
                      <a:pt x="81" y="260"/>
                      <a:pt x="80" y="255"/>
                      <a:pt x="78" y="253"/>
                    </a:cubicBezTo>
                    <a:cubicBezTo>
                      <a:pt x="77" y="251"/>
                      <a:pt x="74" y="250"/>
                      <a:pt x="72" y="248"/>
                    </a:cubicBezTo>
                    <a:cubicBezTo>
                      <a:pt x="71" y="247"/>
                      <a:pt x="69" y="243"/>
                      <a:pt x="68" y="241"/>
                    </a:cubicBezTo>
                    <a:cubicBezTo>
                      <a:pt x="67" y="239"/>
                      <a:pt x="67" y="236"/>
                      <a:pt x="67" y="234"/>
                    </a:cubicBezTo>
                    <a:cubicBezTo>
                      <a:pt x="66" y="232"/>
                      <a:pt x="64" y="229"/>
                      <a:pt x="64" y="227"/>
                    </a:cubicBezTo>
                    <a:cubicBezTo>
                      <a:pt x="63" y="224"/>
                      <a:pt x="64" y="218"/>
                      <a:pt x="63" y="214"/>
                    </a:cubicBezTo>
                    <a:cubicBezTo>
                      <a:pt x="63" y="211"/>
                      <a:pt x="60" y="204"/>
                      <a:pt x="60" y="201"/>
                    </a:cubicBezTo>
                    <a:cubicBezTo>
                      <a:pt x="59" y="197"/>
                      <a:pt x="59" y="191"/>
                      <a:pt x="58" y="188"/>
                    </a:cubicBezTo>
                    <a:cubicBezTo>
                      <a:pt x="57" y="185"/>
                      <a:pt x="54" y="180"/>
                      <a:pt x="53" y="177"/>
                    </a:cubicBezTo>
                    <a:cubicBezTo>
                      <a:pt x="52" y="174"/>
                      <a:pt x="52" y="167"/>
                      <a:pt x="50" y="164"/>
                    </a:cubicBezTo>
                    <a:cubicBezTo>
                      <a:pt x="48" y="161"/>
                      <a:pt x="41" y="157"/>
                      <a:pt x="39" y="154"/>
                    </a:cubicBezTo>
                    <a:cubicBezTo>
                      <a:pt x="38" y="152"/>
                      <a:pt x="38" y="147"/>
                      <a:pt x="36" y="145"/>
                    </a:cubicBezTo>
                    <a:cubicBezTo>
                      <a:pt x="35" y="142"/>
                      <a:pt x="30" y="139"/>
                      <a:pt x="28" y="138"/>
                    </a:cubicBezTo>
                    <a:cubicBezTo>
                      <a:pt x="26" y="137"/>
                      <a:pt x="23" y="136"/>
                      <a:pt x="23" y="135"/>
                    </a:cubicBezTo>
                    <a:cubicBezTo>
                      <a:pt x="21" y="133"/>
                      <a:pt x="21" y="128"/>
                      <a:pt x="20" y="126"/>
                    </a:cubicBezTo>
                    <a:cubicBezTo>
                      <a:pt x="18" y="122"/>
                      <a:pt x="16" y="115"/>
                      <a:pt x="14" y="112"/>
                    </a:cubicBezTo>
                    <a:cubicBezTo>
                      <a:pt x="13" y="110"/>
                      <a:pt x="9" y="106"/>
                      <a:pt x="8" y="104"/>
                    </a:cubicBezTo>
                    <a:cubicBezTo>
                      <a:pt x="8" y="101"/>
                      <a:pt x="9" y="96"/>
                      <a:pt x="8" y="94"/>
                    </a:cubicBezTo>
                    <a:cubicBezTo>
                      <a:pt x="8" y="93"/>
                      <a:pt x="6" y="91"/>
                      <a:pt x="6" y="90"/>
                    </a:cubicBezTo>
                    <a:cubicBezTo>
                      <a:pt x="6" y="89"/>
                      <a:pt x="6" y="87"/>
                      <a:pt x="6" y="86"/>
                    </a:cubicBezTo>
                    <a:cubicBezTo>
                      <a:pt x="5" y="86"/>
                      <a:pt x="4" y="84"/>
                      <a:pt x="3" y="83"/>
                    </a:cubicBezTo>
                    <a:cubicBezTo>
                      <a:pt x="3" y="83"/>
                      <a:pt x="3" y="81"/>
                      <a:pt x="2" y="80"/>
                    </a:cubicBezTo>
                    <a:cubicBezTo>
                      <a:pt x="2" y="79"/>
                      <a:pt x="0" y="76"/>
                      <a:pt x="0" y="75"/>
                    </a:cubicBezTo>
                    <a:cubicBezTo>
                      <a:pt x="0" y="73"/>
                      <a:pt x="2" y="71"/>
                      <a:pt x="2" y="69"/>
                    </a:cubicBezTo>
                    <a:cubicBezTo>
                      <a:pt x="2" y="67"/>
                      <a:pt x="1" y="63"/>
                      <a:pt x="0" y="61"/>
                    </a:cubicBezTo>
                    <a:cubicBezTo>
                      <a:pt x="1" y="59"/>
                      <a:pt x="4" y="58"/>
                      <a:pt x="5" y="57"/>
                    </a:cubicBezTo>
                    <a:cubicBezTo>
                      <a:pt x="6" y="57"/>
                      <a:pt x="9" y="57"/>
                      <a:pt x="10" y="56"/>
                    </a:cubicBezTo>
                    <a:cubicBezTo>
                      <a:pt x="10" y="55"/>
                      <a:pt x="10" y="52"/>
                      <a:pt x="10" y="50"/>
                    </a:cubicBezTo>
                    <a:cubicBezTo>
                      <a:pt x="10" y="49"/>
                      <a:pt x="7" y="47"/>
                      <a:pt x="7" y="45"/>
                    </a:cubicBezTo>
                    <a:cubicBezTo>
                      <a:pt x="7" y="44"/>
                      <a:pt x="10" y="41"/>
                      <a:pt x="12" y="40"/>
                    </a:cubicBezTo>
                    <a:cubicBezTo>
                      <a:pt x="14" y="39"/>
                      <a:pt x="18" y="38"/>
                      <a:pt x="20" y="39"/>
                    </a:cubicBezTo>
                    <a:cubicBezTo>
                      <a:pt x="21" y="39"/>
                      <a:pt x="23" y="41"/>
                      <a:pt x="24" y="41"/>
                    </a:cubicBezTo>
                    <a:cubicBezTo>
                      <a:pt x="25" y="41"/>
                      <a:pt x="29" y="41"/>
                      <a:pt x="31" y="40"/>
                    </a:cubicBezTo>
                    <a:cubicBezTo>
                      <a:pt x="32" y="40"/>
                      <a:pt x="33" y="37"/>
                      <a:pt x="34" y="37"/>
                    </a:cubicBezTo>
                    <a:cubicBezTo>
                      <a:pt x="35" y="36"/>
                      <a:pt x="38" y="34"/>
                      <a:pt x="40" y="34"/>
                    </a:cubicBezTo>
                    <a:cubicBezTo>
                      <a:pt x="41" y="33"/>
                      <a:pt x="45" y="33"/>
                      <a:pt x="46" y="34"/>
                    </a:cubicBezTo>
                    <a:cubicBezTo>
                      <a:pt x="47" y="35"/>
                      <a:pt x="47" y="38"/>
                      <a:pt x="47" y="39"/>
                    </a:cubicBezTo>
                    <a:cubicBezTo>
                      <a:pt x="48" y="41"/>
                      <a:pt x="50" y="44"/>
                      <a:pt x="50" y="45"/>
                    </a:cubicBezTo>
                    <a:cubicBezTo>
                      <a:pt x="50" y="47"/>
                      <a:pt x="48" y="51"/>
                      <a:pt x="48" y="52"/>
                    </a:cubicBezTo>
                    <a:cubicBezTo>
                      <a:pt x="49" y="54"/>
                      <a:pt x="52" y="57"/>
                      <a:pt x="54" y="57"/>
                    </a:cubicBezTo>
                    <a:cubicBezTo>
                      <a:pt x="56" y="58"/>
                      <a:pt x="61" y="58"/>
                      <a:pt x="62" y="57"/>
                    </a:cubicBezTo>
                    <a:cubicBezTo>
                      <a:pt x="64" y="56"/>
                      <a:pt x="64" y="52"/>
                      <a:pt x="65" y="51"/>
                    </a:cubicBezTo>
                    <a:cubicBezTo>
                      <a:pt x="66" y="50"/>
                      <a:pt x="69" y="50"/>
                      <a:pt x="71" y="50"/>
                    </a:cubicBezTo>
                    <a:cubicBezTo>
                      <a:pt x="73" y="49"/>
                      <a:pt x="78" y="46"/>
                      <a:pt x="81" y="46"/>
                    </a:cubicBezTo>
                    <a:cubicBezTo>
                      <a:pt x="83" y="46"/>
                      <a:pt x="87" y="46"/>
                      <a:pt x="88" y="47"/>
                    </a:cubicBezTo>
                    <a:cubicBezTo>
                      <a:pt x="90" y="48"/>
                      <a:pt x="92" y="52"/>
                      <a:pt x="94" y="53"/>
                    </a:cubicBezTo>
                    <a:cubicBezTo>
                      <a:pt x="96" y="54"/>
                      <a:pt x="99" y="54"/>
                      <a:pt x="101" y="53"/>
                    </a:cubicBezTo>
                    <a:cubicBezTo>
                      <a:pt x="102" y="52"/>
                      <a:pt x="105" y="48"/>
                      <a:pt x="104" y="45"/>
                    </a:cubicBezTo>
                    <a:cubicBezTo>
                      <a:pt x="104" y="44"/>
                      <a:pt x="101" y="42"/>
                      <a:pt x="101" y="40"/>
                    </a:cubicBezTo>
                    <a:cubicBezTo>
                      <a:pt x="100" y="38"/>
                      <a:pt x="100" y="35"/>
                      <a:pt x="101" y="33"/>
                    </a:cubicBezTo>
                    <a:cubicBezTo>
                      <a:pt x="101" y="31"/>
                      <a:pt x="103" y="27"/>
                      <a:pt x="105" y="26"/>
                    </a:cubicBezTo>
                    <a:cubicBezTo>
                      <a:pt x="105" y="25"/>
                      <a:pt x="108" y="24"/>
                      <a:pt x="109" y="23"/>
                    </a:cubicBezTo>
                    <a:cubicBezTo>
                      <a:pt x="109" y="21"/>
                      <a:pt x="109" y="17"/>
                      <a:pt x="110" y="16"/>
                    </a:cubicBezTo>
                    <a:cubicBezTo>
                      <a:pt x="110" y="15"/>
                      <a:pt x="112" y="13"/>
                      <a:pt x="112" y="12"/>
                    </a:cubicBezTo>
                    <a:cubicBezTo>
                      <a:pt x="113" y="11"/>
                      <a:pt x="114" y="7"/>
                      <a:pt x="115" y="6"/>
                    </a:cubicBezTo>
                    <a:cubicBezTo>
                      <a:pt x="116" y="5"/>
                      <a:pt x="119" y="2"/>
                      <a:pt x="121" y="2"/>
                    </a:cubicBezTo>
                    <a:cubicBezTo>
                      <a:pt x="122" y="1"/>
                      <a:pt x="126" y="2"/>
                      <a:pt x="128" y="2"/>
                    </a:cubicBezTo>
                    <a:cubicBezTo>
                      <a:pt x="129" y="2"/>
                      <a:pt x="133" y="0"/>
                      <a:pt x="134" y="0"/>
                    </a:cubicBezTo>
                    <a:cubicBezTo>
                      <a:pt x="136" y="0"/>
                      <a:pt x="138" y="1"/>
                      <a:pt x="140" y="2"/>
                    </a:cubicBezTo>
                    <a:cubicBezTo>
                      <a:pt x="140" y="3"/>
                      <a:pt x="139" y="4"/>
                      <a:pt x="139" y="5"/>
                    </a:cubicBezTo>
                    <a:cubicBezTo>
                      <a:pt x="138" y="6"/>
                      <a:pt x="135" y="9"/>
                      <a:pt x="135" y="10"/>
                    </a:cubicBezTo>
                    <a:cubicBezTo>
                      <a:pt x="134" y="13"/>
                      <a:pt x="135" y="18"/>
                      <a:pt x="135" y="20"/>
                    </a:cubicBezTo>
                    <a:cubicBezTo>
                      <a:pt x="136" y="22"/>
                      <a:pt x="138" y="24"/>
                      <a:pt x="138" y="26"/>
                    </a:cubicBezTo>
                    <a:cubicBezTo>
                      <a:pt x="139" y="27"/>
                      <a:pt x="139" y="30"/>
                      <a:pt x="139" y="31"/>
                    </a:cubicBezTo>
                    <a:cubicBezTo>
                      <a:pt x="140" y="32"/>
                      <a:pt x="142" y="33"/>
                      <a:pt x="142" y="34"/>
                    </a:cubicBezTo>
                    <a:cubicBezTo>
                      <a:pt x="142" y="36"/>
                      <a:pt x="139" y="38"/>
                      <a:pt x="138" y="39"/>
                    </a:cubicBezTo>
                    <a:cubicBezTo>
                      <a:pt x="137" y="41"/>
                      <a:pt x="137" y="47"/>
                      <a:pt x="136" y="49"/>
                    </a:cubicBezTo>
                    <a:cubicBezTo>
                      <a:pt x="135" y="51"/>
                      <a:pt x="132" y="55"/>
                      <a:pt x="131" y="57"/>
                    </a:cubicBezTo>
                    <a:cubicBezTo>
                      <a:pt x="129" y="59"/>
                      <a:pt x="124" y="62"/>
                      <a:pt x="123" y="65"/>
                    </a:cubicBezTo>
                    <a:cubicBezTo>
                      <a:pt x="122" y="68"/>
                      <a:pt x="122" y="75"/>
                      <a:pt x="122" y="78"/>
                    </a:cubicBezTo>
                    <a:cubicBezTo>
                      <a:pt x="123" y="82"/>
                      <a:pt x="130" y="86"/>
                      <a:pt x="131" y="89"/>
                    </a:cubicBezTo>
                    <a:cubicBezTo>
                      <a:pt x="131" y="92"/>
                      <a:pt x="130" y="97"/>
                      <a:pt x="131" y="99"/>
                    </a:cubicBezTo>
                    <a:cubicBezTo>
                      <a:pt x="132" y="100"/>
                      <a:pt x="135" y="101"/>
                      <a:pt x="136" y="102"/>
                    </a:cubicBezTo>
                    <a:cubicBezTo>
                      <a:pt x="139" y="104"/>
                      <a:pt x="143" y="109"/>
                      <a:pt x="146" y="110"/>
                    </a:cubicBezTo>
                    <a:cubicBezTo>
                      <a:pt x="149" y="110"/>
                      <a:pt x="155" y="110"/>
                      <a:pt x="157" y="109"/>
                    </a:cubicBezTo>
                    <a:cubicBezTo>
                      <a:pt x="159" y="109"/>
                      <a:pt x="161" y="108"/>
                      <a:pt x="162" y="107"/>
                    </a:cubicBezTo>
                    <a:cubicBezTo>
                      <a:pt x="163" y="107"/>
                      <a:pt x="165" y="108"/>
                      <a:pt x="166" y="108"/>
                    </a:cubicBezTo>
                    <a:cubicBezTo>
                      <a:pt x="168" y="108"/>
                      <a:pt x="171" y="107"/>
                      <a:pt x="173" y="107"/>
                    </a:cubicBezTo>
                    <a:cubicBezTo>
                      <a:pt x="175" y="107"/>
                      <a:pt x="179" y="110"/>
                      <a:pt x="181" y="111"/>
                    </a:cubicBezTo>
                    <a:cubicBezTo>
                      <a:pt x="184" y="113"/>
                      <a:pt x="187" y="119"/>
                      <a:pt x="189" y="121"/>
                    </a:cubicBezTo>
                    <a:cubicBezTo>
                      <a:pt x="192" y="123"/>
                      <a:pt x="198" y="126"/>
                      <a:pt x="201" y="127"/>
                    </a:cubicBezTo>
                    <a:cubicBezTo>
                      <a:pt x="203" y="128"/>
                      <a:pt x="207" y="129"/>
                      <a:pt x="209" y="130"/>
                    </a:cubicBezTo>
                    <a:cubicBezTo>
                      <a:pt x="210" y="131"/>
                      <a:pt x="212" y="132"/>
                      <a:pt x="212" y="133"/>
                    </a:cubicBezTo>
                    <a:cubicBezTo>
                      <a:pt x="213" y="133"/>
                      <a:pt x="216" y="133"/>
                      <a:pt x="217" y="133"/>
                    </a:cubicBezTo>
                    <a:cubicBezTo>
                      <a:pt x="218" y="134"/>
                      <a:pt x="221" y="137"/>
                      <a:pt x="222" y="138"/>
                    </a:cubicBezTo>
                    <a:cubicBezTo>
                      <a:pt x="223" y="140"/>
                      <a:pt x="225" y="144"/>
                      <a:pt x="227" y="145"/>
                    </a:cubicBezTo>
                    <a:cubicBezTo>
                      <a:pt x="228" y="146"/>
                      <a:pt x="232" y="148"/>
                      <a:pt x="234" y="149"/>
                    </a:cubicBezTo>
                    <a:cubicBezTo>
                      <a:pt x="235" y="149"/>
                      <a:pt x="237" y="149"/>
                      <a:pt x="238" y="150"/>
                    </a:cubicBezTo>
                    <a:cubicBezTo>
                      <a:pt x="239" y="150"/>
                      <a:pt x="241" y="150"/>
                      <a:pt x="241" y="150"/>
                    </a:cubicBezTo>
                    <a:cubicBezTo>
                      <a:pt x="242" y="151"/>
                      <a:pt x="241" y="153"/>
                      <a:pt x="240" y="154"/>
                    </a:cubicBezTo>
                    <a:cubicBezTo>
                      <a:pt x="240" y="156"/>
                      <a:pt x="238" y="160"/>
                      <a:pt x="237" y="162"/>
                    </a:cubicBezTo>
                    <a:cubicBezTo>
                      <a:pt x="237" y="164"/>
                      <a:pt x="236" y="168"/>
                      <a:pt x="236" y="170"/>
                    </a:cubicBezTo>
                    <a:cubicBezTo>
                      <a:pt x="236" y="173"/>
                      <a:pt x="236" y="178"/>
                      <a:pt x="237" y="180"/>
                    </a:cubicBezTo>
                    <a:cubicBezTo>
                      <a:pt x="238" y="182"/>
                      <a:pt x="240" y="186"/>
                      <a:pt x="241" y="187"/>
                    </a:cubicBezTo>
                    <a:cubicBezTo>
                      <a:pt x="242" y="188"/>
                      <a:pt x="244" y="188"/>
                      <a:pt x="245" y="189"/>
                    </a:cubicBezTo>
                    <a:cubicBezTo>
                      <a:pt x="246" y="191"/>
                      <a:pt x="245" y="194"/>
                      <a:pt x="244" y="196"/>
                    </a:cubicBezTo>
                    <a:cubicBezTo>
                      <a:pt x="244" y="197"/>
                      <a:pt x="242" y="200"/>
                      <a:pt x="242" y="202"/>
                    </a:cubicBezTo>
                    <a:cubicBezTo>
                      <a:pt x="241" y="203"/>
                      <a:pt x="241" y="205"/>
                      <a:pt x="241" y="207"/>
                    </a:cubicBezTo>
                    <a:cubicBezTo>
                      <a:pt x="241" y="208"/>
                      <a:pt x="240" y="212"/>
                      <a:pt x="241" y="214"/>
                    </a:cubicBezTo>
                    <a:cubicBezTo>
                      <a:pt x="242" y="216"/>
                      <a:pt x="246" y="217"/>
                      <a:pt x="246" y="219"/>
                    </a:cubicBezTo>
                    <a:cubicBezTo>
                      <a:pt x="247" y="220"/>
                      <a:pt x="246" y="223"/>
                      <a:pt x="247" y="225"/>
                    </a:cubicBezTo>
                    <a:cubicBezTo>
                      <a:pt x="248" y="226"/>
                      <a:pt x="251" y="227"/>
                      <a:pt x="252" y="228"/>
                    </a:cubicBezTo>
                    <a:cubicBezTo>
                      <a:pt x="253" y="228"/>
                      <a:pt x="254" y="230"/>
                      <a:pt x="254" y="230"/>
                    </a:cubicBezTo>
                    <a:cubicBezTo>
                      <a:pt x="255" y="230"/>
                      <a:pt x="256" y="227"/>
                      <a:pt x="257" y="227"/>
                    </a:cubicBezTo>
                    <a:cubicBezTo>
                      <a:pt x="257" y="227"/>
                      <a:pt x="259" y="228"/>
                      <a:pt x="259" y="228"/>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51">
                <a:extLst>
                  <a:ext uri="{FF2B5EF4-FFF2-40B4-BE49-F238E27FC236}">
                    <a16:creationId xmlns:a16="http://schemas.microsoft.com/office/drawing/2014/main" id="{CBBCC9E5-3DD4-2486-5C07-3EC08AA764CA}"/>
                  </a:ext>
                </a:extLst>
              </p:cNvPr>
              <p:cNvSpPr>
                <a:spLocks/>
              </p:cNvSpPr>
              <p:nvPr/>
            </p:nvSpPr>
            <p:spPr bwMode="auto">
              <a:xfrm>
                <a:off x="7539038" y="3135313"/>
                <a:ext cx="457200" cy="482600"/>
              </a:xfrm>
              <a:custGeom>
                <a:avLst/>
                <a:gdLst/>
                <a:ahLst/>
                <a:cxnLst>
                  <a:cxn ang="0">
                    <a:pos x="252" y="155"/>
                  </a:cxn>
                  <a:cxn ang="0">
                    <a:pos x="241" y="177"/>
                  </a:cxn>
                  <a:cxn ang="0">
                    <a:pos x="236" y="192"/>
                  </a:cxn>
                  <a:cxn ang="0">
                    <a:pos x="222" y="212"/>
                  </a:cxn>
                  <a:cxn ang="0">
                    <a:pos x="209" y="214"/>
                  </a:cxn>
                  <a:cxn ang="0">
                    <a:pos x="193" y="224"/>
                  </a:cxn>
                  <a:cxn ang="0">
                    <a:pos x="186" y="238"/>
                  </a:cxn>
                  <a:cxn ang="0">
                    <a:pos x="185" y="257"/>
                  </a:cxn>
                  <a:cxn ang="0">
                    <a:pos x="169" y="259"/>
                  </a:cxn>
                  <a:cxn ang="0">
                    <a:pos x="146" y="263"/>
                  </a:cxn>
                  <a:cxn ang="0">
                    <a:pos x="129" y="264"/>
                  </a:cxn>
                  <a:cxn ang="0">
                    <a:pos x="127" y="246"/>
                  </a:cxn>
                  <a:cxn ang="0">
                    <a:pos x="112" y="252"/>
                  </a:cxn>
                  <a:cxn ang="0">
                    <a:pos x="93" y="252"/>
                  </a:cxn>
                  <a:cxn ang="0">
                    <a:pos x="91" y="268"/>
                  </a:cxn>
                  <a:cxn ang="0">
                    <a:pos x="80" y="273"/>
                  </a:cxn>
                  <a:cxn ang="0">
                    <a:pos x="66" y="254"/>
                  </a:cxn>
                  <a:cxn ang="0">
                    <a:pos x="58" y="239"/>
                  </a:cxn>
                  <a:cxn ang="0">
                    <a:pos x="69" y="226"/>
                  </a:cxn>
                  <a:cxn ang="0">
                    <a:pos x="78" y="210"/>
                  </a:cxn>
                  <a:cxn ang="0">
                    <a:pos x="87" y="194"/>
                  </a:cxn>
                  <a:cxn ang="0">
                    <a:pos x="79" y="182"/>
                  </a:cxn>
                  <a:cxn ang="0">
                    <a:pos x="67" y="172"/>
                  </a:cxn>
                  <a:cxn ang="0">
                    <a:pos x="46" y="159"/>
                  </a:cxn>
                  <a:cxn ang="0">
                    <a:pos x="39" y="142"/>
                  </a:cxn>
                  <a:cxn ang="0">
                    <a:pos x="25" y="127"/>
                  </a:cxn>
                  <a:cxn ang="0">
                    <a:pos x="26" y="115"/>
                  </a:cxn>
                  <a:cxn ang="0">
                    <a:pos x="16" y="101"/>
                  </a:cxn>
                  <a:cxn ang="0">
                    <a:pos x="2" y="81"/>
                  </a:cxn>
                  <a:cxn ang="0">
                    <a:pos x="11" y="64"/>
                  </a:cxn>
                  <a:cxn ang="0">
                    <a:pos x="26" y="62"/>
                  </a:cxn>
                  <a:cxn ang="0">
                    <a:pos x="35" y="43"/>
                  </a:cxn>
                  <a:cxn ang="0">
                    <a:pos x="31" y="22"/>
                  </a:cxn>
                  <a:cxn ang="0">
                    <a:pos x="52" y="11"/>
                  </a:cxn>
                  <a:cxn ang="0">
                    <a:pos x="65" y="19"/>
                  </a:cxn>
                  <a:cxn ang="0">
                    <a:pos x="75" y="3"/>
                  </a:cxn>
                  <a:cxn ang="0">
                    <a:pos x="102" y="8"/>
                  </a:cxn>
                  <a:cxn ang="0">
                    <a:pos x="106" y="31"/>
                  </a:cxn>
                  <a:cxn ang="0">
                    <a:pos x="111" y="42"/>
                  </a:cxn>
                  <a:cxn ang="0">
                    <a:pos x="128" y="52"/>
                  </a:cxn>
                  <a:cxn ang="0">
                    <a:pos x="141" y="46"/>
                  </a:cxn>
                  <a:cxn ang="0">
                    <a:pos x="149" y="69"/>
                  </a:cxn>
                  <a:cxn ang="0">
                    <a:pos x="178" y="87"/>
                  </a:cxn>
                  <a:cxn ang="0">
                    <a:pos x="192" y="82"/>
                  </a:cxn>
                  <a:cxn ang="0">
                    <a:pos x="206" y="85"/>
                  </a:cxn>
                  <a:cxn ang="0">
                    <a:pos x="224" y="78"/>
                  </a:cxn>
                  <a:cxn ang="0">
                    <a:pos x="225" y="97"/>
                  </a:cxn>
                  <a:cxn ang="0">
                    <a:pos x="231" y="112"/>
                  </a:cxn>
                  <a:cxn ang="0">
                    <a:pos x="239" y="131"/>
                  </a:cxn>
                </a:cxnLst>
                <a:rect l="0" t="0" r="r" b="b"/>
                <a:pathLst>
                  <a:path w="258" h="273">
                    <a:moveTo>
                      <a:pt x="254" y="139"/>
                    </a:moveTo>
                    <a:cubicBezTo>
                      <a:pt x="255" y="140"/>
                      <a:pt x="257" y="142"/>
                      <a:pt x="258" y="144"/>
                    </a:cubicBezTo>
                    <a:cubicBezTo>
                      <a:pt x="256" y="148"/>
                      <a:pt x="253" y="153"/>
                      <a:pt x="252" y="155"/>
                    </a:cubicBezTo>
                    <a:cubicBezTo>
                      <a:pt x="251" y="157"/>
                      <a:pt x="249" y="161"/>
                      <a:pt x="248" y="162"/>
                    </a:cubicBezTo>
                    <a:cubicBezTo>
                      <a:pt x="247" y="163"/>
                      <a:pt x="244" y="165"/>
                      <a:pt x="243" y="167"/>
                    </a:cubicBezTo>
                    <a:cubicBezTo>
                      <a:pt x="242" y="169"/>
                      <a:pt x="242" y="175"/>
                      <a:pt x="241" y="177"/>
                    </a:cubicBezTo>
                    <a:cubicBezTo>
                      <a:pt x="240" y="179"/>
                      <a:pt x="237" y="182"/>
                      <a:pt x="237" y="184"/>
                    </a:cubicBezTo>
                    <a:cubicBezTo>
                      <a:pt x="236" y="186"/>
                      <a:pt x="238" y="189"/>
                      <a:pt x="237" y="190"/>
                    </a:cubicBezTo>
                    <a:cubicBezTo>
                      <a:pt x="237" y="191"/>
                      <a:pt x="236" y="191"/>
                      <a:pt x="236" y="192"/>
                    </a:cubicBezTo>
                    <a:cubicBezTo>
                      <a:pt x="235" y="193"/>
                      <a:pt x="233" y="196"/>
                      <a:pt x="233" y="197"/>
                    </a:cubicBezTo>
                    <a:cubicBezTo>
                      <a:pt x="231" y="200"/>
                      <a:pt x="229" y="204"/>
                      <a:pt x="227" y="206"/>
                    </a:cubicBezTo>
                    <a:cubicBezTo>
                      <a:pt x="226" y="208"/>
                      <a:pt x="223" y="211"/>
                      <a:pt x="222" y="212"/>
                    </a:cubicBezTo>
                    <a:cubicBezTo>
                      <a:pt x="222" y="213"/>
                      <a:pt x="222" y="213"/>
                      <a:pt x="221" y="214"/>
                    </a:cubicBezTo>
                    <a:cubicBezTo>
                      <a:pt x="219" y="213"/>
                      <a:pt x="217" y="212"/>
                      <a:pt x="215" y="212"/>
                    </a:cubicBezTo>
                    <a:cubicBezTo>
                      <a:pt x="214" y="212"/>
                      <a:pt x="210" y="214"/>
                      <a:pt x="209" y="214"/>
                    </a:cubicBezTo>
                    <a:cubicBezTo>
                      <a:pt x="207" y="214"/>
                      <a:pt x="203" y="213"/>
                      <a:pt x="202" y="214"/>
                    </a:cubicBezTo>
                    <a:cubicBezTo>
                      <a:pt x="200" y="214"/>
                      <a:pt x="197" y="217"/>
                      <a:pt x="196" y="218"/>
                    </a:cubicBezTo>
                    <a:cubicBezTo>
                      <a:pt x="195" y="219"/>
                      <a:pt x="194" y="223"/>
                      <a:pt x="193" y="224"/>
                    </a:cubicBezTo>
                    <a:cubicBezTo>
                      <a:pt x="193" y="225"/>
                      <a:pt x="191" y="227"/>
                      <a:pt x="191" y="228"/>
                    </a:cubicBezTo>
                    <a:cubicBezTo>
                      <a:pt x="190" y="229"/>
                      <a:pt x="190" y="233"/>
                      <a:pt x="190" y="235"/>
                    </a:cubicBezTo>
                    <a:cubicBezTo>
                      <a:pt x="189" y="236"/>
                      <a:pt x="186" y="237"/>
                      <a:pt x="186" y="238"/>
                    </a:cubicBezTo>
                    <a:cubicBezTo>
                      <a:pt x="184" y="239"/>
                      <a:pt x="182" y="243"/>
                      <a:pt x="182" y="245"/>
                    </a:cubicBezTo>
                    <a:cubicBezTo>
                      <a:pt x="181" y="247"/>
                      <a:pt x="181" y="250"/>
                      <a:pt x="182" y="252"/>
                    </a:cubicBezTo>
                    <a:cubicBezTo>
                      <a:pt x="182" y="254"/>
                      <a:pt x="185" y="256"/>
                      <a:pt x="185" y="257"/>
                    </a:cubicBezTo>
                    <a:cubicBezTo>
                      <a:pt x="186" y="260"/>
                      <a:pt x="183" y="264"/>
                      <a:pt x="182" y="265"/>
                    </a:cubicBezTo>
                    <a:cubicBezTo>
                      <a:pt x="180" y="266"/>
                      <a:pt x="177" y="266"/>
                      <a:pt x="175" y="265"/>
                    </a:cubicBezTo>
                    <a:cubicBezTo>
                      <a:pt x="173" y="264"/>
                      <a:pt x="171" y="260"/>
                      <a:pt x="169" y="259"/>
                    </a:cubicBezTo>
                    <a:cubicBezTo>
                      <a:pt x="168" y="258"/>
                      <a:pt x="164" y="258"/>
                      <a:pt x="162" y="258"/>
                    </a:cubicBezTo>
                    <a:cubicBezTo>
                      <a:pt x="159" y="258"/>
                      <a:pt x="154" y="261"/>
                      <a:pt x="152" y="262"/>
                    </a:cubicBezTo>
                    <a:cubicBezTo>
                      <a:pt x="150" y="262"/>
                      <a:pt x="147" y="262"/>
                      <a:pt x="146" y="263"/>
                    </a:cubicBezTo>
                    <a:cubicBezTo>
                      <a:pt x="145" y="264"/>
                      <a:pt x="145" y="268"/>
                      <a:pt x="143" y="269"/>
                    </a:cubicBezTo>
                    <a:cubicBezTo>
                      <a:pt x="142" y="270"/>
                      <a:pt x="137" y="270"/>
                      <a:pt x="135" y="269"/>
                    </a:cubicBezTo>
                    <a:cubicBezTo>
                      <a:pt x="133" y="269"/>
                      <a:pt x="130" y="266"/>
                      <a:pt x="129" y="264"/>
                    </a:cubicBezTo>
                    <a:cubicBezTo>
                      <a:pt x="129" y="263"/>
                      <a:pt x="131" y="259"/>
                      <a:pt x="131" y="257"/>
                    </a:cubicBezTo>
                    <a:cubicBezTo>
                      <a:pt x="131" y="256"/>
                      <a:pt x="129" y="253"/>
                      <a:pt x="128" y="251"/>
                    </a:cubicBezTo>
                    <a:cubicBezTo>
                      <a:pt x="128" y="250"/>
                      <a:pt x="128" y="247"/>
                      <a:pt x="127" y="246"/>
                    </a:cubicBezTo>
                    <a:cubicBezTo>
                      <a:pt x="126" y="245"/>
                      <a:pt x="122" y="245"/>
                      <a:pt x="121" y="246"/>
                    </a:cubicBezTo>
                    <a:cubicBezTo>
                      <a:pt x="119" y="246"/>
                      <a:pt x="116" y="248"/>
                      <a:pt x="115" y="249"/>
                    </a:cubicBezTo>
                    <a:cubicBezTo>
                      <a:pt x="114" y="249"/>
                      <a:pt x="113" y="252"/>
                      <a:pt x="112" y="252"/>
                    </a:cubicBezTo>
                    <a:cubicBezTo>
                      <a:pt x="110" y="253"/>
                      <a:pt x="106" y="253"/>
                      <a:pt x="105" y="253"/>
                    </a:cubicBezTo>
                    <a:cubicBezTo>
                      <a:pt x="104" y="253"/>
                      <a:pt x="102" y="251"/>
                      <a:pt x="101" y="251"/>
                    </a:cubicBezTo>
                    <a:cubicBezTo>
                      <a:pt x="99" y="250"/>
                      <a:pt x="95" y="251"/>
                      <a:pt x="93" y="252"/>
                    </a:cubicBezTo>
                    <a:cubicBezTo>
                      <a:pt x="91" y="253"/>
                      <a:pt x="88" y="256"/>
                      <a:pt x="88" y="257"/>
                    </a:cubicBezTo>
                    <a:cubicBezTo>
                      <a:pt x="88" y="259"/>
                      <a:pt x="91" y="261"/>
                      <a:pt x="91" y="262"/>
                    </a:cubicBezTo>
                    <a:cubicBezTo>
                      <a:pt x="91" y="264"/>
                      <a:pt x="91" y="267"/>
                      <a:pt x="91" y="268"/>
                    </a:cubicBezTo>
                    <a:cubicBezTo>
                      <a:pt x="90" y="269"/>
                      <a:pt x="87" y="269"/>
                      <a:pt x="86" y="269"/>
                    </a:cubicBezTo>
                    <a:cubicBezTo>
                      <a:pt x="85" y="270"/>
                      <a:pt x="82" y="271"/>
                      <a:pt x="81" y="273"/>
                    </a:cubicBezTo>
                    <a:cubicBezTo>
                      <a:pt x="81" y="273"/>
                      <a:pt x="80" y="273"/>
                      <a:pt x="80" y="273"/>
                    </a:cubicBezTo>
                    <a:cubicBezTo>
                      <a:pt x="79" y="271"/>
                      <a:pt x="75" y="268"/>
                      <a:pt x="73" y="266"/>
                    </a:cubicBezTo>
                    <a:cubicBezTo>
                      <a:pt x="73" y="264"/>
                      <a:pt x="72" y="261"/>
                      <a:pt x="71" y="259"/>
                    </a:cubicBezTo>
                    <a:cubicBezTo>
                      <a:pt x="70" y="258"/>
                      <a:pt x="67" y="256"/>
                      <a:pt x="66" y="254"/>
                    </a:cubicBezTo>
                    <a:cubicBezTo>
                      <a:pt x="65" y="252"/>
                      <a:pt x="63" y="248"/>
                      <a:pt x="62" y="246"/>
                    </a:cubicBezTo>
                    <a:cubicBezTo>
                      <a:pt x="61" y="245"/>
                      <a:pt x="58" y="244"/>
                      <a:pt x="56" y="243"/>
                    </a:cubicBezTo>
                    <a:cubicBezTo>
                      <a:pt x="57" y="242"/>
                      <a:pt x="58" y="240"/>
                      <a:pt x="58" y="239"/>
                    </a:cubicBezTo>
                    <a:cubicBezTo>
                      <a:pt x="59" y="238"/>
                      <a:pt x="61" y="236"/>
                      <a:pt x="63" y="235"/>
                    </a:cubicBezTo>
                    <a:cubicBezTo>
                      <a:pt x="64" y="234"/>
                      <a:pt x="67" y="233"/>
                      <a:pt x="68" y="232"/>
                    </a:cubicBezTo>
                    <a:cubicBezTo>
                      <a:pt x="69" y="231"/>
                      <a:pt x="69" y="227"/>
                      <a:pt x="69" y="226"/>
                    </a:cubicBezTo>
                    <a:cubicBezTo>
                      <a:pt x="69" y="224"/>
                      <a:pt x="67" y="221"/>
                      <a:pt x="68" y="219"/>
                    </a:cubicBezTo>
                    <a:cubicBezTo>
                      <a:pt x="68" y="217"/>
                      <a:pt x="70" y="214"/>
                      <a:pt x="72" y="213"/>
                    </a:cubicBezTo>
                    <a:cubicBezTo>
                      <a:pt x="73" y="212"/>
                      <a:pt x="77" y="211"/>
                      <a:pt x="78" y="210"/>
                    </a:cubicBezTo>
                    <a:cubicBezTo>
                      <a:pt x="79" y="209"/>
                      <a:pt x="80" y="205"/>
                      <a:pt x="81" y="204"/>
                    </a:cubicBezTo>
                    <a:cubicBezTo>
                      <a:pt x="82" y="203"/>
                      <a:pt x="84" y="202"/>
                      <a:pt x="85" y="201"/>
                    </a:cubicBezTo>
                    <a:cubicBezTo>
                      <a:pt x="86" y="199"/>
                      <a:pt x="87" y="196"/>
                      <a:pt x="87" y="194"/>
                    </a:cubicBezTo>
                    <a:cubicBezTo>
                      <a:pt x="87" y="192"/>
                      <a:pt x="86" y="189"/>
                      <a:pt x="85" y="187"/>
                    </a:cubicBezTo>
                    <a:cubicBezTo>
                      <a:pt x="85" y="186"/>
                      <a:pt x="85" y="182"/>
                      <a:pt x="84" y="182"/>
                    </a:cubicBezTo>
                    <a:cubicBezTo>
                      <a:pt x="83" y="181"/>
                      <a:pt x="81" y="182"/>
                      <a:pt x="79" y="182"/>
                    </a:cubicBezTo>
                    <a:cubicBezTo>
                      <a:pt x="77" y="182"/>
                      <a:pt x="73" y="183"/>
                      <a:pt x="71" y="182"/>
                    </a:cubicBezTo>
                    <a:cubicBezTo>
                      <a:pt x="70" y="182"/>
                      <a:pt x="69" y="179"/>
                      <a:pt x="69" y="178"/>
                    </a:cubicBezTo>
                    <a:cubicBezTo>
                      <a:pt x="68" y="177"/>
                      <a:pt x="68" y="173"/>
                      <a:pt x="67" y="172"/>
                    </a:cubicBezTo>
                    <a:cubicBezTo>
                      <a:pt x="67" y="170"/>
                      <a:pt x="66" y="165"/>
                      <a:pt x="64" y="164"/>
                    </a:cubicBezTo>
                    <a:cubicBezTo>
                      <a:pt x="62" y="162"/>
                      <a:pt x="58" y="161"/>
                      <a:pt x="55" y="160"/>
                    </a:cubicBezTo>
                    <a:cubicBezTo>
                      <a:pt x="53" y="160"/>
                      <a:pt x="48" y="160"/>
                      <a:pt x="46" y="159"/>
                    </a:cubicBezTo>
                    <a:cubicBezTo>
                      <a:pt x="45" y="159"/>
                      <a:pt x="42" y="157"/>
                      <a:pt x="41" y="156"/>
                    </a:cubicBezTo>
                    <a:cubicBezTo>
                      <a:pt x="39" y="155"/>
                      <a:pt x="38" y="152"/>
                      <a:pt x="37" y="150"/>
                    </a:cubicBezTo>
                    <a:cubicBezTo>
                      <a:pt x="37" y="148"/>
                      <a:pt x="39" y="144"/>
                      <a:pt x="39" y="142"/>
                    </a:cubicBezTo>
                    <a:cubicBezTo>
                      <a:pt x="38" y="139"/>
                      <a:pt x="38" y="134"/>
                      <a:pt x="36" y="131"/>
                    </a:cubicBezTo>
                    <a:cubicBezTo>
                      <a:pt x="35" y="130"/>
                      <a:pt x="32" y="128"/>
                      <a:pt x="31" y="128"/>
                    </a:cubicBezTo>
                    <a:cubicBezTo>
                      <a:pt x="29" y="127"/>
                      <a:pt x="26" y="128"/>
                      <a:pt x="25" y="127"/>
                    </a:cubicBezTo>
                    <a:cubicBezTo>
                      <a:pt x="24" y="126"/>
                      <a:pt x="21" y="124"/>
                      <a:pt x="20" y="122"/>
                    </a:cubicBezTo>
                    <a:cubicBezTo>
                      <a:pt x="20" y="121"/>
                      <a:pt x="20" y="119"/>
                      <a:pt x="21" y="118"/>
                    </a:cubicBezTo>
                    <a:cubicBezTo>
                      <a:pt x="22" y="117"/>
                      <a:pt x="25" y="116"/>
                      <a:pt x="26" y="115"/>
                    </a:cubicBezTo>
                    <a:cubicBezTo>
                      <a:pt x="27" y="114"/>
                      <a:pt x="26" y="111"/>
                      <a:pt x="26" y="109"/>
                    </a:cubicBezTo>
                    <a:cubicBezTo>
                      <a:pt x="25" y="108"/>
                      <a:pt x="25" y="104"/>
                      <a:pt x="23" y="103"/>
                    </a:cubicBezTo>
                    <a:cubicBezTo>
                      <a:pt x="22" y="101"/>
                      <a:pt x="18" y="102"/>
                      <a:pt x="16" y="101"/>
                    </a:cubicBezTo>
                    <a:cubicBezTo>
                      <a:pt x="14" y="100"/>
                      <a:pt x="11" y="97"/>
                      <a:pt x="10" y="95"/>
                    </a:cubicBezTo>
                    <a:cubicBezTo>
                      <a:pt x="9" y="94"/>
                      <a:pt x="8" y="90"/>
                      <a:pt x="7" y="89"/>
                    </a:cubicBezTo>
                    <a:cubicBezTo>
                      <a:pt x="6" y="87"/>
                      <a:pt x="3" y="83"/>
                      <a:pt x="2" y="81"/>
                    </a:cubicBezTo>
                    <a:cubicBezTo>
                      <a:pt x="1" y="79"/>
                      <a:pt x="0" y="74"/>
                      <a:pt x="0" y="71"/>
                    </a:cubicBezTo>
                    <a:cubicBezTo>
                      <a:pt x="1" y="69"/>
                      <a:pt x="3" y="66"/>
                      <a:pt x="5" y="65"/>
                    </a:cubicBezTo>
                    <a:cubicBezTo>
                      <a:pt x="6" y="64"/>
                      <a:pt x="9" y="63"/>
                      <a:pt x="11" y="64"/>
                    </a:cubicBezTo>
                    <a:cubicBezTo>
                      <a:pt x="12" y="64"/>
                      <a:pt x="13" y="67"/>
                      <a:pt x="15" y="68"/>
                    </a:cubicBezTo>
                    <a:cubicBezTo>
                      <a:pt x="16" y="68"/>
                      <a:pt x="19" y="68"/>
                      <a:pt x="21" y="68"/>
                    </a:cubicBezTo>
                    <a:cubicBezTo>
                      <a:pt x="23" y="67"/>
                      <a:pt x="24" y="63"/>
                      <a:pt x="26" y="62"/>
                    </a:cubicBezTo>
                    <a:cubicBezTo>
                      <a:pt x="27" y="61"/>
                      <a:pt x="30" y="61"/>
                      <a:pt x="31" y="60"/>
                    </a:cubicBezTo>
                    <a:cubicBezTo>
                      <a:pt x="33" y="59"/>
                      <a:pt x="36" y="56"/>
                      <a:pt x="36" y="54"/>
                    </a:cubicBezTo>
                    <a:cubicBezTo>
                      <a:pt x="37" y="52"/>
                      <a:pt x="36" y="46"/>
                      <a:pt x="35" y="43"/>
                    </a:cubicBezTo>
                    <a:cubicBezTo>
                      <a:pt x="35" y="42"/>
                      <a:pt x="33" y="39"/>
                      <a:pt x="32" y="37"/>
                    </a:cubicBezTo>
                    <a:cubicBezTo>
                      <a:pt x="31" y="35"/>
                      <a:pt x="30" y="29"/>
                      <a:pt x="30" y="27"/>
                    </a:cubicBezTo>
                    <a:cubicBezTo>
                      <a:pt x="30" y="26"/>
                      <a:pt x="30" y="24"/>
                      <a:pt x="31" y="22"/>
                    </a:cubicBezTo>
                    <a:cubicBezTo>
                      <a:pt x="33" y="22"/>
                      <a:pt x="35" y="22"/>
                      <a:pt x="36" y="21"/>
                    </a:cubicBezTo>
                    <a:cubicBezTo>
                      <a:pt x="39" y="20"/>
                      <a:pt x="43" y="17"/>
                      <a:pt x="45" y="16"/>
                    </a:cubicBezTo>
                    <a:cubicBezTo>
                      <a:pt x="46" y="14"/>
                      <a:pt x="50" y="11"/>
                      <a:pt x="52" y="11"/>
                    </a:cubicBezTo>
                    <a:cubicBezTo>
                      <a:pt x="54" y="11"/>
                      <a:pt x="57" y="13"/>
                      <a:pt x="58" y="15"/>
                    </a:cubicBezTo>
                    <a:cubicBezTo>
                      <a:pt x="59" y="16"/>
                      <a:pt x="58" y="20"/>
                      <a:pt x="60" y="21"/>
                    </a:cubicBezTo>
                    <a:cubicBezTo>
                      <a:pt x="61" y="21"/>
                      <a:pt x="64" y="20"/>
                      <a:pt x="65" y="19"/>
                    </a:cubicBezTo>
                    <a:cubicBezTo>
                      <a:pt x="66" y="18"/>
                      <a:pt x="65" y="16"/>
                      <a:pt x="66" y="15"/>
                    </a:cubicBezTo>
                    <a:cubicBezTo>
                      <a:pt x="67" y="13"/>
                      <a:pt x="72" y="10"/>
                      <a:pt x="73" y="9"/>
                    </a:cubicBezTo>
                    <a:cubicBezTo>
                      <a:pt x="74" y="7"/>
                      <a:pt x="74" y="4"/>
                      <a:pt x="75" y="3"/>
                    </a:cubicBezTo>
                    <a:cubicBezTo>
                      <a:pt x="76" y="2"/>
                      <a:pt x="79" y="1"/>
                      <a:pt x="81" y="0"/>
                    </a:cubicBezTo>
                    <a:cubicBezTo>
                      <a:pt x="83" y="0"/>
                      <a:pt x="88" y="1"/>
                      <a:pt x="91" y="2"/>
                    </a:cubicBezTo>
                    <a:cubicBezTo>
                      <a:pt x="94" y="3"/>
                      <a:pt x="99" y="6"/>
                      <a:pt x="102" y="8"/>
                    </a:cubicBezTo>
                    <a:cubicBezTo>
                      <a:pt x="104" y="10"/>
                      <a:pt x="107" y="14"/>
                      <a:pt x="108" y="16"/>
                    </a:cubicBezTo>
                    <a:cubicBezTo>
                      <a:pt x="108" y="18"/>
                      <a:pt x="108" y="22"/>
                      <a:pt x="108" y="24"/>
                    </a:cubicBezTo>
                    <a:cubicBezTo>
                      <a:pt x="108" y="26"/>
                      <a:pt x="107" y="29"/>
                      <a:pt x="106" y="31"/>
                    </a:cubicBezTo>
                    <a:cubicBezTo>
                      <a:pt x="105" y="32"/>
                      <a:pt x="102" y="33"/>
                      <a:pt x="101" y="35"/>
                    </a:cubicBezTo>
                    <a:cubicBezTo>
                      <a:pt x="101" y="36"/>
                      <a:pt x="103" y="40"/>
                      <a:pt x="104" y="41"/>
                    </a:cubicBezTo>
                    <a:cubicBezTo>
                      <a:pt x="105" y="42"/>
                      <a:pt x="109" y="42"/>
                      <a:pt x="111" y="42"/>
                    </a:cubicBezTo>
                    <a:cubicBezTo>
                      <a:pt x="113" y="43"/>
                      <a:pt x="117" y="44"/>
                      <a:pt x="119" y="46"/>
                    </a:cubicBezTo>
                    <a:cubicBezTo>
                      <a:pt x="120" y="47"/>
                      <a:pt x="120" y="52"/>
                      <a:pt x="122" y="53"/>
                    </a:cubicBezTo>
                    <a:cubicBezTo>
                      <a:pt x="123" y="53"/>
                      <a:pt x="127" y="53"/>
                      <a:pt x="128" y="52"/>
                    </a:cubicBezTo>
                    <a:cubicBezTo>
                      <a:pt x="129" y="50"/>
                      <a:pt x="127" y="46"/>
                      <a:pt x="128" y="44"/>
                    </a:cubicBezTo>
                    <a:cubicBezTo>
                      <a:pt x="129" y="43"/>
                      <a:pt x="132" y="41"/>
                      <a:pt x="134" y="41"/>
                    </a:cubicBezTo>
                    <a:cubicBezTo>
                      <a:pt x="136" y="41"/>
                      <a:pt x="139" y="44"/>
                      <a:pt x="141" y="46"/>
                    </a:cubicBezTo>
                    <a:cubicBezTo>
                      <a:pt x="142" y="47"/>
                      <a:pt x="142" y="50"/>
                      <a:pt x="142" y="52"/>
                    </a:cubicBezTo>
                    <a:cubicBezTo>
                      <a:pt x="143" y="55"/>
                      <a:pt x="141" y="61"/>
                      <a:pt x="142" y="64"/>
                    </a:cubicBezTo>
                    <a:cubicBezTo>
                      <a:pt x="143" y="66"/>
                      <a:pt x="147" y="68"/>
                      <a:pt x="149" y="69"/>
                    </a:cubicBezTo>
                    <a:cubicBezTo>
                      <a:pt x="151" y="71"/>
                      <a:pt x="158" y="72"/>
                      <a:pt x="161" y="73"/>
                    </a:cubicBezTo>
                    <a:cubicBezTo>
                      <a:pt x="163" y="74"/>
                      <a:pt x="169" y="76"/>
                      <a:pt x="171" y="78"/>
                    </a:cubicBezTo>
                    <a:cubicBezTo>
                      <a:pt x="174" y="80"/>
                      <a:pt x="176" y="85"/>
                      <a:pt x="178" y="87"/>
                    </a:cubicBezTo>
                    <a:cubicBezTo>
                      <a:pt x="180" y="89"/>
                      <a:pt x="184" y="93"/>
                      <a:pt x="186" y="93"/>
                    </a:cubicBezTo>
                    <a:cubicBezTo>
                      <a:pt x="188" y="93"/>
                      <a:pt x="190" y="90"/>
                      <a:pt x="190" y="88"/>
                    </a:cubicBezTo>
                    <a:cubicBezTo>
                      <a:pt x="191" y="87"/>
                      <a:pt x="191" y="83"/>
                      <a:pt x="192" y="82"/>
                    </a:cubicBezTo>
                    <a:cubicBezTo>
                      <a:pt x="193" y="81"/>
                      <a:pt x="195" y="78"/>
                      <a:pt x="196" y="78"/>
                    </a:cubicBezTo>
                    <a:cubicBezTo>
                      <a:pt x="198" y="78"/>
                      <a:pt x="200" y="77"/>
                      <a:pt x="201" y="78"/>
                    </a:cubicBezTo>
                    <a:cubicBezTo>
                      <a:pt x="203" y="79"/>
                      <a:pt x="204" y="84"/>
                      <a:pt x="206" y="85"/>
                    </a:cubicBezTo>
                    <a:cubicBezTo>
                      <a:pt x="208" y="86"/>
                      <a:pt x="212" y="86"/>
                      <a:pt x="214" y="85"/>
                    </a:cubicBezTo>
                    <a:cubicBezTo>
                      <a:pt x="216" y="84"/>
                      <a:pt x="217" y="79"/>
                      <a:pt x="219" y="78"/>
                    </a:cubicBezTo>
                    <a:cubicBezTo>
                      <a:pt x="220" y="77"/>
                      <a:pt x="223" y="77"/>
                      <a:pt x="224" y="78"/>
                    </a:cubicBezTo>
                    <a:cubicBezTo>
                      <a:pt x="226" y="79"/>
                      <a:pt x="229" y="82"/>
                      <a:pt x="229" y="84"/>
                    </a:cubicBezTo>
                    <a:cubicBezTo>
                      <a:pt x="230" y="86"/>
                      <a:pt x="228" y="89"/>
                      <a:pt x="228" y="91"/>
                    </a:cubicBezTo>
                    <a:cubicBezTo>
                      <a:pt x="227" y="93"/>
                      <a:pt x="226" y="95"/>
                      <a:pt x="225" y="97"/>
                    </a:cubicBezTo>
                    <a:cubicBezTo>
                      <a:pt x="225" y="99"/>
                      <a:pt x="226" y="102"/>
                      <a:pt x="227" y="104"/>
                    </a:cubicBezTo>
                    <a:cubicBezTo>
                      <a:pt x="228" y="105"/>
                      <a:pt x="231" y="106"/>
                      <a:pt x="231" y="107"/>
                    </a:cubicBezTo>
                    <a:cubicBezTo>
                      <a:pt x="232" y="108"/>
                      <a:pt x="232" y="111"/>
                      <a:pt x="231" y="112"/>
                    </a:cubicBezTo>
                    <a:cubicBezTo>
                      <a:pt x="231" y="113"/>
                      <a:pt x="230" y="116"/>
                      <a:pt x="230" y="118"/>
                    </a:cubicBezTo>
                    <a:cubicBezTo>
                      <a:pt x="230" y="119"/>
                      <a:pt x="231" y="123"/>
                      <a:pt x="232" y="124"/>
                    </a:cubicBezTo>
                    <a:cubicBezTo>
                      <a:pt x="233" y="126"/>
                      <a:pt x="237" y="130"/>
                      <a:pt x="239" y="131"/>
                    </a:cubicBezTo>
                    <a:cubicBezTo>
                      <a:pt x="241" y="132"/>
                      <a:pt x="245" y="131"/>
                      <a:pt x="247" y="131"/>
                    </a:cubicBezTo>
                    <a:cubicBezTo>
                      <a:pt x="249" y="132"/>
                      <a:pt x="253" y="137"/>
                      <a:pt x="254" y="139"/>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52">
                <a:extLst>
                  <a:ext uri="{FF2B5EF4-FFF2-40B4-BE49-F238E27FC236}">
                    <a16:creationId xmlns:a16="http://schemas.microsoft.com/office/drawing/2014/main" id="{6E30DFE3-C1D6-CF23-F942-342B06E2A1F7}"/>
                  </a:ext>
                </a:extLst>
              </p:cNvPr>
              <p:cNvSpPr>
                <a:spLocks/>
              </p:cNvSpPr>
              <p:nvPr/>
            </p:nvSpPr>
            <p:spPr bwMode="auto">
              <a:xfrm>
                <a:off x="7200900" y="3397250"/>
                <a:ext cx="26987" cy="14288"/>
              </a:xfrm>
              <a:custGeom>
                <a:avLst/>
                <a:gdLst/>
                <a:ahLst/>
                <a:cxnLst>
                  <a:cxn ang="0">
                    <a:pos x="13" y="1"/>
                  </a:cxn>
                  <a:cxn ang="0">
                    <a:pos x="10" y="2"/>
                  </a:cxn>
                  <a:cxn ang="0">
                    <a:pos x="6" y="1"/>
                  </a:cxn>
                  <a:cxn ang="0">
                    <a:pos x="2" y="1"/>
                  </a:cxn>
                  <a:cxn ang="0">
                    <a:pos x="0" y="4"/>
                  </a:cxn>
                  <a:cxn ang="0">
                    <a:pos x="3" y="7"/>
                  </a:cxn>
                  <a:cxn ang="0">
                    <a:pos x="6" y="7"/>
                  </a:cxn>
                  <a:cxn ang="0">
                    <a:pos x="9" y="7"/>
                  </a:cxn>
                  <a:cxn ang="0">
                    <a:pos x="10" y="5"/>
                  </a:cxn>
                  <a:cxn ang="0">
                    <a:pos x="14" y="7"/>
                  </a:cxn>
                  <a:cxn ang="0">
                    <a:pos x="15" y="3"/>
                  </a:cxn>
                  <a:cxn ang="0">
                    <a:pos x="13" y="1"/>
                  </a:cxn>
                </a:cxnLst>
                <a:rect l="0" t="0" r="r" b="b"/>
                <a:pathLst>
                  <a:path w="15" h="8">
                    <a:moveTo>
                      <a:pt x="13" y="1"/>
                    </a:moveTo>
                    <a:cubicBezTo>
                      <a:pt x="12" y="0"/>
                      <a:pt x="11" y="2"/>
                      <a:pt x="10" y="2"/>
                    </a:cubicBezTo>
                    <a:cubicBezTo>
                      <a:pt x="9" y="2"/>
                      <a:pt x="7" y="1"/>
                      <a:pt x="6" y="1"/>
                    </a:cubicBezTo>
                    <a:cubicBezTo>
                      <a:pt x="5" y="1"/>
                      <a:pt x="3" y="1"/>
                      <a:pt x="2" y="1"/>
                    </a:cubicBezTo>
                    <a:cubicBezTo>
                      <a:pt x="2" y="2"/>
                      <a:pt x="1" y="3"/>
                      <a:pt x="0" y="4"/>
                    </a:cubicBezTo>
                    <a:cubicBezTo>
                      <a:pt x="0" y="5"/>
                      <a:pt x="2" y="7"/>
                      <a:pt x="3" y="7"/>
                    </a:cubicBezTo>
                    <a:cubicBezTo>
                      <a:pt x="3" y="8"/>
                      <a:pt x="5" y="7"/>
                      <a:pt x="6" y="7"/>
                    </a:cubicBezTo>
                    <a:cubicBezTo>
                      <a:pt x="7" y="7"/>
                      <a:pt x="8" y="7"/>
                      <a:pt x="9" y="7"/>
                    </a:cubicBezTo>
                    <a:cubicBezTo>
                      <a:pt x="9" y="7"/>
                      <a:pt x="10" y="6"/>
                      <a:pt x="10" y="5"/>
                    </a:cubicBezTo>
                    <a:cubicBezTo>
                      <a:pt x="11" y="5"/>
                      <a:pt x="13" y="8"/>
                      <a:pt x="14" y="7"/>
                    </a:cubicBezTo>
                    <a:cubicBezTo>
                      <a:pt x="15" y="7"/>
                      <a:pt x="15" y="4"/>
                      <a:pt x="15" y="3"/>
                    </a:cubicBezTo>
                    <a:cubicBezTo>
                      <a:pt x="15" y="3"/>
                      <a:pt x="14" y="1"/>
                      <a:pt x="13" y="1"/>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53">
                <a:extLst>
                  <a:ext uri="{FF2B5EF4-FFF2-40B4-BE49-F238E27FC236}">
                    <a16:creationId xmlns:a16="http://schemas.microsoft.com/office/drawing/2014/main" id="{A91937CE-55F6-197C-42C8-1D3E05C99444}"/>
                  </a:ext>
                </a:extLst>
              </p:cNvPr>
              <p:cNvSpPr>
                <a:spLocks/>
              </p:cNvSpPr>
              <p:nvPr/>
            </p:nvSpPr>
            <p:spPr bwMode="auto">
              <a:xfrm>
                <a:off x="7145338" y="3321050"/>
                <a:ext cx="9525" cy="14288"/>
              </a:xfrm>
              <a:custGeom>
                <a:avLst/>
                <a:gdLst/>
                <a:ahLst/>
                <a:cxnLst>
                  <a:cxn ang="0">
                    <a:pos x="6" y="2"/>
                  </a:cxn>
                  <a:cxn ang="0">
                    <a:pos x="5" y="0"/>
                  </a:cxn>
                  <a:cxn ang="0">
                    <a:pos x="1" y="0"/>
                  </a:cxn>
                  <a:cxn ang="0">
                    <a:pos x="0" y="3"/>
                  </a:cxn>
                  <a:cxn ang="0">
                    <a:pos x="1" y="7"/>
                  </a:cxn>
                  <a:cxn ang="0">
                    <a:pos x="5" y="7"/>
                  </a:cxn>
                  <a:cxn ang="0">
                    <a:pos x="5" y="4"/>
                  </a:cxn>
                  <a:cxn ang="0">
                    <a:pos x="6" y="2"/>
                  </a:cxn>
                </a:cxnLst>
                <a:rect l="0" t="0" r="r" b="b"/>
                <a:pathLst>
                  <a:path w="6" h="8">
                    <a:moveTo>
                      <a:pt x="6" y="2"/>
                    </a:moveTo>
                    <a:cubicBezTo>
                      <a:pt x="6" y="1"/>
                      <a:pt x="5" y="0"/>
                      <a:pt x="5" y="0"/>
                    </a:cubicBezTo>
                    <a:cubicBezTo>
                      <a:pt x="4" y="0"/>
                      <a:pt x="2" y="0"/>
                      <a:pt x="1" y="0"/>
                    </a:cubicBezTo>
                    <a:cubicBezTo>
                      <a:pt x="0" y="0"/>
                      <a:pt x="0" y="2"/>
                      <a:pt x="0" y="3"/>
                    </a:cubicBezTo>
                    <a:cubicBezTo>
                      <a:pt x="0" y="4"/>
                      <a:pt x="0" y="6"/>
                      <a:pt x="1" y="7"/>
                    </a:cubicBezTo>
                    <a:cubicBezTo>
                      <a:pt x="2" y="7"/>
                      <a:pt x="5" y="8"/>
                      <a:pt x="5" y="7"/>
                    </a:cubicBezTo>
                    <a:cubicBezTo>
                      <a:pt x="6" y="7"/>
                      <a:pt x="5" y="5"/>
                      <a:pt x="5" y="4"/>
                    </a:cubicBezTo>
                    <a:cubicBezTo>
                      <a:pt x="6" y="4"/>
                      <a:pt x="6" y="2"/>
                      <a:pt x="6" y="2"/>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54">
                <a:extLst>
                  <a:ext uri="{FF2B5EF4-FFF2-40B4-BE49-F238E27FC236}">
                    <a16:creationId xmlns:a16="http://schemas.microsoft.com/office/drawing/2014/main" id="{BF65B3DD-2805-E583-ED32-B4D9A4ADDA7E}"/>
                  </a:ext>
                </a:extLst>
              </p:cNvPr>
              <p:cNvSpPr>
                <a:spLocks/>
              </p:cNvSpPr>
              <p:nvPr/>
            </p:nvSpPr>
            <p:spPr bwMode="auto">
              <a:xfrm>
                <a:off x="7099300" y="3325813"/>
                <a:ext cx="38100" cy="28575"/>
              </a:xfrm>
              <a:custGeom>
                <a:avLst/>
                <a:gdLst/>
                <a:ahLst/>
                <a:cxnLst>
                  <a:cxn ang="0">
                    <a:pos x="22" y="4"/>
                  </a:cxn>
                  <a:cxn ang="0">
                    <a:pos x="18" y="3"/>
                  </a:cxn>
                  <a:cxn ang="0">
                    <a:pos x="14" y="1"/>
                  </a:cxn>
                  <a:cxn ang="0">
                    <a:pos x="10" y="2"/>
                  </a:cxn>
                  <a:cxn ang="0">
                    <a:pos x="5" y="1"/>
                  </a:cxn>
                  <a:cxn ang="0">
                    <a:pos x="2" y="4"/>
                  </a:cxn>
                  <a:cxn ang="0">
                    <a:pos x="1" y="10"/>
                  </a:cxn>
                  <a:cxn ang="0">
                    <a:pos x="4" y="13"/>
                  </a:cxn>
                  <a:cxn ang="0">
                    <a:pos x="7" y="16"/>
                  </a:cxn>
                  <a:cxn ang="0">
                    <a:pos x="11" y="14"/>
                  </a:cxn>
                  <a:cxn ang="0">
                    <a:pos x="16" y="14"/>
                  </a:cxn>
                  <a:cxn ang="0">
                    <a:pos x="20" y="14"/>
                  </a:cxn>
                  <a:cxn ang="0">
                    <a:pos x="22" y="8"/>
                  </a:cxn>
                  <a:cxn ang="0">
                    <a:pos x="22" y="4"/>
                  </a:cxn>
                </a:cxnLst>
                <a:rect l="0" t="0" r="r" b="b"/>
                <a:pathLst>
                  <a:path w="22" h="16">
                    <a:moveTo>
                      <a:pt x="22" y="4"/>
                    </a:moveTo>
                    <a:cubicBezTo>
                      <a:pt x="21" y="3"/>
                      <a:pt x="19" y="3"/>
                      <a:pt x="18" y="3"/>
                    </a:cubicBezTo>
                    <a:cubicBezTo>
                      <a:pt x="17" y="2"/>
                      <a:pt x="15" y="1"/>
                      <a:pt x="14" y="1"/>
                    </a:cubicBezTo>
                    <a:cubicBezTo>
                      <a:pt x="13" y="0"/>
                      <a:pt x="11" y="2"/>
                      <a:pt x="10" y="2"/>
                    </a:cubicBezTo>
                    <a:cubicBezTo>
                      <a:pt x="9" y="2"/>
                      <a:pt x="6" y="1"/>
                      <a:pt x="5" y="1"/>
                    </a:cubicBezTo>
                    <a:cubicBezTo>
                      <a:pt x="4" y="1"/>
                      <a:pt x="2" y="3"/>
                      <a:pt x="2" y="4"/>
                    </a:cubicBezTo>
                    <a:cubicBezTo>
                      <a:pt x="1" y="6"/>
                      <a:pt x="0" y="9"/>
                      <a:pt x="1" y="10"/>
                    </a:cubicBezTo>
                    <a:cubicBezTo>
                      <a:pt x="1" y="11"/>
                      <a:pt x="4" y="12"/>
                      <a:pt x="4" y="13"/>
                    </a:cubicBezTo>
                    <a:cubicBezTo>
                      <a:pt x="5" y="13"/>
                      <a:pt x="6" y="16"/>
                      <a:pt x="7" y="16"/>
                    </a:cubicBezTo>
                    <a:cubicBezTo>
                      <a:pt x="8" y="16"/>
                      <a:pt x="9" y="14"/>
                      <a:pt x="11" y="14"/>
                    </a:cubicBezTo>
                    <a:cubicBezTo>
                      <a:pt x="12" y="13"/>
                      <a:pt x="15" y="15"/>
                      <a:pt x="16" y="14"/>
                    </a:cubicBezTo>
                    <a:cubicBezTo>
                      <a:pt x="17" y="14"/>
                      <a:pt x="19" y="14"/>
                      <a:pt x="20" y="14"/>
                    </a:cubicBezTo>
                    <a:cubicBezTo>
                      <a:pt x="21" y="13"/>
                      <a:pt x="21" y="9"/>
                      <a:pt x="22" y="8"/>
                    </a:cubicBezTo>
                    <a:cubicBezTo>
                      <a:pt x="22" y="7"/>
                      <a:pt x="22" y="5"/>
                      <a:pt x="22" y="4"/>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55">
                <a:extLst>
                  <a:ext uri="{FF2B5EF4-FFF2-40B4-BE49-F238E27FC236}">
                    <a16:creationId xmlns:a16="http://schemas.microsoft.com/office/drawing/2014/main" id="{22CBB1B0-558C-CF68-D6D4-07191092139D}"/>
                  </a:ext>
                </a:extLst>
              </p:cNvPr>
              <p:cNvSpPr>
                <a:spLocks/>
              </p:cNvSpPr>
              <p:nvPr/>
            </p:nvSpPr>
            <p:spPr bwMode="auto">
              <a:xfrm>
                <a:off x="7064375" y="3025775"/>
                <a:ext cx="628650" cy="565150"/>
              </a:xfrm>
              <a:custGeom>
                <a:avLst/>
                <a:gdLst/>
                <a:ahLst/>
                <a:cxnLst>
                  <a:cxn ang="0">
                    <a:pos x="349" y="266"/>
                  </a:cxn>
                  <a:cxn ang="0">
                    <a:pos x="337" y="288"/>
                  </a:cxn>
                  <a:cxn ang="0">
                    <a:pos x="324" y="305"/>
                  </a:cxn>
                  <a:cxn ang="0">
                    <a:pos x="309" y="300"/>
                  </a:cxn>
                  <a:cxn ang="0">
                    <a:pos x="292" y="313"/>
                  </a:cxn>
                  <a:cxn ang="0">
                    <a:pos x="275" y="318"/>
                  </a:cxn>
                  <a:cxn ang="0">
                    <a:pos x="265" y="316"/>
                  </a:cxn>
                  <a:cxn ang="0">
                    <a:pos x="265" y="307"/>
                  </a:cxn>
                  <a:cxn ang="0">
                    <a:pos x="248" y="295"/>
                  </a:cxn>
                  <a:cxn ang="0">
                    <a:pos x="233" y="285"/>
                  </a:cxn>
                  <a:cxn ang="0">
                    <a:pos x="213" y="277"/>
                  </a:cxn>
                  <a:cxn ang="0">
                    <a:pos x="204" y="274"/>
                  </a:cxn>
                  <a:cxn ang="0">
                    <a:pos x="208" y="260"/>
                  </a:cxn>
                  <a:cxn ang="0">
                    <a:pos x="216" y="244"/>
                  </a:cxn>
                  <a:cxn ang="0">
                    <a:pos x="200" y="213"/>
                  </a:cxn>
                  <a:cxn ang="0">
                    <a:pos x="176" y="184"/>
                  </a:cxn>
                  <a:cxn ang="0">
                    <a:pos x="168" y="183"/>
                  </a:cxn>
                  <a:cxn ang="0">
                    <a:pos x="153" y="191"/>
                  </a:cxn>
                  <a:cxn ang="0">
                    <a:pos x="127" y="196"/>
                  </a:cxn>
                  <a:cxn ang="0">
                    <a:pos x="100" y="209"/>
                  </a:cxn>
                  <a:cxn ang="0">
                    <a:pos x="110" y="193"/>
                  </a:cxn>
                  <a:cxn ang="0">
                    <a:pos x="123" y="172"/>
                  </a:cxn>
                  <a:cxn ang="0">
                    <a:pos x="95" y="151"/>
                  </a:cxn>
                  <a:cxn ang="0">
                    <a:pos x="76" y="159"/>
                  </a:cxn>
                  <a:cxn ang="0">
                    <a:pos x="59" y="154"/>
                  </a:cxn>
                  <a:cxn ang="0">
                    <a:pos x="57" y="165"/>
                  </a:cxn>
                  <a:cxn ang="0">
                    <a:pos x="49" y="138"/>
                  </a:cxn>
                  <a:cxn ang="0">
                    <a:pos x="26" y="103"/>
                  </a:cxn>
                  <a:cxn ang="0">
                    <a:pos x="0" y="67"/>
                  </a:cxn>
                  <a:cxn ang="0">
                    <a:pos x="18" y="42"/>
                  </a:cxn>
                  <a:cxn ang="0">
                    <a:pos x="28" y="15"/>
                  </a:cxn>
                  <a:cxn ang="0">
                    <a:pos x="50" y="24"/>
                  </a:cxn>
                  <a:cxn ang="0">
                    <a:pos x="63" y="5"/>
                  </a:cxn>
                  <a:cxn ang="0">
                    <a:pos x="89" y="12"/>
                  </a:cxn>
                  <a:cxn ang="0">
                    <a:pos x="102" y="23"/>
                  </a:cxn>
                  <a:cxn ang="0">
                    <a:pos x="127" y="22"/>
                  </a:cxn>
                  <a:cxn ang="0">
                    <a:pos x="152" y="19"/>
                  </a:cxn>
                  <a:cxn ang="0">
                    <a:pos x="187" y="9"/>
                  </a:cxn>
                  <a:cxn ang="0">
                    <a:pos x="218" y="7"/>
                  </a:cxn>
                  <a:cxn ang="0">
                    <a:pos x="222" y="36"/>
                  </a:cxn>
                  <a:cxn ang="0">
                    <a:pos x="243" y="61"/>
                  </a:cxn>
                  <a:cxn ang="0">
                    <a:pos x="270" y="77"/>
                  </a:cxn>
                  <a:cxn ang="0">
                    <a:pos x="299" y="84"/>
                  </a:cxn>
                  <a:cxn ang="0">
                    <a:pos x="304" y="116"/>
                  </a:cxn>
                  <a:cxn ang="0">
                    <a:pos x="283" y="130"/>
                  </a:cxn>
                  <a:cxn ang="0">
                    <a:pos x="270" y="143"/>
                  </a:cxn>
                  <a:cxn ang="0">
                    <a:pos x="291" y="165"/>
                  </a:cxn>
                  <a:cxn ang="0">
                    <a:pos x="288" y="184"/>
                  </a:cxn>
                  <a:cxn ang="0">
                    <a:pos x="307" y="204"/>
                  </a:cxn>
                  <a:cxn ang="0">
                    <a:pos x="323" y="222"/>
                  </a:cxn>
                  <a:cxn ang="0">
                    <a:pos x="339" y="244"/>
                  </a:cxn>
                </a:cxnLst>
                <a:rect l="0" t="0" r="r" b="b"/>
                <a:pathLst>
                  <a:path w="355" h="320">
                    <a:moveTo>
                      <a:pt x="353" y="249"/>
                    </a:moveTo>
                    <a:cubicBezTo>
                      <a:pt x="354" y="251"/>
                      <a:pt x="355" y="254"/>
                      <a:pt x="355" y="256"/>
                    </a:cubicBezTo>
                    <a:cubicBezTo>
                      <a:pt x="355" y="258"/>
                      <a:pt x="354" y="261"/>
                      <a:pt x="353" y="263"/>
                    </a:cubicBezTo>
                    <a:cubicBezTo>
                      <a:pt x="352" y="264"/>
                      <a:pt x="350" y="265"/>
                      <a:pt x="349" y="266"/>
                    </a:cubicBezTo>
                    <a:cubicBezTo>
                      <a:pt x="348" y="267"/>
                      <a:pt x="347" y="271"/>
                      <a:pt x="346" y="272"/>
                    </a:cubicBezTo>
                    <a:cubicBezTo>
                      <a:pt x="345" y="273"/>
                      <a:pt x="341" y="274"/>
                      <a:pt x="340" y="275"/>
                    </a:cubicBezTo>
                    <a:cubicBezTo>
                      <a:pt x="338" y="276"/>
                      <a:pt x="336" y="279"/>
                      <a:pt x="336" y="281"/>
                    </a:cubicBezTo>
                    <a:cubicBezTo>
                      <a:pt x="335" y="283"/>
                      <a:pt x="337" y="286"/>
                      <a:pt x="337" y="288"/>
                    </a:cubicBezTo>
                    <a:cubicBezTo>
                      <a:pt x="337" y="289"/>
                      <a:pt x="337" y="293"/>
                      <a:pt x="336" y="294"/>
                    </a:cubicBezTo>
                    <a:cubicBezTo>
                      <a:pt x="335" y="295"/>
                      <a:pt x="332" y="296"/>
                      <a:pt x="331" y="297"/>
                    </a:cubicBezTo>
                    <a:cubicBezTo>
                      <a:pt x="329" y="298"/>
                      <a:pt x="327" y="300"/>
                      <a:pt x="326" y="301"/>
                    </a:cubicBezTo>
                    <a:cubicBezTo>
                      <a:pt x="326" y="302"/>
                      <a:pt x="325" y="304"/>
                      <a:pt x="324" y="305"/>
                    </a:cubicBezTo>
                    <a:cubicBezTo>
                      <a:pt x="324" y="305"/>
                      <a:pt x="323" y="305"/>
                      <a:pt x="323" y="304"/>
                    </a:cubicBezTo>
                    <a:cubicBezTo>
                      <a:pt x="322" y="304"/>
                      <a:pt x="323" y="302"/>
                      <a:pt x="322" y="302"/>
                    </a:cubicBezTo>
                    <a:cubicBezTo>
                      <a:pt x="321" y="300"/>
                      <a:pt x="318" y="300"/>
                      <a:pt x="316" y="300"/>
                    </a:cubicBezTo>
                    <a:cubicBezTo>
                      <a:pt x="314" y="299"/>
                      <a:pt x="310" y="299"/>
                      <a:pt x="309" y="300"/>
                    </a:cubicBezTo>
                    <a:cubicBezTo>
                      <a:pt x="307" y="300"/>
                      <a:pt x="304" y="300"/>
                      <a:pt x="303" y="301"/>
                    </a:cubicBezTo>
                    <a:cubicBezTo>
                      <a:pt x="301" y="302"/>
                      <a:pt x="301" y="306"/>
                      <a:pt x="299" y="307"/>
                    </a:cubicBezTo>
                    <a:cubicBezTo>
                      <a:pt x="299" y="307"/>
                      <a:pt x="297" y="308"/>
                      <a:pt x="297" y="308"/>
                    </a:cubicBezTo>
                    <a:cubicBezTo>
                      <a:pt x="295" y="309"/>
                      <a:pt x="293" y="311"/>
                      <a:pt x="292" y="313"/>
                    </a:cubicBezTo>
                    <a:cubicBezTo>
                      <a:pt x="291" y="314"/>
                      <a:pt x="292" y="317"/>
                      <a:pt x="291" y="318"/>
                    </a:cubicBezTo>
                    <a:cubicBezTo>
                      <a:pt x="290" y="319"/>
                      <a:pt x="288" y="320"/>
                      <a:pt x="288" y="320"/>
                    </a:cubicBezTo>
                    <a:cubicBezTo>
                      <a:pt x="286" y="320"/>
                      <a:pt x="283" y="318"/>
                      <a:pt x="282" y="318"/>
                    </a:cubicBezTo>
                    <a:cubicBezTo>
                      <a:pt x="280" y="318"/>
                      <a:pt x="276" y="319"/>
                      <a:pt x="275" y="318"/>
                    </a:cubicBezTo>
                    <a:cubicBezTo>
                      <a:pt x="274" y="318"/>
                      <a:pt x="275" y="316"/>
                      <a:pt x="275" y="315"/>
                    </a:cubicBezTo>
                    <a:cubicBezTo>
                      <a:pt x="274" y="314"/>
                      <a:pt x="272" y="313"/>
                      <a:pt x="271" y="313"/>
                    </a:cubicBezTo>
                    <a:cubicBezTo>
                      <a:pt x="270" y="313"/>
                      <a:pt x="269" y="316"/>
                      <a:pt x="269" y="316"/>
                    </a:cubicBezTo>
                    <a:cubicBezTo>
                      <a:pt x="268" y="316"/>
                      <a:pt x="266" y="316"/>
                      <a:pt x="265" y="316"/>
                    </a:cubicBezTo>
                    <a:cubicBezTo>
                      <a:pt x="264" y="315"/>
                      <a:pt x="262" y="315"/>
                      <a:pt x="261" y="314"/>
                    </a:cubicBezTo>
                    <a:cubicBezTo>
                      <a:pt x="261" y="313"/>
                      <a:pt x="261" y="312"/>
                      <a:pt x="262" y="311"/>
                    </a:cubicBezTo>
                    <a:cubicBezTo>
                      <a:pt x="262" y="310"/>
                      <a:pt x="264" y="311"/>
                      <a:pt x="265" y="311"/>
                    </a:cubicBezTo>
                    <a:cubicBezTo>
                      <a:pt x="266" y="310"/>
                      <a:pt x="265" y="308"/>
                      <a:pt x="265" y="307"/>
                    </a:cubicBezTo>
                    <a:cubicBezTo>
                      <a:pt x="265" y="306"/>
                      <a:pt x="264" y="303"/>
                      <a:pt x="263" y="302"/>
                    </a:cubicBezTo>
                    <a:cubicBezTo>
                      <a:pt x="262" y="300"/>
                      <a:pt x="258" y="301"/>
                      <a:pt x="257" y="300"/>
                    </a:cubicBezTo>
                    <a:cubicBezTo>
                      <a:pt x="256" y="299"/>
                      <a:pt x="254" y="297"/>
                      <a:pt x="253" y="296"/>
                    </a:cubicBezTo>
                    <a:cubicBezTo>
                      <a:pt x="252" y="296"/>
                      <a:pt x="249" y="296"/>
                      <a:pt x="248" y="295"/>
                    </a:cubicBezTo>
                    <a:cubicBezTo>
                      <a:pt x="247" y="295"/>
                      <a:pt x="246" y="292"/>
                      <a:pt x="245" y="291"/>
                    </a:cubicBezTo>
                    <a:cubicBezTo>
                      <a:pt x="245" y="290"/>
                      <a:pt x="244" y="288"/>
                      <a:pt x="243" y="287"/>
                    </a:cubicBezTo>
                    <a:cubicBezTo>
                      <a:pt x="242" y="286"/>
                      <a:pt x="239" y="285"/>
                      <a:pt x="238" y="285"/>
                    </a:cubicBezTo>
                    <a:cubicBezTo>
                      <a:pt x="237" y="285"/>
                      <a:pt x="234" y="285"/>
                      <a:pt x="233" y="285"/>
                    </a:cubicBezTo>
                    <a:cubicBezTo>
                      <a:pt x="232" y="286"/>
                      <a:pt x="229" y="287"/>
                      <a:pt x="228" y="287"/>
                    </a:cubicBezTo>
                    <a:cubicBezTo>
                      <a:pt x="226" y="287"/>
                      <a:pt x="222" y="285"/>
                      <a:pt x="220" y="284"/>
                    </a:cubicBezTo>
                    <a:cubicBezTo>
                      <a:pt x="219" y="283"/>
                      <a:pt x="218" y="278"/>
                      <a:pt x="217" y="277"/>
                    </a:cubicBezTo>
                    <a:cubicBezTo>
                      <a:pt x="216" y="277"/>
                      <a:pt x="214" y="277"/>
                      <a:pt x="213" y="277"/>
                    </a:cubicBezTo>
                    <a:cubicBezTo>
                      <a:pt x="212" y="277"/>
                      <a:pt x="210" y="277"/>
                      <a:pt x="210" y="276"/>
                    </a:cubicBezTo>
                    <a:cubicBezTo>
                      <a:pt x="210" y="276"/>
                      <a:pt x="210" y="275"/>
                      <a:pt x="209" y="274"/>
                    </a:cubicBezTo>
                    <a:cubicBezTo>
                      <a:pt x="209" y="274"/>
                      <a:pt x="208" y="274"/>
                      <a:pt x="207" y="274"/>
                    </a:cubicBezTo>
                    <a:cubicBezTo>
                      <a:pt x="206" y="274"/>
                      <a:pt x="204" y="275"/>
                      <a:pt x="204" y="274"/>
                    </a:cubicBezTo>
                    <a:cubicBezTo>
                      <a:pt x="203" y="274"/>
                      <a:pt x="201" y="272"/>
                      <a:pt x="201" y="272"/>
                    </a:cubicBezTo>
                    <a:cubicBezTo>
                      <a:pt x="200" y="270"/>
                      <a:pt x="200" y="268"/>
                      <a:pt x="201" y="267"/>
                    </a:cubicBezTo>
                    <a:cubicBezTo>
                      <a:pt x="201" y="266"/>
                      <a:pt x="203" y="265"/>
                      <a:pt x="204" y="264"/>
                    </a:cubicBezTo>
                    <a:cubicBezTo>
                      <a:pt x="205" y="263"/>
                      <a:pt x="207" y="261"/>
                      <a:pt x="208" y="260"/>
                    </a:cubicBezTo>
                    <a:cubicBezTo>
                      <a:pt x="208" y="259"/>
                      <a:pt x="206" y="257"/>
                      <a:pt x="205" y="256"/>
                    </a:cubicBezTo>
                    <a:cubicBezTo>
                      <a:pt x="205" y="255"/>
                      <a:pt x="206" y="253"/>
                      <a:pt x="207" y="252"/>
                    </a:cubicBezTo>
                    <a:cubicBezTo>
                      <a:pt x="208" y="250"/>
                      <a:pt x="211" y="248"/>
                      <a:pt x="212" y="246"/>
                    </a:cubicBezTo>
                    <a:cubicBezTo>
                      <a:pt x="213" y="246"/>
                      <a:pt x="216" y="245"/>
                      <a:pt x="216" y="244"/>
                    </a:cubicBezTo>
                    <a:cubicBezTo>
                      <a:pt x="217" y="243"/>
                      <a:pt x="217" y="241"/>
                      <a:pt x="217" y="240"/>
                    </a:cubicBezTo>
                    <a:cubicBezTo>
                      <a:pt x="216" y="239"/>
                      <a:pt x="213" y="238"/>
                      <a:pt x="212" y="237"/>
                    </a:cubicBezTo>
                    <a:cubicBezTo>
                      <a:pt x="210" y="234"/>
                      <a:pt x="209" y="228"/>
                      <a:pt x="208" y="225"/>
                    </a:cubicBezTo>
                    <a:cubicBezTo>
                      <a:pt x="206" y="222"/>
                      <a:pt x="202" y="216"/>
                      <a:pt x="200" y="213"/>
                    </a:cubicBezTo>
                    <a:cubicBezTo>
                      <a:pt x="199" y="210"/>
                      <a:pt x="197" y="204"/>
                      <a:pt x="195" y="202"/>
                    </a:cubicBezTo>
                    <a:cubicBezTo>
                      <a:pt x="194" y="200"/>
                      <a:pt x="191" y="198"/>
                      <a:pt x="189" y="197"/>
                    </a:cubicBezTo>
                    <a:cubicBezTo>
                      <a:pt x="188" y="195"/>
                      <a:pt x="185" y="191"/>
                      <a:pt x="183" y="189"/>
                    </a:cubicBezTo>
                    <a:cubicBezTo>
                      <a:pt x="181" y="188"/>
                      <a:pt x="177" y="186"/>
                      <a:pt x="176" y="184"/>
                    </a:cubicBezTo>
                    <a:cubicBezTo>
                      <a:pt x="176" y="184"/>
                      <a:pt x="176" y="183"/>
                      <a:pt x="176" y="182"/>
                    </a:cubicBezTo>
                    <a:cubicBezTo>
                      <a:pt x="175" y="181"/>
                      <a:pt x="173" y="181"/>
                      <a:pt x="172" y="181"/>
                    </a:cubicBezTo>
                    <a:cubicBezTo>
                      <a:pt x="171" y="182"/>
                      <a:pt x="171" y="184"/>
                      <a:pt x="170" y="184"/>
                    </a:cubicBezTo>
                    <a:cubicBezTo>
                      <a:pt x="170" y="184"/>
                      <a:pt x="169" y="183"/>
                      <a:pt x="168" y="183"/>
                    </a:cubicBezTo>
                    <a:cubicBezTo>
                      <a:pt x="167" y="184"/>
                      <a:pt x="166" y="187"/>
                      <a:pt x="165" y="188"/>
                    </a:cubicBezTo>
                    <a:cubicBezTo>
                      <a:pt x="164" y="189"/>
                      <a:pt x="164" y="192"/>
                      <a:pt x="162" y="192"/>
                    </a:cubicBezTo>
                    <a:cubicBezTo>
                      <a:pt x="161" y="193"/>
                      <a:pt x="159" y="191"/>
                      <a:pt x="158" y="191"/>
                    </a:cubicBezTo>
                    <a:cubicBezTo>
                      <a:pt x="156" y="191"/>
                      <a:pt x="154" y="190"/>
                      <a:pt x="153" y="191"/>
                    </a:cubicBezTo>
                    <a:cubicBezTo>
                      <a:pt x="152" y="191"/>
                      <a:pt x="150" y="194"/>
                      <a:pt x="148" y="194"/>
                    </a:cubicBezTo>
                    <a:cubicBezTo>
                      <a:pt x="146" y="195"/>
                      <a:pt x="142" y="197"/>
                      <a:pt x="140" y="198"/>
                    </a:cubicBezTo>
                    <a:cubicBezTo>
                      <a:pt x="138" y="198"/>
                      <a:pt x="135" y="199"/>
                      <a:pt x="133" y="199"/>
                    </a:cubicBezTo>
                    <a:cubicBezTo>
                      <a:pt x="132" y="198"/>
                      <a:pt x="129" y="196"/>
                      <a:pt x="127" y="196"/>
                    </a:cubicBezTo>
                    <a:cubicBezTo>
                      <a:pt x="125" y="195"/>
                      <a:pt x="121" y="197"/>
                      <a:pt x="119" y="198"/>
                    </a:cubicBezTo>
                    <a:cubicBezTo>
                      <a:pt x="117" y="199"/>
                      <a:pt x="113" y="201"/>
                      <a:pt x="112" y="202"/>
                    </a:cubicBezTo>
                    <a:cubicBezTo>
                      <a:pt x="111" y="203"/>
                      <a:pt x="110" y="206"/>
                      <a:pt x="109" y="206"/>
                    </a:cubicBezTo>
                    <a:cubicBezTo>
                      <a:pt x="107" y="208"/>
                      <a:pt x="102" y="209"/>
                      <a:pt x="100" y="209"/>
                    </a:cubicBezTo>
                    <a:cubicBezTo>
                      <a:pt x="99" y="208"/>
                      <a:pt x="97" y="206"/>
                      <a:pt x="97" y="205"/>
                    </a:cubicBezTo>
                    <a:cubicBezTo>
                      <a:pt x="97" y="204"/>
                      <a:pt x="101" y="202"/>
                      <a:pt x="102" y="200"/>
                    </a:cubicBezTo>
                    <a:cubicBezTo>
                      <a:pt x="102" y="199"/>
                      <a:pt x="101" y="196"/>
                      <a:pt x="102" y="195"/>
                    </a:cubicBezTo>
                    <a:cubicBezTo>
                      <a:pt x="103" y="194"/>
                      <a:pt x="109" y="195"/>
                      <a:pt x="110" y="193"/>
                    </a:cubicBezTo>
                    <a:cubicBezTo>
                      <a:pt x="112" y="192"/>
                      <a:pt x="112" y="188"/>
                      <a:pt x="113" y="186"/>
                    </a:cubicBezTo>
                    <a:cubicBezTo>
                      <a:pt x="114" y="184"/>
                      <a:pt x="118" y="181"/>
                      <a:pt x="120" y="180"/>
                    </a:cubicBezTo>
                    <a:cubicBezTo>
                      <a:pt x="121" y="179"/>
                      <a:pt x="123" y="179"/>
                      <a:pt x="124" y="178"/>
                    </a:cubicBezTo>
                    <a:cubicBezTo>
                      <a:pt x="125" y="176"/>
                      <a:pt x="123" y="173"/>
                      <a:pt x="123" y="172"/>
                    </a:cubicBezTo>
                    <a:cubicBezTo>
                      <a:pt x="122" y="171"/>
                      <a:pt x="121" y="169"/>
                      <a:pt x="120" y="168"/>
                    </a:cubicBezTo>
                    <a:cubicBezTo>
                      <a:pt x="118" y="166"/>
                      <a:pt x="112" y="167"/>
                      <a:pt x="110" y="166"/>
                    </a:cubicBezTo>
                    <a:cubicBezTo>
                      <a:pt x="107" y="165"/>
                      <a:pt x="104" y="161"/>
                      <a:pt x="102" y="159"/>
                    </a:cubicBezTo>
                    <a:cubicBezTo>
                      <a:pt x="100" y="157"/>
                      <a:pt x="98" y="152"/>
                      <a:pt x="95" y="151"/>
                    </a:cubicBezTo>
                    <a:cubicBezTo>
                      <a:pt x="94" y="150"/>
                      <a:pt x="91" y="148"/>
                      <a:pt x="89" y="148"/>
                    </a:cubicBezTo>
                    <a:cubicBezTo>
                      <a:pt x="88" y="148"/>
                      <a:pt x="85" y="150"/>
                      <a:pt x="83" y="151"/>
                    </a:cubicBezTo>
                    <a:cubicBezTo>
                      <a:pt x="82" y="152"/>
                      <a:pt x="79" y="155"/>
                      <a:pt x="78" y="156"/>
                    </a:cubicBezTo>
                    <a:cubicBezTo>
                      <a:pt x="77" y="157"/>
                      <a:pt x="77" y="159"/>
                      <a:pt x="76" y="159"/>
                    </a:cubicBezTo>
                    <a:cubicBezTo>
                      <a:pt x="75" y="160"/>
                      <a:pt x="73" y="159"/>
                      <a:pt x="72" y="159"/>
                    </a:cubicBezTo>
                    <a:cubicBezTo>
                      <a:pt x="71" y="158"/>
                      <a:pt x="69" y="155"/>
                      <a:pt x="68" y="155"/>
                    </a:cubicBezTo>
                    <a:cubicBezTo>
                      <a:pt x="67" y="154"/>
                      <a:pt x="64" y="154"/>
                      <a:pt x="63" y="154"/>
                    </a:cubicBezTo>
                    <a:cubicBezTo>
                      <a:pt x="62" y="154"/>
                      <a:pt x="60" y="154"/>
                      <a:pt x="59" y="154"/>
                    </a:cubicBezTo>
                    <a:cubicBezTo>
                      <a:pt x="58" y="155"/>
                      <a:pt x="57" y="158"/>
                      <a:pt x="58" y="159"/>
                    </a:cubicBezTo>
                    <a:cubicBezTo>
                      <a:pt x="58" y="160"/>
                      <a:pt x="61" y="160"/>
                      <a:pt x="61" y="161"/>
                    </a:cubicBezTo>
                    <a:cubicBezTo>
                      <a:pt x="62" y="161"/>
                      <a:pt x="62" y="163"/>
                      <a:pt x="62" y="164"/>
                    </a:cubicBezTo>
                    <a:cubicBezTo>
                      <a:pt x="61" y="165"/>
                      <a:pt x="58" y="165"/>
                      <a:pt x="57" y="165"/>
                    </a:cubicBezTo>
                    <a:cubicBezTo>
                      <a:pt x="56" y="165"/>
                      <a:pt x="54" y="165"/>
                      <a:pt x="53" y="164"/>
                    </a:cubicBezTo>
                    <a:cubicBezTo>
                      <a:pt x="52" y="163"/>
                      <a:pt x="51" y="160"/>
                      <a:pt x="50" y="159"/>
                    </a:cubicBezTo>
                    <a:cubicBezTo>
                      <a:pt x="50" y="156"/>
                      <a:pt x="52" y="152"/>
                      <a:pt x="52" y="150"/>
                    </a:cubicBezTo>
                    <a:cubicBezTo>
                      <a:pt x="52" y="147"/>
                      <a:pt x="50" y="141"/>
                      <a:pt x="49" y="138"/>
                    </a:cubicBezTo>
                    <a:cubicBezTo>
                      <a:pt x="48" y="135"/>
                      <a:pt x="45" y="128"/>
                      <a:pt x="43" y="125"/>
                    </a:cubicBezTo>
                    <a:cubicBezTo>
                      <a:pt x="42" y="124"/>
                      <a:pt x="38" y="122"/>
                      <a:pt x="36" y="121"/>
                    </a:cubicBezTo>
                    <a:cubicBezTo>
                      <a:pt x="34" y="119"/>
                      <a:pt x="30" y="115"/>
                      <a:pt x="29" y="112"/>
                    </a:cubicBezTo>
                    <a:cubicBezTo>
                      <a:pt x="28" y="110"/>
                      <a:pt x="27" y="106"/>
                      <a:pt x="26" y="103"/>
                    </a:cubicBezTo>
                    <a:cubicBezTo>
                      <a:pt x="24" y="101"/>
                      <a:pt x="21" y="95"/>
                      <a:pt x="19" y="92"/>
                    </a:cubicBezTo>
                    <a:cubicBezTo>
                      <a:pt x="17" y="88"/>
                      <a:pt x="12" y="81"/>
                      <a:pt x="9" y="78"/>
                    </a:cubicBezTo>
                    <a:cubicBezTo>
                      <a:pt x="7" y="75"/>
                      <a:pt x="3" y="70"/>
                      <a:pt x="1" y="68"/>
                    </a:cubicBezTo>
                    <a:cubicBezTo>
                      <a:pt x="1" y="67"/>
                      <a:pt x="0" y="67"/>
                      <a:pt x="0" y="67"/>
                    </a:cubicBezTo>
                    <a:cubicBezTo>
                      <a:pt x="1" y="65"/>
                      <a:pt x="5" y="64"/>
                      <a:pt x="6" y="63"/>
                    </a:cubicBezTo>
                    <a:cubicBezTo>
                      <a:pt x="8" y="62"/>
                      <a:pt x="11" y="61"/>
                      <a:pt x="12" y="60"/>
                    </a:cubicBezTo>
                    <a:cubicBezTo>
                      <a:pt x="14" y="58"/>
                      <a:pt x="17" y="54"/>
                      <a:pt x="17" y="51"/>
                    </a:cubicBezTo>
                    <a:cubicBezTo>
                      <a:pt x="18" y="49"/>
                      <a:pt x="17" y="44"/>
                      <a:pt x="18" y="42"/>
                    </a:cubicBezTo>
                    <a:cubicBezTo>
                      <a:pt x="18" y="39"/>
                      <a:pt x="19" y="34"/>
                      <a:pt x="19" y="32"/>
                    </a:cubicBezTo>
                    <a:cubicBezTo>
                      <a:pt x="20" y="30"/>
                      <a:pt x="22" y="26"/>
                      <a:pt x="23" y="24"/>
                    </a:cubicBezTo>
                    <a:cubicBezTo>
                      <a:pt x="24" y="22"/>
                      <a:pt x="27" y="19"/>
                      <a:pt x="28" y="16"/>
                    </a:cubicBezTo>
                    <a:cubicBezTo>
                      <a:pt x="28" y="16"/>
                      <a:pt x="28" y="16"/>
                      <a:pt x="28" y="15"/>
                    </a:cubicBezTo>
                    <a:cubicBezTo>
                      <a:pt x="30" y="15"/>
                      <a:pt x="32" y="14"/>
                      <a:pt x="33" y="15"/>
                    </a:cubicBezTo>
                    <a:cubicBezTo>
                      <a:pt x="35" y="15"/>
                      <a:pt x="41" y="15"/>
                      <a:pt x="42" y="17"/>
                    </a:cubicBezTo>
                    <a:cubicBezTo>
                      <a:pt x="44" y="18"/>
                      <a:pt x="43" y="21"/>
                      <a:pt x="44" y="22"/>
                    </a:cubicBezTo>
                    <a:cubicBezTo>
                      <a:pt x="45" y="23"/>
                      <a:pt x="48" y="24"/>
                      <a:pt x="50" y="24"/>
                    </a:cubicBezTo>
                    <a:cubicBezTo>
                      <a:pt x="52" y="24"/>
                      <a:pt x="56" y="25"/>
                      <a:pt x="58" y="23"/>
                    </a:cubicBezTo>
                    <a:cubicBezTo>
                      <a:pt x="59" y="22"/>
                      <a:pt x="59" y="18"/>
                      <a:pt x="59" y="16"/>
                    </a:cubicBezTo>
                    <a:cubicBezTo>
                      <a:pt x="59" y="14"/>
                      <a:pt x="58" y="10"/>
                      <a:pt x="59" y="8"/>
                    </a:cubicBezTo>
                    <a:cubicBezTo>
                      <a:pt x="59" y="7"/>
                      <a:pt x="62" y="5"/>
                      <a:pt x="63" y="5"/>
                    </a:cubicBezTo>
                    <a:cubicBezTo>
                      <a:pt x="65" y="4"/>
                      <a:pt x="69" y="4"/>
                      <a:pt x="71" y="5"/>
                    </a:cubicBezTo>
                    <a:cubicBezTo>
                      <a:pt x="72" y="6"/>
                      <a:pt x="74" y="9"/>
                      <a:pt x="75" y="9"/>
                    </a:cubicBezTo>
                    <a:cubicBezTo>
                      <a:pt x="78" y="10"/>
                      <a:pt x="83" y="9"/>
                      <a:pt x="85" y="10"/>
                    </a:cubicBezTo>
                    <a:cubicBezTo>
                      <a:pt x="86" y="10"/>
                      <a:pt x="89" y="11"/>
                      <a:pt x="89" y="12"/>
                    </a:cubicBezTo>
                    <a:cubicBezTo>
                      <a:pt x="90" y="14"/>
                      <a:pt x="88" y="17"/>
                      <a:pt x="88" y="19"/>
                    </a:cubicBezTo>
                    <a:cubicBezTo>
                      <a:pt x="88" y="21"/>
                      <a:pt x="88" y="26"/>
                      <a:pt x="90" y="28"/>
                    </a:cubicBezTo>
                    <a:cubicBezTo>
                      <a:pt x="91" y="29"/>
                      <a:pt x="95" y="29"/>
                      <a:pt x="96" y="28"/>
                    </a:cubicBezTo>
                    <a:cubicBezTo>
                      <a:pt x="98" y="28"/>
                      <a:pt x="100" y="24"/>
                      <a:pt x="102" y="23"/>
                    </a:cubicBezTo>
                    <a:cubicBezTo>
                      <a:pt x="103" y="23"/>
                      <a:pt x="105" y="24"/>
                      <a:pt x="106" y="24"/>
                    </a:cubicBezTo>
                    <a:cubicBezTo>
                      <a:pt x="108" y="25"/>
                      <a:pt x="110" y="27"/>
                      <a:pt x="112" y="27"/>
                    </a:cubicBezTo>
                    <a:cubicBezTo>
                      <a:pt x="115" y="28"/>
                      <a:pt x="122" y="27"/>
                      <a:pt x="125" y="25"/>
                    </a:cubicBezTo>
                    <a:cubicBezTo>
                      <a:pt x="126" y="25"/>
                      <a:pt x="126" y="22"/>
                      <a:pt x="127" y="22"/>
                    </a:cubicBezTo>
                    <a:cubicBezTo>
                      <a:pt x="129" y="21"/>
                      <a:pt x="134" y="23"/>
                      <a:pt x="136" y="24"/>
                    </a:cubicBezTo>
                    <a:cubicBezTo>
                      <a:pt x="138" y="25"/>
                      <a:pt x="141" y="31"/>
                      <a:pt x="143" y="31"/>
                    </a:cubicBezTo>
                    <a:cubicBezTo>
                      <a:pt x="145" y="32"/>
                      <a:pt x="150" y="30"/>
                      <a:pt x="151" y="28"/>
                    </a:cubicBezTo>
                    <a:cubicBezTo>
                      <a:pt x="153" y="26"/>
                      <a:pt x="151" y="21"/>
                      <a:pt x="152" y="19"/>
                    </a:cubicBezTo>
                    <a:cubicBezTo>
                      <a:pt x="154" y="17"/>
                      <a:pt x="158" y="14"/>
                      <a:pt x="160" y="13"/>
                    </a:cubicBezTo>
                    <a:cubicBezTo>
                      <a:pt x="162" y="11"/>
                      <a:pt x="167" y="9"/>
                      <a:pt x="169" y="9"/>
                    </a:cubicBezTo>
                    <a:cubicBezTo>
                      <a:pt x="172" y="8"/>
                      <a:pt x="177" y="11"/>
                      <a:pt x="180" y="11"/>
                    </a:cubicBezTo>
                    <a:cubicBezTo>
                      <a:pt x="182" y="11"/>
                      <a:pt x="186" y="10"/>
                      <a:pt x="187" y="9"/>
                    </a:cubicBezTo>
                    <a:cubicBezTo>
                      <a:pt x="189" y="7"/>
                      <a:pt x="190" y="3"/>
                      <a:pt x="191" y="2"/>
                    </a:cubicBezTo>
                    <a:cubicBezTo>
                      <a:pt x="193" y="1"/>
                      <a:pt x="198" y="1"/>
                      <a:pt x="200" y="0"/>
                    </a:cubicBezTo>
                    <a:cubicBezTo>
                      <a:pt x="202" y="2"/>
                      <a:pt x="207" y="1"/>
                      <a:pt x="209" y="2"/>
                    </a:cubicBezTo>
                    <a:cubicBezTo>
                      <a:pt x="211" y="3"/>
                      <a:pt x="216" y="5"/>
                      <a:pt x="218" y="7"/>
                    </a:cubicBezTo>
                    <a:cubicBezTo>
                      <a:pt x="219" y="9"/>
                      <a:pt x="223" y="15"/>
                      <a:pt x="222" y="17"/>
                    </a:cubicBezTo>
                    <a:cubicBezTo>
                      <a:pt x="221" y="19"/>
                      <a:pt x="216" y="18"/>
                      <a:pt x="215" y="19"/>
                    </a:cubicBezTo>
                    <a:cubicBezTo>
                      <a:pt x="214" y="22"/>
                      <a:pt x="215" y="29"/>
                      <a:pt x="217" y="32"/>
                    </a:cubicBezTo>
                    <a:cubicBezTo>
                      <a:pt x="218" y="33"/>
                      <a:pt x="221" y="35"/>
                      <a:pt x="222" y="36"/>
                    </a:cubicBezTo>
                    <a:cubicBezTo>
                      <a:pt x="224" y="37"/>
                      <a:pt x="229" y="39"/>
                      <a:pt x="232" y="39"/>
                    </a:cubicBezTo>
                    <a:cubicBezTo>
                      <a:pt x="234" y="40"/>
                      <a:pt x="238" y="38"/>
                      <a:pt x="240" y="39"/>
                    </a:cubicBezTo>
                    <a:cubicBezTo>
                      <a:pt x="242" y="41"/>
                      <a:pt x="243" y="46"/>
                      <a:pt x="244" y="49"/>
                    </a:cubicBezTo>
                    <a:cubicBezTo>
                      <a:pt x="244" y="52"/>
                      <a:pt x="242" y="58"/>
                      <a:pt x="243" y="61"/>
                    </a:cubicBezTo>
                    <a:cubicBezTo>
                      <a:pt x="243" y="62"/>
                      <a:pt x="246" y="65"/>
                      <a:pt x="247" y="66"/>
                    </a:cubicBezTo>
                    <a:cubicBezTo>
                      <a:pt x="249" y="69"/>
                      <a:pt x="249" y="75"/>
                      <a:pt x="251" y="77"/>
                    </a:cubicBezTo>
                    <a:cubicBezTo>
                      <a:pt x="253" y="78"/>
                      <a:pt x="259" y="80"/>
                      <a:pt x="262" y="80"/>
                    </a:cubicBezTo>
                    <a:cubicBezTo>
                      <a:pt x="264" y="80"/>
                      <a:pt x="268" y="77"/>
                      <a:pt x="270" y="77"/>
                    </a:cubicBezTo>
                    <a:cubicBezTo>
                      <a:pt x="272" y="76"/>
                      <a:pt x="275" y="74"/>
                      <a:pt x="276" y="74"/>
                    </a:cubicBezTo>
                    <a:cubicBezTo>
                      <a:pt x="280" y="74"/>
                      <a:pt x="284" y="79"/>
                      <a:pt x="287" y="80"/>
                    </a:cubicBezTo>
                    <a:cubicBezTo>
                      <a:pt x="289" y="81"/>
                      <a:pt x="293" y="83"/>
                      <a:pt x="295" y="84"/>
                    </a:cubicBezTo>
                    <a:cubicBezTo>
                      <a:pt x="296" y="84"/>
                      <a:pt x="297" y="84"/>
                      <a:pt x="299" y="84"/>
                    </a:cubicBezTo>
                    <a:cubicBezTo>
                      <a:pt x="298" y="86"/>
                      <a:pt x="298" y="88"/>
                      <a:pt x="298" y="89"/>
                    </a:cubicBezTo>
                    <a:cubicBezTo>
                      <a:pt x="298" y="91"/>
                      <a:pt x="299" y="97"/>
                      <a:pt x="300" y="99"/>
                    </a:cubicBezTo>
                    <a:cubicBezTo>
                      <a:pt x="301" y="101"/>
                      <a:pt x="303" y="104"/>
                      <a:pt x="303" y="105"/>
                    </a:cubicBezTo>
                    <a:cubicBezTo>
                      <a:pt x="304" y="108"/>
                      <a:pt x="305" y="114"/>
                      <a:pt x="304" y="116"/>
                    </a:cubicBezTo>
                    <a:cubicBezTo>
                      <a:pt x="304" y="118"/>
                      <a:pt x="301" y="121"/>
                      <a:pt x="299" y="122"/>
                    </a:cubicBezTo>
                    <a:cubicBezTo>
                      <a:pt x="298" y="123"/>
                      <a:pt x="295" y="123"/>
                      <a:pt x="294" y="124"/>
                    </a:cubicBezTo>
                    <a:cubicBezTo>
                      <a:pt x="292" y="125"/>
                      <a:pt x="291" y="129"/>
                      <a:pt x="289" y="130"/>
                    </a:cubicBezTo>
                    <a:cubicBezTo>
                      <a:pt x="287" y="130"/>
                      <a:pt x="284" y="130"/>
                      <a:pt x="283" y="130"/>
                    </a:cubicBezTo>
                    <a:cubicBezTo>
                      <a:pt x="281" y="129"/>
                      <a:pt x="280" y="126"/>
                      <a:pt x="279" y="126"/>
                    </a:cubicBezTo>
                    <a:cubicBezTo>
                      <a:pt x="277" y="125"/>
                      <a:pt x="274" y="126"/>
                      <a:pt x="273" y="127"/>
                    </a:cubicBezTo>
                    <a:cubicBezTo>
                      <a:pt x="271" y="128"/>
                      <a:pt x="269" y="131"/>
                      <a:pt x="268" y="133"/>
                    </a:cubicBezTo>
                    <a:cubicBezTo>
                      <a:pt x="268" y="136"/>
                      <a:pt x="269" y="141"/>
                      <a:pt x="270" y="143"/>
                    </a:cubicBezTo>
                    <a:cubicBezTo>
                      <a:pt x="271" y="145"/>
                      <a:pt x="274" y="149"/>
                      <a:pt x="275" y="151"/>
                    </a:cubicBezTo>
                    <a:cubicBezTo>
                      <a:pt x="276" y="152"/>
                      <a:pt x="277" y="156"/>
                      <a:pt x="278" y="157"/>
                    </a:cubicBezTo>
                    <a:cubicBezTo>
                      <a:pt x="279" y="159"/>
                      <a:pt x="282" y="162"/>
                      <a:pt x="284" y="163"/>
                    </a:cubicBezTo>
                    <a:cubicBezTo>
                      <a:pt x="286" y="164"/>
                      <a:pt x="290" y="163"/>
                      <a:pt x="291" y="165"/>
                    </a:cubicBezTo>
                    <a:cubicBezTo>
                      <a:pt x="293" y="166"/>
                      <a:pt x="293" y="170"/>
                      <a:pt x="294" y="171"/>
                    </a:cubicBezTo>
                    <a:cubicBezTo>
                      <a:pt x="294" y="173"/>
                      <a:pt x="295" y="176"/>
                      <a:pt x="294" y="177"/>
                    </a:cubicBezTo>
                    <a:cubicBezTo>
                      <a:pt x="293" y="178"/>
                      <a:pt x="290" y="179"/>
                      <a:pt x="289" y="180"/>
                    </a:cubicBezTo>
                    <a:cubicBezTo>
                      <a:pt x="288" y="181"/>
                      <a:pt x="288" y="183"/>
                      <a:pt x="288" y="184"/>
                    </a:cubicBezTo>
                    <a:cubicBezTo>
                      <a:pt x="289" y="186"/>
                      <a:pt x="292" y="188"/>
                      <a:pt x="293" y="189"/>
                    </a:cubicBezTo>
                    <a:cubicBezTo>
                      <a:pt x="294" y="190"/>
                      <a:pt x="297" y="189"/>
                      <a:pt x="299" y="190"/>
                    </a:cubicBezTo>
                    <a:cubicBezTo>
                      <a:pt x="300" y="190"/>
                      <a:pt x="303" y="192"/>
                      <a:pt x="304" y="193"/>
                    </a:cubicBezTo>
                    <a:cubicBezTo>
                      <a:pt x="306" y="196"/>
                      <a:pt x="306" y="201"/>
                      <a:pt x="307" y="204"/>
                    </a:cubicBezTo>
                    <a:cubicBezTo>
                      <a:pt x="307" y="206"/>
                      <a:pt x="305" y="210"/>
                      <a:pt x="305" y="212"/>
                    </a:cubicBezTo>
                    <a:cubicBezTo>
                      <a:pt x="306" y="214"/>
                      <a:pt x="307" y="217"/>
                      <a:pt x="309" y="218"/>
                    </a:cubicBezTo>
                    <a:cubicBezTo>
                      <a:pt x="310" y="219"/>
                      <a:pt x="313" y="221"/>
                      <a:pt x="314" y="221"/>
                    </a:cubicBezTo>
                    <a:cubicBezTo>
                      <a:pt x="316" y="222"/>
                      <a:pt x="321" y="222"/>
                      <a:pt x="323" y="222"/>
                    </a:cubicBezTo>
                    <a:cubicBezTo>
                      <a:pt x="326" y="223"/>
                      <a:pt x="330" y="224"/>
                      <a:pt x="332" y="226"/>
                    </a:cubicBezTo>
                    <a:cubicBezTo>
                      <a:pt x="334" y="227"/>
                      <a:pt x="335" y="232"/>
                      <a:pt x="335" y="234"/>
                    </a:cubicBezTo>
                    <a:cubicBezTo>
                      <a:pt x="336" y="235"/>
                      <a:pt x="336" y="239"/>
                      <a:pt x="337" y="240"/>
                    </a:cubicBezTo>
                    <a:cubicBezTo>
                      <a:pt x="337" y="241"/>
                      <a:pt x="338" y="244"/>
                      <a:pt x="339" y="244"/>
                    </a:cubicBezTo>
                    <a:cubicBezTo>
                      <a:pt x="341" y="245"/>
                      <a:pt x="345" y="244"/>
                      <a:pt x="347" y="244"/>
                    </a:cubicBezTo>
                    <a:cubicBezTo>
                      <a:pt x="349" y="244"/>
                      <a:pt x="351" y="243"/>
                      <a:pt x="352" y="244"/>
                    </a:cubicBezTo>
                    <a:cubicBezTo>
                      <a:pt x="353" y="244"/>
                      <a:pt x="353" y="248"/>
                      <a:pt x="353" y="249"/>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7" name="Freeform 56">
                <a:extLst>
                  <a:ext uri="{FF2B5EF4-FFF2-40B4-BE49-F238E27FC236}">
                    <a16:creationId xmlns:a16="http://schemas.microsoft.com/office/drawing/2014/main" id="{9D6DAAAD-16E2-F04D-EBB1-CC7350FF4A23}"/>
                  </a:ext>
                </a:extLst>
              </p:cNvPr>
              <p:cNvSpPr>
                <a:spLocks/>
              </p:cNvSpPr>
              <p:nvPr/>
            </p:nvSpPr>
            <p:spPr bwMode="auto">
              <a:xfrm>
                <a:off x="7115175" y="2801938"/>
                <a:ext cx="334962" cy="279400"/>
              </a:xfrm>
              <a:custGeom>
                <a:avLst/>
                <a:gdLst/>
                <a:ahLst/>
                <a:cxnLst>
                  <a:cxn ang="0">
                    <a:pos x="190" y="74"/>
                  </a:cxn>
                  <a:cxn ang="0">
                    <a:pos x="179" y="82"/>
                  </a:cxn>
                  <a:cxn ang="0">
                    <a:pos x="171" y="90"/>
                  </a:cxn>
                  <a:cxn ang="0">
                    <a:pos x="163" y="87"/>
                  </a:cxn>
                  <a:cxn ang="0">
                    <a:pos x="159" y="108"/>
                  </a:cxn>
                  <a:cxn ang="0">
                    <a:pos x="172" y="126"/>
                  </a:cxn>
                  <a:cxn ang="0">
                    <a:pos x="163" y="128"/>
                  </a:cxn>
                  <a:cxn ang="0">
                    <a:pos x="152" y="137"/>
                  </a:cxn>
                  <a:cxn ang="0">
                    <a:pos x="132" y="139"/>
                  </a:cxn>
                  <a:cxn ang="0">
                    <a:pos x="123" y="154"/>
                  </a:cxn>
                  <a:cxn ang="0">
                    <a:pos x="108" y="150"/>
                  </a:cxn>
                  <a:cxn ang="0">
                    <a:pos x="97" y="151"/>
                  </a:cxn>
                  <a:cxn ang="0">
                    <a:pos x="78" y="150"/>
                  </a:cxn>
                  <a:cxn ang="0">
                    <a:pos x="68" y="154"/>
                  </a:cxn>
                  <a:cxn ang="0">
                    <a:pos x="60" y="145"/>
                  </a:cxn>
                  <a:cxn ang="0">
                    <a:pos x="57" y="136"/>
                  </a:cxn>
                  <a:cxn ang="0">
                    <a:pos x="43" y="131"/>
                  </a:cxn>
                  <a:cxn ang="0">
                    <a:pos x="31" y="134"/>
                  </a:cxn>
                  <a:cxn ang="0">
                    <a:pos x="30" y="149"/>
                  </a:cxn>
                  <a:cxn ang="0">
                    <a:pos x="16" y="148"/>
                  </a:cxn>
                  <a:cxn ang="0">
                    <a:pos x="5" y="141"/>
                  </a:cxn>
                  <a:cxn ang="0">
                    <a:pos x="0" y="135"/>
                  </a:cxn>
                  <a:cxn ang="0">
                    <a:pos x="8" y="122"/>
                  </a:cxn>
                  <a:cxn ang="0">
                    <a:pos x="7" y="99"/>
                  </a:cxn>
                  <a:cxn ang="0">
                    <a:pos x="14" y="87"/>
                  </a:cxn>
                  <a:cxn ang="0">
                    <a:pos x="23" y="90"/>
                  </a:cxn>
                  <a:cxn ang="0">
                    <a:pos x="29" y="80"/>
                  </a:cxn>
                  <a:cxn ang="0">
                    <a:pos x="40" y="73"/>
                  </a:cxn>
                  <a:cxn ang="0">
                    <a:pos x="39" y="64"/>
                  </a:cxn>
                  <a:cxn ang="0">
                    <a:pos x="41" y="49"/>
                  </a:cxn>
                  <a:cxn ang="0">
                    <a:pos x="53" y="47"/>
                  </a:cxn>
                  <a:cxn ang="0">
                    <a:pos x="60" y="46"/>
                  </a:cxn>
                  <a:cxn ang="0">
                    <a:pos x="71" y="54"/>
                  </a:cxn>
                  <a:cxn ang="0">
                    <a:pos x="78" y="68"/>
                  </a:cxn>
                  <a:cxn ang="0">
                    <a:pos x="100" y="57"/>
                  </a:cxn>
                  <a:cxn ang="0">
                    <a:pos x="112" y="41"/>
                  </a:cxn>
                  <a:cxn ang="0">
                    <a:pos x="111" y="23"/>
                  </a:cxn>
                  <a:cxn ang="0">
                    <a:pos x="122" y="6"/>
                  </a:cxn>
                  <a:cxn ang="0">
                    <a:pos x="131" y="0"/>
                  </a:cxn>
                  <a:cxn ang="0">
                    <a:pos x="146" y="5"/>
                  </a:cxn>
                  <a:cxn ang="0">
                    <a:pos x="162" y="9"/>
                  </a:cxn>
                  <a:cxn ang="0">
                    <a:pos x="177" y="20"/>
                  </a:cxn>
                  <a:cxn ang="0">
                    <a:pos x="185" y="29"/>
                  </a:cxn>
                  <a:cxn ang="0">
                    <a:pos x="180" y="42"/>
                  </a:cxn>
                  <a:cxn ang="0">
                    <a:pos x="179" y="56"/>
                  </a:cxn>
                  <a:cxn ang="0">
                    <a:pos x="187" y="68"/>
                  </a:cxn>
                </a:cxnLst>
                <a:rect l="0" t="0" r="r" b="b"/>
                <a:pathLst>
                  <a:path w="190" h="158">
                    <a:moveTo>
                      <a:pt x="187" y="68"/>
                    </a:moveTo>
                    <a:cubicBezTo>
                      <a:pt x="188" y="69"/>
                      <a:pt x="190" y="72"/>
                      <a:pt x="190" y="74"/>
                    </a:cubicBezTo>
                    <a:cubicBezTo>
                      <a:pt x="190" y="76"/>
                      <a:pt x="188" y="79"/>
                      <a:pt x="186" y="80"/>
                    </a:cubicBezTo>
                    <a:cubicBezTo>
                      <a:pt x="185" y="81"/>
                      <a:pt x="181" y="81"/>
                      <a:pt x="179" y="82"/>
                    </a:cubicBezTo>
                    <a:cubicBezTo>
                      <a:pt x="178" y="83"/>
                      <a:pt x="178" y="86"/>
                      <a:pt x="177" y="87"/>
                    </a:cubicBezTo>
                    <a:cubicBezTo>
                      <a:pt x="176" y="89"/>
                      <a:pt x="172" y="90"/>
                      <a:pt x="171" y="90"/>
                    </a:cubicBezTo>
                    <a:cubicBezTo>
                      <a:pt x="170" y="89"/>
                      <a:pt x="170" y="85"/>
                      <a:pt x="169" y="85"/>
                    </a:cubicBezTo>
                    <a:cubicBezTo>
                      <a:pt x="167" y="84"/>
                      <a:pt x="164" y="86"/>
                      <a:pt x="163" y="87"/>
                    </a:cubicBezTo>
                    <a:cubicBezTo>
                      <a:pt x="161" y="88"/>
                      <a:pt x="157" y="93"/>
                      <a:pt x="156" y="95"/>
                    </a:cubicBezTo>
                    <a:cubicBezTo>
                      <a:pt x="155" y="98"/>
                      <a:pt x="158" y="105"/>
                      <a:pt x="159" y="108"/>
                    </a:cubicBezTo>
                    <a:cubicBezTo>
                      <a:pt x="161" y="111"/>
                      <a:pt x="165" y="116"/>
                      <a:pt x="167" y="118"/>
                    </a:cubicBezTo>
                    <a:cubicBezTo>
                      <a:pt x="168" y="120"/>
                      <a:pt x="170" y="125"/>
                      <a:pt x="172" y="126"/>
                    </a:cubicBezTo>
                    <a:cubicBezTo>
                      <a:pt x="172" y="126"/>
                      <a:pt x="172" y="126"/>
                      <a:pt x="172" y="126"/>
                    </a:cubicBezTo>
                    <a:cubicBezTo>
                      <a:pt x="170" y="127"/>
                      <a:pt x="165" y="127"/>
                      <a:pt x="163" y="128"/>
                    </a:cubicBezTo>
                    <a:cubicBezTo>
                      <a:pt x="162" y="129"/>
                      <a:pt x="161" y="133"/>
                      <a:pt x="159" y="135"/>
                    </a:cubicBezTo>
                    <a:cubicBezTo>
                      <a:pt x="158" y="136"/>
                      <a:pt x="154" y="137"/>
                      <a:pt x="152" y="137"/>
                    </a:cubicBezTo>
                    <a:cubicBezTo>
                      <a:pt x="149" y="137"/>
                      <a:pt x="144" y="134"/>
                      <a:pt x="141" y="135"/>
                    </a:cubicBezTo>
                    <a:cubicBezTo>
                      <a:pt x="139" y="135"/>
                      <a:pt x="134" y="137"/>
                      <a:pt x="132" y="139"/>
                    </a:cubicBezTo>
                    <a:cubicBezTo>
                      <a:pt x="130" y="140"/>
                      <a:pt x="126" y="143"/>
                      <a:pt x="124" y="145"/>
                    </a:cubicBezTo>
                    <a:cubicBezTo>
                      <a:pt x="123" y="147"/>
                      <a:pt x="125" y="152"/>
                      <a:pt x="123" y="154"/>
                    </a:cubicBezTo>
                    <a:cubicBezTo>
                      <a:pt x="122" y="156"/>
                      <a:pt x="117" y="158"/>
                      <a:pt x="115" y="157"/>
                    </a:cubicBezTo>
                    <a:cubicBezTo>
                      <a:pt x="113" y="157"/>
                      <a:pt x="110" y="151"/>
                      <a:pt x="108" y="150"/>
                    </a:cubicBezTo>
                    <a:cubicBezTo>
                      <a:pt x="106" y="149"/>
                      <a:pt x="101" y="147"/>
                      <a:pt x="99" y="148"/>
                    </a:cubicBezTo>
                    <a:cubicBezTo>
                      <a:pt x="98" y="148"/>
                      <a:pt x="98" y="151"/>
                      <a:pt x="97" y="151"/>
                    </a:cubicBezTo>
                    <a:cubicBezTo>
                      <a:pt x="94" y="153"/>
                      <a:pt x="87" y="154"/>
                      <a:pt x="84" y="153"/>
                    </a:cubicBezTo>
                    <a:cubicBezTo>
                      <a:pt x="82" y="153"/>
                      <a:pt x="80" y="151"/>
                      <a:pt x="78" y="150"/>
                    </a:cubicBezTo>
                    <a:cubicBezTo>
                      <a:pt x="77" y="150"/>
                      <a:pt x="75" y="149"/>
                      <a:pt x="74" y="149"/>
                    </a:cubicBezTo>
                    <a:cubicBezTo>
                      <a:pt x="72" y="150"/>
                      <a:pt x="70" y="154"/>
                      <a:pt x="68" y="154"/>
                    </a:cubicBezTo>
                    <a:cubicBezTo>
                      <a:pt x="67" y="155"/>
                      <a:pt x="63" y="155"/>
                      <a:pt x="62" y="154"/>
                    </a:cubicBezTo>
                    <a:cubicBezTo>
                      <a:pt x="60" y="152"/>
                      <a:pt x="60" y="147"/>
                      <a:pt x="60" y="145"/>
                    </a:cubicBezTo>
                    <a:cubicBezTo>
                      <a:pt x="60" y="143"/>
                      <a:pt x="62" y="140"/>
                      <a:pt x="61" y="138"/>
                    </a:cubicBezTo>
                    <a:cubicBezTo>
                      <a:pt x="61" y="137"/>
                      <a:pt x="58" y="136"/>
                      <a:pt x="57" y="136"/>
                    </a:cubicBezTo>
                    <a:cubicBezTo>
                      <a:pt x="55" y="135"/>
                      <a:pt x="50" y="136"/>
                      <a:pt x="47" y="135"/>
                    </a:cubicBezTo>
                    <a:cubicBezTo>
                      <a:pt x="46" y="135"/>
                      <a:pt x="44" y="132"/>
                      <a:pt x="43" y="131"/>
                    </a:cubicBezTo>
                    <a:cubicBezTo>
                      <a:pt x="41" y="130"/>
                      <a:pt x="37" y="130"/>
                      <a:pt x="35" y="131"/>
                    </a:cubicBezTo>
                    <a:cubicBezTo>
                      <a:pt x="34" y="131"/>
                      <a:pt x="31" y="133"/>
                      <a:pt x="31" y="134"/>
                    </a:cubicBezTo>
                    <a:cubicBezTo>
                      <a:pt x="30" y="136"/>
                      <a:pt x="31" y="140"/>
                      <a:pt x="31" y="142"/>
                    </a:cubicBezTo>
                    <a:cubicBezTo>
                      <a:pt x="31" y="144"/>
                      <a:pt x="31" y="148"/>
                      <a:pt x="30" y="149"/>
                    </a:cubicBezTo>
                    <a:cubicBezTo>
                      <a:pt x="28" y="151"/>
                      <a:pt x="24" y="150"/>
                      <a:pt x="22" y="150"/>
                    </a:cubicBezTo>
                    <a:cubicBezTo>
                      <a:pt x="20" y="150"/>
                      <a:pt x="17" y="149"/>
                      <a:pt x="16" y="148"/>
                    </a:cubicBezTo>
                    <a:cubicBezTo>
                      <a:pt x="15" y="147"/>
                      <a:pt x="16" y="144"/>
                      <a:pt x="14" y="143"/>
                    </a:cubicBezTo>
                    <a:cubicBezTo>
                      <a:pt x="13" y="141"/>
                      <a:pt x="7" y="141"/>
                      <a:pt x="5" y="141"/>
                    </a:cubicBezTo>
                    <a:cubicBezTo>
                      <a:pt x="4" y="140"/>
                      <a:pt x="2" y="141"/>
                      <a:pt x="0" y="141"/>
                    </a:cubicBezTo>
                    <a:cubicBezTo>
                      <a:pt x="0" y="139"/>
                      <a:pt x="0" y="136"/>
                      <a:pt x="0" y="135"/>
                    </a:cubicBezTo>
                    <a:cubicBezTo>
                      <a:pt x="0" y="133"/>
                      <a:pt x="2" y="129"/>
                      <a:pt x="3" y="127"/>
                    </a:cubicBezTo>
                    <a:cubicBezTo>
                      <a:pt x="4" y="125"/>
                      <a:pt x="7" y="124"/>
                      <a:pt x="8" y="122"/>
                    </a:cubicBezTo>
                    <a:cubicBezTo>
                      <a:pt x="9" y="120"/>
                      <a:pt x="10" y="114"/>
                      <a:pt x="10" y="111"/>
                    </a:cubicBezTo>
                    <a:cubicBezTo>
                      <a:pt x="10" y="108"/>
                      <a:pt x="9" y="102"/>
                      <a:pt x="7" y="99"/>
                    </a:cubicBezTo>
                    <a:cubicBezTo>
                      <a:pt x="8" y="97"/>
                      <a:pt x="10" y="95"/>
                      <a:pt x="10" y="94"/>
                    </a:cubicBezTo>
                    <a:cubicBezTo>
                      <a:pt x="11" y="92"/>
                      <a:pt x="12" y="88"/>
                      <a:pt x="14" y="87"/>
                    </a:cubicBezTo>
                    <a:cubicBezTo>
                      <a:pt x="15" y="86"/>
                      <a:pt x="18" y="87"/>
                      <a:pt x="19" y="87"/>
                    </a:cubicBezTo>
                    <a:cubicBezTo>
                      <a:pt x="20" y="88"/>
                      <a:pt x="22" y="90"/>
                      <a:pt x="23" y="90"/>
                    </a:cubicBezTo>
                    <a:cubicBezTo>
                      <a:pt x="24" y="90"/>
                      <a:pt x="27" y="88"/>
                      <a:pt x="28" y="87"/>
                    </a:cubicBezTo>
                    <a:cubicBezTo>
                      <a:pt x="29" y="85"/>
                      <a:pt x="28" y="82"/>
                      <a:pt x="29" y="80"/>
                    </a:cubicBezTo>
                    <a:cubicBezTo>
                      <a:pt x="29" y="78"/>
                      <a:pt x="30" y="74"/>
                      <a:pt x="31" y="72"/>
                    </a:cubicBezTo>
                    <a:cubicBezTo>
                      <a:pt x="33" y="71"/>
                      <a:pt x="38" y="74"/>
                      <a:pt x="40" y="73"/>
                    </a:cubicBezTo>
                    <a:cubicBezTo>
                      <a:pt x="41" y="72"/>
                      <a:pt x="41" y="70"/>
                      <a:pt x="41" y="69"/>
                    </a:cubicBezTo>
                    <a:cubicBezTo>
                      <a:pt x="41" y="67"/>
                      <a:pt x="39" y="65"/>
                      <a:pt x="39" y="64"/>
                    </a:cubicBezTo>
                    <a:cubicBezTo>
                      <a:pt x="38" y="62"/>
                      <a:pt x="37" y="58"/>
                      <a:pt x="37" y="56"/>
                    </a:cubicBezTo>
                    <a:cubicBezTo>
                      <a:pt x="37" y="54"/>
                      <a:pt x="40" y="51"/>
                      <a:pt x="41" y="49"/>
                    </a:cubicBezTo>
                    <a:cubicBezTo>
                      <a:pt x="42" y="48"/>
                      <a:pt x="45" y="47"/>
                      <a:pt x="47" y="47"/>
                    </a:cubicBezTo>
                    <a:cubicBezTo>
                      <a:pt x="48" y="46"/>
                      <a:pt x="52" y="46"/>
                      <a:pt x="53" y="47"/>
                    </a:cubicBezTo>
                    <a:cubicBezTo>
                      <a:pt x="54" y="47"/>
                      <a:pt x="53" y="50"/>
                      <a:pt x="54" y="50"/>
                    </a:cubicBezTo>
                    <a:cubicBezTo>
                      <a:pt x="56" y="51"/>
                      <a:pt x="58" y="47"/>
                      <a:pt x="60" y="46"/>
                    </a:cubicBezTo>
                    <a:cubicBezTo>
                      <a:pt x="62" y="46"/>
                      <a:pt x="66" y="46"/>
                      <a:pt x="68" y="47"/>
                    </a:cubicBezTo>
                    <a:cubicBezTo>
                      <a:pt x="70" y="48"/>
                      <a:pt x="71" y="52"/>
                      <a:pt x="71" y="54"/>
                    </a:cubicBezTo>
                    <a:cubicBezTo>
                      <a:pt x="72" y="56"/>
                      <a:pt x="71" y="61"/>
                      <a:pt x="72" y="63"/>
                    </a:cubicBezTo>
                    <a:cubicBezTo>
                      <a:pt x="73" y="65"/>
                      <a:pt x="76" y="68"/>
                      <a:pt x="78" y="68"/>
                    </a:cubicBezTo>
                    <a:cubicBezTo>
                      <a:pt x="81" y="69"/>
                      <a:pt x="87" y="70"/>
                      <a:pt x="90" y="68"/>
                    </a:cubicBezTo>
                    <a:cubicBezTo>
                      <a:pt x="93" y="67"/>
                      <a:pt x="98" y="61"/>
                      <a:pt x="100" y="57"/>
                    </a:cubicBezTo>
                    <a:cubicBezTo>
                      <a:pt x="101" y="55"/>
                      <a:pt x="101" y="48"/>
                      <a:pt x="103" y="46"/>
                    </a:cubicBezTo>
                    <a:cubicBezTo>
                      <a:pt x="105" y="44"/>
                      <a:pt x="110" y="43"/>
                      <a:pt x="112" y="41"/>
                    </a:cubicBezTo>
                    <a:cubicBezTo>
                      <a:pt x="113" y="39"/>
                      <a:pt x="113" y="34"/>
                      <a:pt x="113" y="32"/>
                    </a:cubicBezTo>
                    <a:cubicBezTo>
                      <a:pt x="113" y="30"/>
                      <a:pt x="110" y="25"/>
                      <a:pt x="111" y="23"/>
                    </a:cubicBezTo>
                    <a:cubicBezTo>
                      <a:pt x="112" y="21"/>
                      <a:pt x="116" y="18"/>
                      <a:pt x="118" y="16"/>
                    </a:cubicBezTo>
                    <a:cubicBezTo>
                      <a:pt x="119" y="14"/>
                      <a:pt x="121" y="9"/>
                      <a:pt x="122" y="6"/>
                    </a:cubicBezTo>
                    <a:cubicBezTo>
                      <a:pt x="123" y="5"/>
                      <a:pt x="126" y="3"/>
                      <a:pt x="127" y="2"/>
                    </a:cubicBezTo>
                    <a:cubicBezTo>
                      <a:pt x="128" y="1"/>
                      <a:pt x="130" y="1"/>
                      <a:pt x="131" y="0"/>
                    </a:cubicBezTo>
                    <a:cubicBezTo>
                      <a:pt x="132" y="1"/>
                      <a:pt x="133" y="2"/>
                      <a:pt x="134" y="2"/>
                    </a:cubicBezTo>
                    <a:cubicBezTo>
                      <a:pt x="137" y="4"/>
                      <a:pt x="143" y="4"/>
                      <a:pt x="146" y="5"/>
                    </a:cubicBezTo>
                    <a:cubicBezTo>
                      <a:pt x="148" y="6"/>
                      <a:pt x="150" y="8"/>
                      <a:pt x="152" y="8"/>
                    </a:cubicBezTo>
                    <a:cubicBezTo>
                      <a:pt x="154" y="9"/>
                      <a:pt x="159" y="8"/>
                      <a:pt x="162" y="9"/>
                    </a:cubicBezTo>
                    <a:cubicBezTo>
                      <a:pt x="164" y="10"/>
                      <a:pt x="168" y="14"/>
                      <a:pt x="170" y="15"/>
                    </a:cubicBezTo>
                    <a:cubicBezTo>
                      <a:pt x="172" y="17"/>
                      <a:pt x="175" y="19"/>
                      <a:pt x="177" y="20"/>
                    </a:cubicBezTo>
                    <a:cubicBezTo>
                      <a:pt x="180" y="22"/>
                      <a:pt x="186" y="23"/>
                      <a:pt x="190" y="25"/>
                    </a:cubicBezTo>
                    <a:cubicBezTo>
                      <a:pt x="188" y="26"/>
                      <a:pt x="186" y="28"/>
                      <a:pt x="185" y="29"/>
                    </a:cubicBezTo>
                    <a:cubicBezTo>
                      <a:pt x="183" y="31"/>
                      <a:pt x="181" y="35"/>
                      <a:pt x="180" y="37"/>
                    </a:cubicBezTo>
                    <a:cubicBezTo>
                      <a:pt x="180" y="38"/>
                      <a:pt x="180" y="41"/>
                      <a:pt x="180" y="42"/>
                    </a:cubicBezTo>
                    <a:cubicBezTo>
                      <a:pt x="180" y="44"/>
                      <a:pt x="182" y="48"/>
                      <a:pt x="182" y="51"/>
                    </a:cubicBezTo>
                    <a:cubicBezTo>
                      <a:pt x="182" y="52"/>
                      <a:pt x="179" y="54"/>
                      <a:pt x="179" y="56"/>
                    </a:cubicBezTo>
                    <a:cubicBezTo>
                      <a:pt x="178" y="58"/>
                      <a:pt x="178" y="62"/>
                      <a:pt x="179" y="64"/>
                    </a:cubicBezTo>
                    <a:cubicBezTo>
                      <a:pt x="180" y="66"/>
                      <a:pt x="185" y="67"/>
                      <a:pt x="187" y="68"/>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57">
                <a:extLst>
                  <a:ext uri="{FF2B5EF4-FFF2-40B4-BE49-F238E27FC236}">
                    <a16:creationId xmlns:a16="http://schemas.microsoft.com/office/drawing/2014/main" id="{03AD0A09-BFA0-AD72-56E5-115A5BBA0076}"/>
                  </a:ext>
                </a:extLst>
              </p:cNvPr>
              <p:cNvSpPr>
                <a:spLocks/>
              </p:cNvSpPr>
              <p:nvPr/>
            </p:nvSpPr>
            <p:spPr bwMode="auto">
              <a:xfrm>
                <a:off x="6134100" y="1027113"/>
                <a:ext cx="644525" cy="750888"/>
              </a:xfrm>
              <a:custGeom>
                <a:avLst/>
                <a:gdLst/>
                <a:ahLst/>
                <a:cxnLst>
                  <a:cxn ang="0">
                    <a:pos x="83" y="366"/>
                  </a:cxn>
                  <a:cxn ang="0">
                    <a:pos x="40" y="328"/>
                  </a:cxn>
                  <a:cxn ang="0">
                    <a:pos x="14" y="303"/>
                  </a:cxn>
                  <a:cxn ang="0">
                    <a:pos x="10" y="242"/>
                  </a:cxn>
                  <a:cxn ang="0">
                    <a:pos x="31" y="205"/>
                  </a:cxn>
                  <a:cxn ang="0">
                    <a:pos x="51" y="230"/>
                  </a:cxn>
                  <a:cxn ang="0">
                    <a:pos x="83" y="226"/>
                  </a:cxn>
                  <a:cxn ang="0">
                    <a:pos x="103" y="182"/>
                  </a:cxn>
                  <a:cxn ang="0">
                    <a:pos x="115" y="171"/>
                  </a:cxn>
                  <a:cxn ang="0">
                    <a:pos x="140" y="168"/>
                  </a:cxn>
                  <a:cxn ang="0">
                    <a:pos x="163" y="141"/>
                  </a:cxn>
                  <a:cxn ang="0">
                    <a:pos x="197" y="114"/>
                  </a:cxn>
                  <a:cxn ang="0">
                    <a:pos x="175" y="73"/>
                  </a:cxn>
                  <a:cxn ang="0">
                    <a:pos x="179" y="43"/>
                  </a:cxn>
                  <a:cxn ang="0">
                    <a:pos x="211" y="18"/>
                  </a:cxn>
                  <a:cxn ang="0">
                    <a:pos x="256" y="19"/>
                  </a:cxn>
                  <a:cxn ang="0">
                    <a:pos x="274" y="7"/>
                  </a:cxn>
                  <a:cxn ang="0">
                    <a:pos x="301" y="15"/>
                  </a:cxn>
                  <a:cxn ang="0">
                    <a:pos x="311" y="32"/>
                  </a:cxn>
                  <a:cxn ang="0">
                    <a:pos x="273" y="64"/>
                  </a:cxn>
                  <a:cxn ang="0">
                    <a:pos x="258" y="105"/>
                  </a:cxn>
                  <a:cxn ang="0">
                    <a:pos x="268" y="144"/>
                  </a:cxn>
                  <a:cxn ang="0">
                    <a:pos x="286" y="179"/>
                  </a:cxn>
                  <a:cxn ang="0">
                    <a:pos x="299" y="203"/>
                  </a:cxn>
                  <a:cxn ang="0">
                    <a:pos x="325" y="193"/>
                  </a:cxn>
                  <a:cxn ang="0">
                    <a:pos x="357" y="214"/>
                  </a:cxn>
                  <a:cxn ang="0">
                    <a:pos x="359" y="238"/>
                  </a:cxn>
                  <a:cxn ang="0">
                    <a:pos x="340" y="250"/>
                  </a:cxn>
                  <a:cxn ang="0">
                    <a:pos x="308" y="269"/>
                  </a:cxn>
                  <a:cxn ang="0">
                    <a:pos x="276" y="280"/>
                  </a:cxn>
                  <a:cxn ang="0">
                    <a:pos x="293" y="263"/>
                  </a:cxn>
                  <a:cxn ang="0">
                    <a:pos x="302" y="260"/>
                  </a:cxn>
                  <a:cxn ang="0">
                    <a:pos x="295" y="258"/>
                  </a:cxn>
                  <a:cxn ang="0">
                    <a:pos x="282" y="263"/>
                  </a:cxn>
                  <a:cxn ang="0">
                    <a:pos x="274" y="268"/>
                  </a:cxn>
                  <a:cxn ang="0">
                    <a:pos x="259" y="275"/>
                  </a:cxn>
                  <a:cxn ang="0">
                    <a:pos x="260" y="285"/>
                  </a:cxn>
                  <a:cxn ang="0">
                    <a:pos x="252" y="293"/>
                  </a:cxn>
                  <a:cxn ang="0">
                    <a:pos x="245" y="292"/>
                  </a:cxn>
                  <a:cxn ang="0">
                    <a:pos x="238" y="297"/>
                  </a:cxn>
                  <a:cxn ang="0">
                    <a:pos x="244" y="319"/>
                  </a:cxn>
                  <a:cxn ang="0">
                    <a:pos x="256" y="326"/>
                  </a:cxn>
                  <a:cxn ang="0">
                    <a:pos x="262" y="315"/>
                  </a:cxn>
                  <a:cxn ang="0">
                    <a:pos x="266" y="306"/>
                  </a:cxn>
                  <a:cxn ang="0">
                    <a:pos x="263" y="327"/>
                  </a:cxn>
                  <a:cxn ang="0">
                    <a:pos x="265" y="344"/>
                  </a:cxn>
                  <a:cxn ang="0">
                    <a:pos x="265" y="356"/>
                  </a:cxn>
                  <a:cxn ang="0">
                    <a:pos x="261" y="359"/>
                  </a:cxn>
                  <a:cxn ang="0">
                    <a:pos x="267" y="362"/>
                  </a:cxn>
                  <a:cxn ang="0">
                    <a:pos x="280" y="370"/>
                  </a:cxn>
                  <a:cxn ang="0">
                    <a:pos x="284" y="380"/>
                  </a:cxn>
                  <a:cxn ang="0">
                    <a:pos x="291" y="384"/>
                  </a:cxn>
                  <a:cxn ang="0">
                    <a:pos x="294" y="399"/>
                  </a:cxn>
                  <a:cxn ang="0">
                    <a:pos x="284" y="410"/>
                  </a:cxn>
                  <a:cxn ang="0">
                    <a:pos x="278" y="404"/>
                  </a:cxn>
                  <a:cxn ang="0">
                    <a:pos x="283" y="416"/>
                  </a:cxn>
                  <a:cxn ang="0">
                    <a:pos x="268" y="416"/>
                  </a:cxn>
                  <a:cxn ang="0">
                    <a:pos x="252" y="404"/>
                  </a:cxn>
                  <a:cxn ang="0">
                    <a:pos x="208" y="387"/>
                  </a:cxn>
                  <a:cxn ang="0">
                    <a:pos x="173" y="392"/>
                  </a:cxn>
                  <a:cxn ang="0">
                    <a:pos x="141" y="397"/>
                  </a:cxn>
                  <a:cxn ang="0">
                    <a:pos x="103" y="388"/>
                  </a:cxn>
                </a:cxnLst>
                <a:rect l="0" t="0" r="r" b="b"/>
                <a:pathLst>
                  <a:path w="364" h="425">
                    <a:moveTo>
                      <a:pt x="103" y="388"/>
                    </a:moveTo>
                    <a:cubicBezTo>
                      <a:pt x="100" y="387"/>
                      <a:pt x="96" y="385"/>
                      <a:pt x="95" y="383"/>
                    </a:cubicBezTo>
                    <a:cubicBezTo>
                      <a:pt x="93" y="382"/>
                      <a:pt x="91" y="378"/>
                      <a:pt x="90" y="377"/>
                    </a:cubicBezTo>
                    <a:cubicBezTo>
                      <a:pt x="89" y="376"/>
                      <a:pt x="86" y="374"/>
                      <a:pt x="85" y="373"/>
                    </a:cubicBezTo>
                    <a:cubicBezTo>
                      <a:pt x="84" y="372"/>
                      <a:pt x="84" y="368"/>
                      <a:pt x="83" y="366"/>
                    </a:cubicBezTo>
                    <a:cubicBezTo>
                      <a:pt x="82" y="364"/>
                      <a:pt x="79" y="360"/>
                      <a:pt x="77" y="358"/>
                    </a:cubicBezTo>
                    <a:cubicBezTo>
                      <a:pt x="75" y="356"/>
                      <a:pt x="68" y="355"/>
                      <a:pt x="66" y="353"/>
                    </a:cubicBezTo>
                    <a:cubicBezTo>
                      <a:pt x="63" y="352"/>
                      <a:pt x="56" y="350"/>
                      <a:pt x="54" y="347"/>
                    </a:cubicBezTo>
                    <a:cubicBezTo>
                      <a:pt x="52" y="345"/>
                      <a:pt x="49" y="339"/>
                      <a:pt x="47" y="337"/>
                    </a:cubicBezTo>
                    <a:cubicBezTo>
                      <a:pt x="46" y="335"/>
                      <a:pt x="42" y="330"/>
                      <a:pt x="40" y="328"/>
                    </a:cubicBezTo>
                    <a:cubicBezTo>
                      <a:pt x="39" y="327"/>
                      <a:pt x="36" y="325"/>
                      <a:pt x="35" y="325"/>
                    </a:cubicBezTo>
                    <a:cubicBezTo>
                      <a:pt x="33" y="324"/>
                      <a:pt x="29" y="325"/>
                      <a:pt x="27" y="324"/>
                    </a:cubicBezTo>
                    <a:cubicBezTo>
                      <a:pt x="25" y="324"/>
                      <a:pt x="22" y="322"/>
                      <a:pt x="21" y="321"/>
                    </a:cubicBezTo>
                    <a:cubicBezTo>
                      <a:pt x="19" y="319"/>
                      <a:pt x="17" y="315"/>
                      <a:pt x="16" y="313"/>
                    </a:cubicBezTo>
                    <a:cubicBezTo>
                      <a:pt x="15" y="310"/>
                      <a:pt x="14" y="305"/>
                      <a:pt x="14" y="303"/>
                    </a:cubicBezTo>
                    <a:cubicBezTo>
                      <a:pt x="13" y="300"/>
                      <a:pt x="11" y="294"/>
                      <a:pt x="10" y="291"/>
                    </a:cubicBezTo>
                    <a:cubicBezTo>
                      <a:pt x="9" y="288"/>
                      <a:pt x="4" y="284"/>
                      <a:pt x="3" y="282"/>
                    </a:cubicBezTo>
                    <a:cubicBezTo>
                      <a:pt x="2" y="278"/>
                      <a:pt x="1" y="271"/>
                      <a:pt x="0" y="267"/>
                    </a:cubicBezTo>
                    <a:cubicBezTo>
                      <a:pt x="0" y="263"/>
                      <a:pt x="1" y="255"/>
                      <a:pt x="3" y="251"/>
                    </a:cubicBezTo>
                    <a:cubicBezTo>
                      <a:pt x="4" y="248"/>
                      <a:pt x="8" y="244"/>
                      <a:pt x="10" y="242"/>
                    </a:cubicBezTo>
                    <a:cubicBezTo>
                      <a:pt x="12" y="239"/>
                      <a:pt x="17" y="236"/>
                      <a:pt x="19" y="234"/>
                    </a:cubicBezTo>
                    <a:cubicBezTo>
                      <a:pt x="20" y="232"/>
                      <a:pt x="23" y="228"/>
                      <a:pt x="24" y="226"/>
                    </a:cubicBezTo>
                    <a:cubicBezTo>
                      <a:pt x="24" y="223"/>
                      <a:pt x="24" y="218"/>
                      <a:pt x="25" y="215"/>
                    </a:cubicBezTo>
                    <a:cubicBezTo>
                      <a:pt x="25" y="213"/>
                      <a:pt x="25" y="209"/>
                      <a:pt x="25" y="206"/>
                    </a:cubicBezTo>
                    <a:cubicBezTo>
                      <a:pt x="27" y="206"/>
                      <a:pt x="29" y="205"/>
                      <a:pt x="31" y="205"/>
                    </a:cubicBezTo>
                    <a:cubicBezTo>
                      <a:pt x="33" y="205"/>
                      <a:pt x="40" y="205"/>
                      <a:pt x="41" y="207"/>
                    </a:cubicBezTo>
                    <a:cubicBezTo>
                      <a:pt x="43" y="209"/>
                      <a:pt x="42" y="214"/>
                      <a:pt x="42" y="216"/>
                    </a:cubicBezTo>
                    <a:cubicBezTo>
                      <a:pt x="41" y="218"/>
                      <a:pt x="39" y="220"/>
                      <a:pt x="39" y="222"/>
                    </a:cubicBezTo>
                    <a:cubicBezTo>
                      <a:pt x="39" y="224"/>
                      <a:pt x="41" y="229"/>
                      <a:pt x="43" y="230"/>
                    </a:cubicBezTo>
                    <a:cubicBezTo>
                      <a:pt x="45" y="231"/>
                      <a:pt x="49" y="231"/>
                      <a:pt x="51" y="230"/>
                    </a:cubicBezTo>
                    <a:cubicBezTo>
                      <a:pt x="53" y="229"/>
                      <a:pt x="53" y="224"/>
                      <a:pt x="55" y="223"/>
                    </a:cubicBezTo>
                    <a:cubicBezTo>
                      <a:pt x="56" y="222"/>
                      <a:pt x="60" y="223"/>
                      <a:pt x="61" y="224"/>
                    </a:cubicBezTo>
                    <a:cubicBezTo>
                      <a:pt x="63" y="225"/>
                      <a:pt x="64" y="229"/>
                      <a:pt x="66" y="230"/>
                    </a:cubicBezTo>
                    <a:cubicBezTo>
                      <a:pt x="68" y="231"/>
                      <a:pt x="72" y="233"/>
                      <a:pt x="74" y="232"/>
                    </a:cubicBezTo>
                    <a:cubicBezTo>
                      <a:pt x="77" y="232"/>
                      <a:pt x="81" y="228"/>
                      <a:pt x="83" y="226"/>
                    </a:cubicBezTo>
                    <a:cubicBezTo>
                      <a:pt x="84" y="224"/>
                      <a:pt x="85" y="219"/>
                      <a:pt x="87" y="217"/>
                    </a:cubicBezTo>
                    <a:cubicBezTo>
                      <a:pt x="88" y="216"/>
                      <a:pt x="91" y="215"/>
                      <a:pt x="92" y="214"/>
                    </a:cubicBezTo>
                    <a:cubicBezTo>
                      <a:pt x="94" y="211"/>
                      <a:pt x="94" y="204"/>
                      <a:pt x="94" y="201"/>
                    </a:cubicBezTo>
                    <a:cubicBezTo>
                      <a:pt x="95" y="198"/>
                      <a:pt x="94" y="193"/>
                      <a:pt x="95" y="191"/>
                    </a:cubicBezTo>
                    <a:cubicBezTo>
                      <a:pt x="96" y="188"/>
                      <a:pt x="101" y="184"/>
                      <a:pt x="103" y="182"/>
                    </a:cubicBezTo>
                    <a:cubicBezTo>
                      <a:pt x="105" y="181"/>
                      <a:pt x="109" y="180"/>
                      <a:pt x="111" y="180"/>
                    </a:cubicBezTo>
                    <a:cubicBezTo>
                      <a:pt x="112" y="180"/>
                      <a:pt x="114" y="181"/>
                      <a:pt x="115" y="181"/>
                    </a:cubicBezTo>
                    <a:cubicBezTo>
                      <a:pt x="117" y="181"/>
                      <a:pt x="120" y="179"/>
                      <a:pt x="121" y="177"/>
                    </a:cubicBezTo>
                    <a:cubicBezTo>
                      <a:pt x="121" y="176"/>
                      <a:pt x="122" y="173"/>
                      <a:pt x="121" y="171"/>
                    </a:cubicBezTo>
                    <a:cubicBezTo>
                      <a:pt x="120" y="170"/>
                      <a:pt x="116" y="172"/>
                      <a:pt x="115" y="171"/>
                    </a:cubicBezTo>
                    <a:cubicBezTo>
                      <a:pt x="114" y="170"/>
                      <a:pt x="114" y="167"/>
                      <a:pt x="114" y="165"/>
                    </a:cubicBezTo>
                    <a:cubicBezTo>
                      <a:pt x="115" y="162"/>
                      <a:pt x="120" y="159"/>
                      <a:pt x="123" y="158"/>
                    </a:cubicBezTo>
                    <a:cubicBezTo>
                      <a:pt x="125" y="157"/>
                      <a:pt x="130" y="157"/>
                      <a:pt x="132" y="157"/>
                    </a:cubicBezTo>
                    <a:cubicBezTo>
                      <a:pt x="134" y="158"/>
                      <a:pt x="137" y="160"/>
                      <a:pt x="138" y="161"/>
                    </a:cubicBezTo>
                    <a:cubicBezTo>
                      <a:pt x="139" y="163"/>
                      <a:pt x="139" y="167"/>
                      <a:pt x="140" y="168"/>
                    </a:cubicBezTo>
                    <a:cubicBezTo>
                      <a:pt x="141" y="170"/>
                      <a:pt x="144" y="172"/>
                      <a:pt x="145" y="173"/>
                    </a:cubicBezTo>
                    <a:cubicBezTo>
                      <a:pt x="148" y="173"/>
                      <a:pt x="152" y="169"/>
                      <a:pt x="154" y="167"/>
                    </a:cubicBezTo>
                    <a:cubicBezTo>
                      <a:pt x="156" y="165"/>
                      <a:pt x="160" y="160"/>
                      <a:pt x="162" y="157"/>
                    </a:cubicBezTo>
                    <a:cubicBezTo>
                      <a:pt x="162" y="155"/>
                      <a:pt x="162" y="151"/>
                      <a:pt x="163" y="149"/>
                    </a:cubicBezTo>
                    <a:cubicBezTo>
                      <a:pt x="163" y="147"/>
                      <a:pt x="162" y="143"/>
                      <a:pt x="163" y="141"/>
                    </a:cubicBezTo>
                    <a:cubicBezTo>
                      <a:pt x="164" y="139"/>
                      <a:pt x="166" y="137"/>
                      <a:pt x="168" y="136"/>
                    </a:cubicBezTo>
                    <a:cubicBezTo>
                      <a:pt x="171" y="135"/>
                      <a:pt x="177" y="135"/>
                      <a:pt x="181" y="135"/>
                    </a:cubicBezTo>
                    <a:cubicBezTo>
                      <a:pt x="182" y="135"/>
                      <a:pt x="185" y="136"/>
                      <a:pt x="187" y="135"/>
                    </a:cubicBezTo>
                    <a:cubicBezTo>
                      <a:pt x="190" y="134"/>
                      <a:pt x="192" y="127"/>
                      <a:pt x="193" y="124"/>
                    </a:cubicBezTo>
                    <a:cubicBezTo>
                      <a:pt x="194" y="122"/>
                      <a:pt x="197" y="117"/>
                      <a:pt x="197" y="114"/>
                    </a:cubicBezTo>
                    <a:cubicBezTo>
                      <a:pt x="198" y="112"/>
                      <a:pt x="198" y="106"/>
                      <a:pt x="197" y="104"/>
                    </a:cubicBezTo>
                    <a:cubicBezTo>
                      <a:pt x="195" y="101"/>
                      <a:pt x="190" y="98"/>
                      <a:pt x="188" y="96"/>
                    </a:cubicBezTo>
                    <a:cubicBezTo>
                      <a:pt x="185" y="94"/>
                      <a:pt x="179" y="92"/>
                      <a:pt x="177" y="90"/>
                    </a:cubicBezTo>
                    <a:cubicBezTo>
                      <a:pt x="176" y="89"/>
                      <a:pt x="173" y="85"/>
                      <a:pt x="173" y="83"/>
                    </a:cubicBezTo>
                    <a:cubicBezTo>
                      <a:pt x="172" y="81"/>
                      <a:pt x="174" y="75"/>
                      <a:pt x="175" y="73"/>
                    </a:cubicBezTo>
                    <a:cubicBezTo>
                      <a:pt x="176" y="71"/>
                      <a:pt x="181" y="69"/>
                      <a:pt x="182" y="67"/>
                    </a:cubicBezTo>
                    <a:cubicBezTo>
                      <a:pt x="184" y="65"/>
                      <a:pt x="187" y="61"/>
                      <a:pt x="187" y="58"/>
                    </a:cubicBezTo>
                    <a:cubicBezTo>
                      <a:pt x="187" y="56"/>
                      <a:pt x="185" y="53"/>
                      <a:pt x="184" y="52"/>
                    </a:cubicBezTo>
                    <a:cubicBezTo>
                      <a:pt x="183" y="51"/>
                      <a:pt x="178" y="50"/>
                      <a:pt x="178" y="48"/>
                    </a:cubicBezTo>
                    <a:cubicBezTo>
                      <a:pt x="177" y="47"/>
                      <a:pt x="178" y="44"/>
                      <a:pt x="179" y="43"/>
                    </a:cubicBezTo>
                    <a:cubicBezTo>
                      <a:pt x="181" y="41"/>
                      <a:pt x="188" y="40"/>
                      <a:pt x="191" y="40"/>
                    </a:cubicBezTo>
                    <a:cubicBezTo>
                      <a:pt x="193" y="40"/>
                      <a:pt x="197" y="42"/>
                      <a:pt x="199" y="41"/>
                    </a:cubicBezTo>
                    <a:cubicBezTo>
                      <a:pt x="201" y="41"/>
                      <a:pt x="206" y="40"/>
                      <a:pt x="207" y="38"/>
                    </a:cubicBezTo>
                    <a:cubicBezTo>
                      <a:pt x="209" y="36"/>
                      <a:pt x="207" y="29"/>
                      <a:pt x="208" y="26"/>
                    </a:cubicBezTo>
                    <a:cubicBezTo>
                      <a:pt x="209" y="24"/>
                      <a:pt x="210" y="20"/>
                      <a:pt x="211" y="18"/>
                    </a:cubicBezTo>
                    <a:cubicBezTo>
                      <a:pt x="213" y="17"/>
                      <a:pt x="219" y="15"/>
                      <a:pt x="221" y="16"/>
                    </a:cubicBezTo>
                    <a:cubicBezTo>
                      <a:pt x="224" y="17"/>
                      <a:pt x="227" y="22"/>
                      <a:pt x="230" y="23"/>
                    </a:cubicBezTo>
                    <a:cubicBezTo>
                      <a:pt x="232" y="24"/>
                      <a:pt x="237" y="25"/>
                      <a:pt x="239" y="25"/>
                    </a:cubicBezTo>
                    <a:cubicBezTo>
                      <a:pt x="241" y="24"/>
                      <a:pt x="245" y="21"/>
                      <a:pt x="247" y="20"/>
                    </a:cubicBezTo>
                    <a:cubicBezTo>
                      <a:pt x="249" y="19"/>
                      <a:pt x="255" y="21"/>
                      <a:pt x="256" y="19"/>
                    </a:cubicBezTo>
                    <a:cubicBezTo>
                      <a:pt x="259" y="17"/>
                      <a:pt x="258" y="9"/>
                      <a:pt x="260" y="6"/>
                    </a:cubicBezTo>
                    <a:cubicBezTo>
                      <a:pt x="260" y="4"/>
                      <a:pt x="264" y="2"/>
                      <a:pt x="266" y="0"/>
                    </a:cubicBezTo>
                    <a:cubicBezTo>
                      <a:pt x="267" y="1"/>
                      <a:pt x="268" y="2"/>
                      <a:pt x="269" y="3"/>
                    </a:cubicBezTo>
                    <a:cubicBezTo>
                      <a:pt x="269" y="4"/>
                      <a:pt x="269" y="6"/>
                      <a:pt x="270" y="6"/>
                    </a:cubicBezTo>
                    <a:cubicBezTo>
                      <a:pt x="270" y="7"/>
                      <a:pt x="273" y="7"/>
                      <a:pt x="274" y="7"/>
                    </a:cubicBezTo>
                    <a:cubicBezTo>
                      <a:pt x="275" y="8"/>
                      <a:pt x="279" y="9"/>
                      <a:pt x="280" y="10"/>
                    </a:cubicBezTo>
                    <a:cubicBezTo>
                      <a:pt x="282" y="11"/>
                      <a:pt x="284" y="14"/>
                      <a:pt x="286" y="15"/>
                    </a:cubicBezTo>
                    <a:cubicBezTo>
                      <a:pt x="287" y="15"/>
                      <a:pt x="290" y="15"/>
                      <a:pt x="291" y="15"/>
                    </a:cubicBezTo>
                    <a:cubicBezTo>
                      <a:pt x="292" y="15"/>
                      <a:pt x="296" y="15"/>
                      <a:pt x="297" y="14"/>
                    </a:cubicBezTo>
                    <a:cubicBezTo>
                      <a:pt x="298" y="14"/>
                      <a:pt x="300" y="15"/>
                      <a:pt x="301" y="15"/>
                    </a:cubicBezTo>
                    <a:cubicBezTo>
                      <a:pt x="303" y="15"/>
                      <a:pt x="306" y="13"/>
                      <a:pt x="308" y="14"/>
                    </a:cubicBezTo>
                    <a:cubicBezTo>
                      <a:pt x="310" y="14"/>
                      <a:pt x="312" y="17"/>
                      <a:pt x="313" y="17"/>
                    </a:cubicBezTo>
                    <a:cubicBezTo>
                      <a:pt x="313" y="17"/>
                      <a:pt x="313" y="18"/>
                      <a:pt x="313" y="18"/>
                    </a:cubicBezTo>
                    <a:cubicBezTo>
                      <a:pt x="313" y="21"/>
                      <a:pt x="312" y="24"/>
                      <a:pt x="312" y="26"/>
                    </a:cubicBezTo>
                    <a:cubicBezTo>
                      <a:pt x="312" y="28"/>
                      <a:pt x="312" y="31"/>
                      <a:pt x="311" y="32"/>
                    </a:cubicBezTo>
                    <a:cubicBezTo>
                      <a:pt x="310" y="34"/>
                      <a:pt x="304" y="34"/>
                      <a:pt x="303" y="36"/>
                    </a:cubicBezTo>
                    <a:cubicBezTo>
                      <a:pt x="301" y="38"/>
                      <a:pt x="302" y="45"/>
                      <a:pt x="301" y="48"/>
                    </a:cubicBezTo>
                    <a:cubicBezTo>
                      <a:pt x="300" y="50"/>
                      <a:pt x="297" y="53"/>
                      <a:pt x="295" y="55"/>
                    </a:cubicBezTo>
                    <a:cubicBezTo>
                      <a:pt x="293" y="57"/>
                      <a:pt x="287" y="58"/>
                      <a:pt x="284" y="59"/>
                    </a:cubicBezTo>
                    <a:cubicBezTo>
                      <a:pt x="281" y="60"/>
                      <a:pt x="275" y="61"/>
                      <a:pt x="273" y="64"/>
                    </a:cubicBezTo>
                    <a:cubicBezTo>
                      <a:pt x="272" y="66"/>
                      <a:pt x="274" y="72"/>
                      <a:pt x="274" y="74"/>
                    </a:cubicBezTo>
                    <a:cubicBezTo>
                      <a:pt x="274" y="76"/>
                      <a:pt x="274" y="81"/>
                      <a:pt x="273" y="83"/>
                    </a:cubicBezTo>
                    <a:cubicBezTo>
                      <a:pt x="272" y="84"/>
                      <a:pt x="267" y="83"/>
                      <a:pt x="266" y="84"/>
                    </a:cubicBezTo>
                    <a:cubicBezTo>
                      <a:pt x="264" y="85"/>
                      <a:pt x="260" y="89"/>
                      <a:pt x="259" y="92"/>
                    </a:cubicBezTo>
                    <a:cubicBezTo>
                      <a:pt x="257" y="95"/>
                      <a:pt x="257" y="102"/>
                      <a:pt x="258" y="105"/>
                    </a:cubicBezTo>
                    <a:cubicBezTo>
                      <a:pt x="258" y="109"/>
                      <a:pt x="263" y="116"/>
                      <a:pt x="266" y="119"/>
                    </a:cubicBezTo>
                    <a:cubicBezTo>
                      <a:pt x="267" y="120"/>
                      <a:pt x="272" y="122"/>
                      <a:pt x="274" y="124"/>
                    </a:cubicBezTo>
                    <a:cubicBezTo>
                      <a:pt x="275" y="126"/>
                      <a:pt x="277" y="131"/>
                      <a:pt x="277" y="133"/>
                    </a:cubicBezTo>
                    <a:cubicBezTo>
                      <a:pt x="277" y="135"/>
                      <a:pt x="276" y="139"/>
                      <a:pt x="275" y="141"/>
                    </a:cubicBezTo>
                    <a:cubicBezTo>
                      <a:pt x="274" y="142"/>
                      <a:pt x="269" y="143"/>
                      <a:pt x="268" y="144"/>
                    </a:cubicBezTo>
                    <a:cubicBezTo>
                      <a:pt x="267" y="146"/>
                      <a:pt x="265" y="150"/>
                      <a:pt x="265" y="153"/>
                    </a:cubicBezTo>
                    <a:cubicBezTo>
                      <a:pt x="265" y="156"/>
                      <a:pt x="268" y="161"/>
                      <a:pt x="269" y="164"/>
                    </a:cubicBezTo>
                    <a:cubicBezTo>
                      <a:pt x="271" y="166"/>
                      <a:pt x="274" y="170"/>
                      <a:pt x="276" y="171"/>
                    </a:cubicBezTo>
                    <a:cubicBezTo>
                      <a:pt x="278" y="172"/>
                      <a:pt x="281" y="173"/>
                      <a:pt x="282" y="174"/>
                    </a:cubicBezTo>
                    <a:cubicBezTo>
                      <a:pt x="283" y="175"/>
                      <a:pt x="286" y="178"/>
                      <a:pt x="286" y="179"/>
                    </a:cubicBezTo>
                    <a:cubicBezTo>
                      <a:pt x="287" y="181"/>
                      <a:pt x="286" y="185"/>
                      <a:pt x="286" y="187"/>
                    </a:cubicBezTo>
                    <a:cubicBezTo>
                      <a:pt x="286" y="189"/>
                      <a:pt x="286" y="193"/>
                      <a:pt x="288" y="194"/>
                    </a:cubicBezTo>
                    <a:cubicBezTo>
                      <a:pt x="289" y="195"/>
                      <a:pt x="293" y="193"/>
                      <a:pt x="295" y="193"/>
                    </a:cubicBezTo>
                    <a:cubicBezTo>
                      <a:pt x="296" y="193"/>
                      <a:pt x="299" y="193"/>
                      <a:pt x="299" y="194"/>
                    </a:cubicBezTo>
                    <a:cubicBezTo>
                      <a:pt x="301" y="196"/>
                      <a:pt x="299" y="201"/>
                      <a:pt x="299" y="203"/>
                    </a:cubicBezTo>
                    <a:cubicBezTo>
                      <a:pt x="300" y="204"/>
                      <a:pt x="301" y="206"/>
                      <a:pt x="303" y="206"/>
                    </a:cubicBezTo>
                    <a:cubicBezTo>
                      <a:pt x="305" y="207"/>
                      <a:pt x="309" y="204"/>
                      <a:pt x="311" y="203"/>
                    </a:cubicBezTo>
                    <a:cubicBezTo>
                      <a:pt x="312" y="202"/>
                      <a:pt x="313" y="198"/>
                      <a:pt x="315" y="198"/>
                    </a:cubicBezTo>
                    <a:cubicBezTo>
                      <a:pt x="316" y="197"/>
                      <a:pt x="319" y="197"/>
                      <a:pt x="321" y="197"/>
                    </a:cubicBezTo>
                    <a:cubicBezTo>
                      <a:pt x="322" y="196"/>
                      <a:pt x="324" y="193"/>
                      <a:pt x="325" y="193"/>
                    </a:cubicBezTo>
                    <a:cubicBezTo>
                      <a:pt x="328" y="192"/>
                      <a:pt x="334" y="191"/>
                      <a:pt x="336" y="191"/>
                    </a:cubicBezTo>
                    <a:cubicBezTo>
                      <a:pt x="338" y="192"/>
                      <a:pt x="340" y="194"/>
                      <a:pt x="342" y="195"/>
                    </a:cubicBezTo>
                    <a:cubicBezTo>
                      <a:pt x="344" y="196"/>
                      <a:pt x="350" y="194"/>
                      <a:pt x="352" y="196"/>
                    </a:cubicBezTo>
                    <a:cubicBezTo>
                      <a:pt x="354" y="197"/>
                      <a:pt x="356" y="203"/>
                      <a:pt x="356" y="205"/>
                    </a:cubicBezTo>
                    <a:cubicBezTo>
                      <a:pt x="357" y="207"/>
                      <a:pt x="357" y="212"/>
                      <a:pt x="357" y="214"/>
                    </a:cubicBezTo>
                    <a:cubicBezTo>
                      <a:pt x="357" y="216"/>
                      <a:pt x="356" y="222"/>
                      <a:pt x="357" y="225"/>
                    </a:cubicBezTo>
                    <a:cubicBezTo>
                      <a:pt x="358" y="227"/>
                      <a:pt x="363" y="229"/>
                      <a:pt x="364" y="231"/>
                    </a:cubicBezTo>
                    <a:cubicBezTo>
                      <a:pt x="364" y="232"/>
                      <a:pt x="364" y="233"/>
                      <a:pt x="364" y="235"/>
                    </a:cubicBezTo>
                    <a:cubicBezTo>
                      <a:pt x="364" y="235"/>
                      <a:pt x="363" y="235"/>
                      <a:pt x="363" y="235"/>
                    </a:cubicBezTo>
                    <a:cubicBezTo>
                      <a:pt x="362" y="235"/>
                      <a:pt x="360" y="237"/>
                      <a:pt x="359" y="238"/>
                    </a:cubicBezTo>
                    <a:cubicBezTo>
                      <a:pt x="357" y="239"/>
                      <a:pt x="354" y="240"/>
                      <a:pt x="353" y="241"/>
                    </a:cubicBezTo>
                    <a:cubicBezTo>
                      <a:pt x="352" y="242"/>
                      <a:pt x="350" y="243"/>
                      <a:pt x="350" y="244"/>
                    </a:cubicBezTo>
                    <a:cubicBezTo>
                      <a:pt x="349" y="245"/>
                      <a:pt x="348" y="247"/>
                      <a:pt x="347" y="248"/>
                    </a:cubicBezTo>
                    <a:cubicBezTo>
                      <a:pt x="346" y="248"/>
                      <a:pt x="345" y="247"/>
                      <a:pt x="344" y="247"/>
                    </a:cubicBezTo>
                    <a:cubicBezTo>
                      <a:pt x="343" y="247"/>
                      <a:pt x="341" y="249"/>
                      <a:pt x="340" y="250"/>
                    </a:cubicBezTo>
                    <a:cubicBezTo>
                      <a:pt x="337" y="251"/>
                      <a:pt x="332" y="255"/>
                      <a:pt x="330" y="257"/>
                    </a:cubicBezTo>
                    <a:cubicBezTo>
                      <a:pt x="329" y="257"/>
                      <a:pt x="326" y="258"/>
                      <a:pt x="325" y="259"/>
                    </a:cubicBezTo>
                    <a:cubicBezTo>
                      <a:pt x="323" y="259"/>
                      <a:pt x="321" y="261"/>
                      <a:pt x="319" y="262"/>
                    </a:cubicBezTo>
                    <a:cubicBezTo>
                      <a:pt x="318" y="263"/>
                      <a:pt x="315" y="265"/>
                      <a:pt x="313" y="266"/>
                    </a:cubicBezTo>
                    <a:cubicBezTo>
                      <a:pt x="312" y="266"/>
                      <a:pt x="309" y="268"/>
                      <a:pt x="308" y="269"/>
                    </a:cubicBezTo>
                    <a:cubicBezTo>
                      <a:pt x="306" y="270"/>
                      <a:pt x="304" y="272"/>
                      <a:pt x="302" y="273"/>
                    </a:cubicBezTo>
                    <a:cubicBezTo>
                      <a:pt x="299" y="275"/>
                      <a:pt x="292" y="277"/>
                      <a:pt x="289" y="278"/>
                    </a:cubicBezTo>
                    <a:cubicBezTo>
                      <a:pt x="287" y="279"/>
                      <a:pt x="283" y="283"/>
                      <a:pt x="281" y="283"/>
                    </a:cubicBezTo>
                    <a:cubicBezTo>
                      <a:pt x="280" y="284"/>
                      <a:pt x="278" y="284"/>
                      <a:pt x="278" y="284"/>
                    </a:cubicBezTo>
                    <a:cubicBezTo>
                      <a:pt x="277" y="283"/>
                      <a:pt x="276" y="281"/>
                      <a:pt x="276" y="280"/>
                    </a:cubicBezTo>
                    <a:cubicBezTo>
                      <a:pt x="276" y="279"/>
                      <a:pt x="276" y="277"/>
                      <a:pt x="277" y="276"/>
                    </a:cubicBezTo>
                    <a:cubicBezTo>
                      <a:pt x="278" y="275"/>
                      <a:pt x="281" y="275"/>
                      <a:pt x="282" y="274"/>
                    </a:cubicBezTo>
                    <a:cubicBezTo>
                      <a:pt x="283" y="274"/>
                      <a:pt x="285" y="272"/>
                      <a:pt x="286" y="271"/>
                    </a:cubicBezTo>
                    <a:cubicBezTo>
                      <a:pt x="287" y="270"/>
                      <a:pt x="289" y="269"/>
                      <a:pt x="290" y="268"/>
                    </a:cubicBezTo>
                    <a:cubicBezTo>
                      <a:pt x="291" y="267"/>
                      <a:pt x="292" y="264"/>
                      <a:pt x="293" y="263"/>
                    </a:cubicBezTo>
                    <a:cubicBezTo>
                      <a:pt x="293" y="263"/>
                      <a:pt x="295" y="263"/>
                      <a:pt x="295" y="263"/>
                    </a:cubicBezTo>
                    <a:cubicBezTo>
                      <a:pt x="296" y="264"/>
                      <a:pt x="296" y="265"/>
                      <a:pt x="297" y="266"/>
                    </a:cubicBezTo>
                    <a:cubicBezTo>
                      <a:pt x="298" y="266"/>
                      <a:pt x="300" y="265"/>
                      <a:pt x="301" y="265"/>
                    </a:cubicBezTo>
                    <a:cubicBezTo>
                      <a:pt x="302" y="264"/>
                      <a:pt x="304" y="263"/>
                      <a:pt x="304" y="262"/>
                    </a:cubicBezTo>
                    <a:cubicBezTo>
                      <a:pt x="304" y="261"/>
                      <a:pt x="303" y="260"/>
                      <a:pt x="302" y="260"/>
                    </a:cubicBezTo>
                    <a:cubicBezTo>
                      <a:pt x="302" y="260"/>
                      <a:pt x="301" y="262"/>
                      <a:pt x="300" y="262"/>
                    </a:cubicBezTo>
                    <a:cubicBezTo>
                      <a:pt x="300" y="262"/>
                      <a:pt x="298" y="261"/>
                      <a:pt x="298" y="261"/>
                    </a:cubicBezTo>
                    <a:cubicBezTo>
                      <a:pt x="298" y="260"/>
                      <a:pt x="301" y="258"/>
                      <a:pt x="301" y="257"/>
                    </a:cubicBezTo>
                    <a:cubicBezTo>
                      <a:pt x="301" y="257"/>
                      <a:pt x="299" y="257"/>
                      <a:pt x="298" y="257"/>
                    </a:cubicBezTo>
                    <a:cubicBezTo>
                      <a:pt x="297" y="257"/>
                      <a:pt x="296" y="258"/>
                      <a:pt x="295" y="258"/>
                    </a:cubicBezTo>
                    <a:cubicBezTo>
                      <a:pt x="294" y="257"/>
                      <a:pt x="291" y="256"/>
                      <a:pt x="290" y="256"/>
                    </a:cubicBezTo>
                    <a:cubicBezTo>
                      <a:pt x="289" y="256"/>
                      <a:pt x="288" y="256"/>
                      <a:pt x="287" y="256"/>
                    </a:cubicBezTo>
                    <a:cubicBezTo>
                      <a:pt x="287" y="256"/>
                      <a:pt x="287" y="258"/>
                      <a:pt x="286" y="258"/>
                    </a:cubicBezTo>
                    <a:cubicBezTo>
                      <a:pt x="286" y="259"/>
                      <a:pt x="283" y="259"/>
                      <a:pt x="282" y="260"/>
                    </a:cubicBezTo>
                    <a:cubicBezTo>
                      <a:pt x="282" y="260"/>
                      <a:pt x="282" y="262"/>
                      <a:pt x="282" y="263"/>
                    </a:cubicBezTo>
                    <a:cubicBezTo>
                      <a:pt x="282" y="264"/>
                      <a:pt x="283" y="266"/>
                      <a:pt x="283" y="267"/>
                    </a:cubicBezTo>
                    <a:cubicBezTo>
                      <a:pt x="283" y="268"/>
                      <a:pt x="281" y="269"/>
                      <a:pt x="280" y="269"/>
                    </a:cubicBezTo>
                    <a:cubicBezTo>
                      <a:pt x="279" y="268"/>
                      <a:pt x="280" y="265"/>
                      <a:pt x="279" y="265"/>
                    </a:cubicBezTo>
                    <a:cubicBezTo>
                      <a:pt x="279" y="265"/>
                      <a:pt x="277" y="266"/>
                      <a:pt x="277" y="267"/>
                    </a:cubicBezTo>
                    <a:cubicBezTo>
                      <a:pt x="276" y="267"/>
                      <a:pt x="275" y="268"/>
                      <a:pt x="274" y="268"/>
                    </a:cubicBezTo>
                    <a:cubicBezTo>
                      <a:pt x="273" y="268"/>
                      <a:pt x="272" y="267"/>
                      <a:pt x="271" y="267"/>
                    </a:cubicBezTo>
                    <a:cubicBezTo>
                      <a:pt x="270" y="267"/>
                      <a:pt x="268" y="267"/>
                      <a:pt x="267" y="267"/>
                    </a:cubicBezTo>
                    <a:cubicBezTo>
                      <a:pt x="266" y="268"/>
                      <a:pt x="266" y="269"/>
                      <a:pt x="265" y="269"/>
                    </a:cubicBezTo>
                    <a:cubicBezTo>
                      <a:pt x="265" y="270"/>
                      <a:pt x="264" y="273"/>
                      <a:pt x="262" y="274"/>
                    </a:cubicBezTo>
                    <a:cubicBezTo>
                      <a:pt x="262" y="274"/>
                      <a:pt x="260" y="274"/>
                      <a:pt x="259" y="275"/>
                    </a:cubicBezTo>
                    <a:cubicBezTo>
                      <a:pt x="258" y="275"/>
                      <a:pt x="257" y="277"/>
                      <a:pt x="257" y="278"/>
                    </a:cubicBezTo>
                    <a:cubicBezTo>
                      <a:pt x="258" y="279"/>
                      <a:pt x="261" y="277"/>
                      <a:pt x="262" y="278"/>
                    </a:cubicBezTo>
                    <a:cubicBezTo>
                      <a:pt x="264" y="278"/>
                      <a:pt x="266" y="278"/>
                      <a:pt x="266" y="279"/>
                    </a:cubicBezTo>
                    <a:cubicBezTo>
                      <a:pt x="267" y="281"/>
                      <a:pt x="266" y="284"/>
                      <a:pt x="265" y="285"/>
                    </a:cubicBezTo>
                    <a:cubicBezTo>
                      <a:pt x="264" y="285"/>
                      <a:pt x="261" y="285"/>
                      <a:pt x="260" y="285"/>
                    </a:cubicBezTo>
                    <a:cubicBezTo>
                      <a:pt x="259" y="285"/>
                      <a:pt x="259" y="283"/>
                      <a:pt x="258" y="282"/>
                    </a:cubicBezTo>
                    <a:cubicBezTo>
                      <a:pt x="256" y="282"/>
                      <a:pt x="253" y="283"/>
                      <a:pt x="253" y="284"/>
                    </a:cubicBezTo>
                    <a:cubicBezTo>
                      <a:pt x="252" y="284"/>
                      <a:pt x="252" y="287"/>
                      <a:pt x="252" y="288"/>
                    </a:cubicBezTo>
                    <a:cubicBezTo>
                      <a:pt x="253" y="289"/>
                      <a:pt x="254" y="291"/>
                      <a:pt x="254" y="292"/>
                    </a:cubicBezTo>
                    <a:cubicBezTo>
                      <a:pt x="253" y="292"/>
                      <a:pt x="252" y="293"/>
                      <a:pt x="252" y="293"/>
                    </a:cubicBezTo>
                    <a:cubicBezTo>
                      <a:pt x="252" y="295"/>
                      <a:pt x="253" y="298"/>
                      <a:pt x="253" y="300"/>
                    </a:cubicBezTo>
                    <a:cubicBezTo>
                      <a:pt x="252" y="301"/>
                      <a:pt x="250" y="301"/>
                      <a:pt x="250" y="301"/>
                    </a:cubicBezTo>
                    <a:cubicBezTo>
                      <a:pt x="249" y="302"/>
                      <a:pt x="247" y="301"/>
                      <a:pt x="246" y="301"/>
                    </a:cubicBezTo>
                    <a:cubicBezTo>
                      <a:pt x="245" y="300"/>
                      <a:pt x="243" y="299"/>
                      <a:pt x="243" y="298"/>
                    </a:cubicBezTo>
                    <a:cubicBezTo>
                      <a:pt x="243" y="297"/>
                      <a:pt x="245" y="294"/>
                      <a:pt x="245" y="292"/>
                    </a:cubicBezTo>
                    <a:cubicBezTo>
                      <a:pt x="244" y="291"/>
                      <a:pt x="242" y="290"/>
                      <a:pt x="241" y="289"/>
                    </a:cubicBezTo>
                    <a:cubicBezTo>
                      <a:pt x="241" y="289"/>
                      <a:pt x="241" y="286"/>
                      <a:pt x="240" y="286"/>
                    </a:cubicBezTo>
                    <a:cubicBezTo>
                      <a:pt x="239" y="286"/>
                      <a:pt x="237" y="288"/>
                      <a:pt x="236" y="289"/>
                    </a:cubicBezTo>
                    <a:cubicBezTo>
                      <a:pt x="236" y="290"/>
                      <a:pt x="236" y="292"/>
                      <a:pt x="236" y="293"/>
                    </a:cubicBezTo>
                    <a:cubicBezTo>
                      <a:pt x="237" y="294"/>
                      <a:pt x="238" y="296"/>
                      <a:pt x="238" y="297"/>
                    </a:cubicBezTo>
                    <a:cubicBezTo>
                      <a:pt x="238" y="298"/>
                      <a:pt x="236" y="299"/>
                      <a:pt x="236" y="300"/>
                    </a:cubicBezTo>
                    <a:cubicBezTo>
                      <a:pt x="235" y="302"/>
                      <a:pt x="235" y="306"/>
                      <a:pt x="235" y="309"/>
                    </a:cubicBezTo>
                    <a:cubicBezTo>
                      <a:pt x="235" y="310"/>
                      <a:pt x="236" y="313"/>
                      <a:pt x="237" y="314"/>
                    </a:cubicBezTo>
                    <a:cubicBezTo>
                      <a:pt x="238" y="315"/>
                      <a:pt x="241" y="314"/>
                      <a:pt x="242" y="315"/>
                    </a:cubicBezTo>
                    <a:cubicBezTo>
                      <a:pt x="243" y="315"/>
                      <a:pt x="243" y="318"/>
                      <a:pt x="244" y="319"/>
                    </a:cubicBezTo>
                    <a:cubicBezTo>
                      <a:pt x="245" y="319"/>
                      <a:pt x="247" y="319"/>
                      <a:pt x="248" y="319"/>
                    </a:cubicBezTo>
                    <a:cubicBezTo>
                      <a:pt x="250" y="319"/>
                      <a:pt x="253" y="318"/>
                      <a:pt x="254" y="318"/>
                    </a:cubicBezTo>
                    <a:cubicBezTo>
                      <a:pt x="255" y="318"/>
                      <a:pt x="257" y="318"/>
                      <a:pt x="258" y="319"/>
                    </a:cubicBezTo>
                    <a:cubicBezTo>
                      <a:pt x="258" y="320"/>
                      <a:pt x="257" y="322"/>
                      <a:pt x="257" y="323"/>
                    </a:cubicBezTo>
                    <a:cubicBezTo>
                      <a:pt x="257" y="323"/>
                      <a:pt x="256" y="325"/>
                      <a:pt x="256" y="326"/>
                    </a:cubicBezTo>
                    <a:cubicBezTo>
                      <a:pt x="256" y="327"/>
                      <a:pt x="257" y="328"/>
                      <a:pt x="258" y="328"/>
                    </a:cubicBezTo>
                    <a:cubicBezTo>
                      <a:pt x="259" y="328"/>
                      <a:pt x="260" y="328"/>
                      <a:pt x="260" y="327"/>
                    </a:cubicBezTo>
                    <a:cubicBezTo>
                      <a:pt x="260" y="326"/>
                      <a:pt x="260" y="325"/>
                      <a:pt x="260" y="324"/>
                    </a:cubicBezTo>
                    <a:cubicBezTo>
                      <a:pt x="260" y="323"/>
                      <a:pt x="260" y="320"/>
                      <a:pt x="260" y="319"/>
                    </a:cubicBezTo>
                    <a:cubicBezTo>
                      <a:pt x="261" y="318"/>
                      <a:pt x="261" y="316"/>
                      <a:pt x="262" y="315"/>
                    </a:cubicBezTo>
                    <a:cubicBezTo>
                      <a:pt x="262" y="313"/>
                      <a:pt x="262" y="311"/>
                      <a:pt x="262" y="309"/>
                    </a:cubicBezTo>
                    <a:cubicBezTo>
                      <a:pt x="263" y="308"/>
                      <a:pt x="263" y="307"/>
                      <a:pt x="263" y="306"/>
                    </a:cubicBezTo>
                    <a:cubicBezTo>
                      <a:pt x="263" y="305"/>
                      <a:pt x="262" y="303"/>
                      <a:pt x="263" y="302"/>
                    </a:cubicBezTo>
                    <a:cubicBezTo>
                      <a:pt x="263" y="302"/>
                      <a:pt x="265" y="302"/>
                      <a:pt x="265" y="302"/>
                    </a:cubicBezTo>
                    <a:cubicBezTo>
                      <a:pt x="266" y="303"/>
                      <a:pt x="266" y="305"/>
                      <a:pt x="266" y="306"/>
                    </a:cubicBezTo>
                    <a:cubicBezTo>
                      <a:pt x="266" y="307"/>
                      <a:pt x="265" y="308"/>
                      <a:pt x="265" y="309"/>
                    </a:cubicBezTo>
                    <a:cubicBezTo>
                      <a:pt x="265" y="311"/>
                      <a:pt x="264" y="314"/>
                      <a:pt x="264" y="315"/>
                    </a:cubicBezTo>
                    <a:cubicBezTo>
                      <a:pt x="264" y="317"/>
                      <a:pt x="263" y="320"/>
                      <a:pt x="263" y="321"/>
                    </a:cubicBezTo>
                    <a:cubicBezTo>
                      <a:pt x="263" y="322"/>
                      <a:pt x="264" y="323"/>
                      <a:pt x="264" y="324"/>
                    </a:cubicBezTo>
                    <a:cubicBezTo>
                      <a:pt x="264" y="325"/>
                      <a:pt x="263" y="327"/>
                      <a:pt x="263" y="327"/>
                    </a:cubicBezTo>
                    <a:cubicBezTo>
                      <a:pt x="262" y="328"/>
                      <a:pt x="261" y="330"/>
                      <a:pt x="261" y="331"/>
                    </a:cubicBezTo>
                    <a:cubicBezTo>
                      <a:pt x="261" y="333"/>
                      <a:pt x="262" y="335"/>
                      <a:pt x="262" y="337"/>
                    </a:cubicBezTo>
                    <a:cubicBezTo>
                      <a:pt x="263" y="337"/>
                      <a:pt x="262" y="339"/>
                      <a:pt x="262" y="339"/>
                    </a:cubicBezTo>
                    <a:cubicBezTo>
                      <a:pt x="263" y="340"/>
                      <a:pt x="264" y="339"/>
                      <a:pt x="264" y="340"/>
                    </a:cubicBezTo>
                    <a:cubicBezTo>
                      <a:pt x="265" y="341"/>
                      <a:pt x="265" y="343"/>
                      <a:pt x="265" y="344"/>
                    </a:cubicBezTo>
                    <a:cubicBezTo>
                      <a:pt x="265" y="344"/>
                      <a:pt x="267" y="345"/>
                      <a:pt x="267" y="345"/>
                    </a:cubicBezTo>
                    <a:cubicBezTo>
                      <a:pt x="267" y="346"/>
                      <a:pt x="268" y="347"/>
                      <a:pt x="268" y="348"/>
                    </a:cubicBezTo>
                    <a:cubicBezTo>
                      <a:pt x="268" y="349"/>
                      <a:pt x="266" y="350"/>
                      <a:pt x="266" y="350"/>
                    </a:cubicBezTo>
                    <a:cubicBezTo>
                      <a:pt x="266" y="351"/>
                      <a:pt x="267" y="353"/>
                      <a:pt x="267" y="354"/>
                    </a:cubicBezTo>
                    <a:cubicBezTo>
                      <a:pt x="266" y="355"/>
                      <a:pt x="266" y="356"/>
                      <a:pt x="265" y="356"/>
                    </a:cubicBezTo>
                    <a:cubicBezTo>
                      <a:pt x="264" y="356"/>
                      <a:pt x="263" y="355"/>
                      <a:pt x="262" y="354"/>
                    </a:cubicBezTo>
                    <a:cubicBezTo>
                      <a:pt x="262" y="354"/>
                      <a:pt x="262" y="352"/>
                      <a:pt x="262" y="352"/>
                    </a:cubicBezTo>
                    <a:cubicBezTo>
                      <a:pt x="261" y="351"/>
                      <a:pt x="259" y="352"/>
                      <a:pt x="259" y="352"/>
                    </a:cubicBezTo>
                    <a:cubicBezTo>
                      <a:pt x="258" y="353"/>
                      <a:pt x="258" y="355"/>
                      <a:pt x="258" y="356"/>
                    </a:cubicBezTo>
                    <a:cubicBezTo>
                      <a:pt x="259" y="357"/>
                      <a:pt x="260" y="358"/>
                      <a:pt x="261" y="359"/>
                    </a:cubicBezTo>
                    <a:cubicBezTo>
                      <a:pt x="261" y="360"/>
                      <a:pt x="260" y="361"/>
                      <a:pt x="260" y="361"/>
                    </a:cubicBezTo>
                    <a:cubicBezTo>
                      <a:pt x="260" y="362"/>
                      <a:pt x="259" y="363"/>
                      <a:pt x="260" y="363"/>
                    </a:cubicBezTo>
                    <a:cubicBezTo>
                      <a:pt x="260" y="364"/>
                      <a:pt x="262" y="363"/>
                      <a:pt x="262" y="363"/>
                    </a:cubicBezTo>
                    <a:cubicBezTo>
                      <a:pt x="263" y="363"/>
                      <a:pt x="263" y="361"/>
                      <a:pt x="264" y="360"/>
                    </a:cubicBezTo>
                    <a:cubicBezTo>
                      <a:pt x="264" y="360"/>
                      <a:pt x="266" y="361"/>
                      <a:pt x="267" y="362"/>
                    </a:cubicBezTo>
                    <a:cubicBezTo>
                      <a:pt x="267" y="362"/>
                      <a:pt x="268" y="365"/>
                      <a:pt x="269" y="365"/>
                    </a:cubicBezTo>
                    <a:cubicBezTo>
                      <a:pt x="269" y="366"/>
                      <a:pt x="270" y="367"/>
                      <a:pt x="271" y="367"/>
                    </a:cubicBezTo>
                    <a:cubicBezTo>
                      <a:pt x="272" y="367"/>
                      <a:pt x="273" y="365"/>
                      <a:pt x="274" y="365"/>
                    </a:cubicBezTo>
                    <a:cubicBezTo>
                      <a:pt x="275" y="365"/>
                      <a:pt x="277" y="366"/>
                      <a:pt x="277" y="367"/>
                    </a:cubicBezTo>
                    <a:cubicBezTo>
                      <a:pt x="278" y="368"/>
                      <a:pt x="279" y="369"/>
                      <a:pt x="280" y="370"/>
                    </a:cubicBezTo>
                    <a:cubicBezTo>
                      <a:pt x="282" y="372"/>
                      <a:pt x="286" y="373"/>
                      <a:pt x="287" y="375"/>
                    </a:cubicBezTo>
                    <a:cubicBezTo>
                      <a:pt x="288" y="376"/>
                      <a:pt x="290" y="377"/>
                      <a:pt x="290" y="378"/>
                    </a:cubicBezTo>
                    <a:cubicBezTo>
                      <a:pt x="291" y="379"/>
                      <a:pt x="291" y="380"/>
                      <a:pt x="291" y="380"/>
                    </a:cubicBezTo>
                    <a:cubicBezTo>
                      <a:pt x="290" y="381"/>
                      <a:pt x="289" y="380"/>
                      <a:pt x="288" y="380"/>
                    </a:cubicBezTo>
                    <a:cubicBezTo>
                      <a:pt x="287" y="380"/>
                      <a:pt x="285" y="379"/>
                      <a:pt x="284" y="380"/>
                    </a:cubicBezTo>
                    <a:cubicBezTo>
                      <a:pt x="283" y="380"/>
                      <a:pt x="282" y="381"/>
                      <a:pt x="282" y="381"/>
                    </a:cubicBezTo>
                    <a:cubicBezTo>
                      <a:pt x="282" y="382"/>
                      <a:pt x="282" y="384"/>
                      <a:pt x="283" y="385"/>
                    </a:cubicBezTo>
                    <a:cubicBezTo>
                      <a:pt x="283" y="385"/>
                      <a:pt x="285" y="385"/>
                      <a:pt x="286" y="385"/>
                    </a:cubicBezTo>
                    <a:cubicBezTo>
                      <a:pt x="287" y="384"/>
                      <a:pt x="288" y="383"/>
                      <a:pt x="289" y="383"/>
                    </a:cubicBezTo>
                    <a:cubicBezTo>
                      <a:pt x="290" y="383"/>
                      <a:pt x="291" y="383"/>
                      <a:pt x="291" y="384"/>
                    </a:cubicBezTo>
                    <a:cubicBezTo>
                      <a:pt x="292" y="384"/>
                      <a:pt x="292" y="387"/>
                      <a:pt x="292" y="387"/>
                    </a:cubicBezTo>
                    <a:cubicBezTo>
                      <a:pt x="293" y="388"/>
                      <a:pt x="295" y="388"/>
                      <a:pt x="296" y="389"/>
                    </a:cubicBezTo>
                    <a:cubicBezTo>
                      <a:pt x="297" y="390"/>
                      <a:pt x="297" y="391"/>
                      <a:pt x="297" y="392"/>
                    </a:cubicBezTo>
                    <a:cubicBezTo>
                      <a:pt x="297" y="393"/>
                      <a:pt x="296" y="394"/>
                      <a:pt x="295" y="395"/>
                    </a:cubicBezTo>
                    <a:cubicBezTo>
                      <a:pt x="295" y="396"/>
                      <a:pt x="294" y="398"/>
                      <a:pt x="294" y="399"/>
                    </a:cubicBezTo>
                    <a:cubicBezTo>
                      <a:pt x="293" y="400"/>
                      <a:pt x="294" y="403"/>
                      <a:pt x="294" y="404"/>
                    </a:cubicBezTo>
                    <a:cubicBezTo>
                      <a:pt x="294" y="405"/>
                      <a:pt x="294" y="408"/>
                      <a:pt x="293" y="409"/>
                    </a:cubicBezTo>
                    <a:cubicBezTo>
                      <a:pt x="293" y="410"/>
                      <a:pt x="292" y="412"/>
                      <a:pt x="291" y="412"/>
                    </a:cubicBezTo>
                    <a:cubicBezTo>
                      <a:pt x="290" y="413"/>
                      <a:pt x="287" y="413"/>
                      <a:pt x="286" y="413"/>
                    </a:cubicBezTo>
                    <a:cubicBezTo>
                      <a:pt x="285" y="412"/>
                      <a:pt x="284" y="410"/>
                      <a:pt x="284" y="410"/>
                    </a:cubicBezTo>
                    <a:cubicBezTo>
                      <a:pt x="284" y="408"/>
                      <a:pt x="285" y="407"/>
                      <a:pt x="285" y="406"/>
                    </a:cubicBezTo>
                    <a:cubicBezTo>
                      <a:pt x="286" y="404"/>
                      <a:pt x="286" y="401"/>
                      <a:pt x="285" y="400"/>
                    </a:cubicBezTo>
                    <a:cubicBezTo>
                      <a:pt x="285" y="399"/>
                      <a:pt x="283" y="398"/>
                      <a:pt x="282" y="399"/>
                    </a:cubicBezTo>
                    <a:cubicBezTo>
                      <a:pt x="281" y="399"/>
                      <a:pt x="281" y="401"/>
                      <a:pt x="280" y="402"/>
                    </a:cubicBezTo>
                    <a:cubicBezTo>
                      <a:pt x="279" y="402"/>
                      <a:pt x="278" y="403"/>
                      <a:pt x="278" y="404"/>
                    </a:cubicBezTo>
                    <a:cubicBezTo>
                      <a:pt x="278" y="405"/>
                      <a:pt x="278" y="407"/>
                      <a:pt x="279" y="407"/>
                    </a:cubicBezTo>
                    <a:cubicBezTo>
                      <a:pt x="279" y="407"/>
                      <a:pt x="281" y="407"/>
                      <a:pt x="281" y="407"/>
                    </a:cubicBezTo>
                    <a:cubicBezTo>
                      <a:pt x="282" y="408"/>
                      <a:pt x="281" y="410"/>
                      <a:pt x="281" y="411"/>
                    </a:cubicBezTo>
                    <a:cubicBezTo>
                      <a:pt x="281" y="412"/>
                      <a:pt x="279" y="412"/>
                      <a:pt x="279" y="413"/>
                    </a:cubicBezTo>
                    <a:cubicBezTo>
                      <a:pt x="279" y="414"/>
                      <a:pt x="282" y="415"/>
                      <a:pt x="283" y="416"/>
                    </a:cubicBezTo>
                    <a:cubicBezTo>
                      <a:pt x="283" y="417"/>
                      <a:pt x="282" y="419"/>
                      <a:pt x="281" y="420"/>
                    </a:cubicBezTo>
                    <a:cubicBezTo>
                      <a:pt x="280" y="421"/>
                      <a:pt x="279" y="424"/>
                      <a:pt x="277" y="425"/>
                    </a:cubicBezTo>
                    <a:cubicBezTo>
                      <a:pt x="276" y="425"/>
                      <a:pt x="274" y="424"/>
                      <a:pt x="273" y="424"/>
                    </a:cubicBezTo>
                    <a:cubicBezTo>
                      <a:pt x="272" y="423"/>
                      <a:pt x="272" y="419"/>
                      <a:pt x="271" y="418"/>
                    </a:cubicBezTo>
                    <a:cubicBezTo>
                      <a:pt x="270" y="418"/>
                      <a:pt x="269" y="417"/>
                      <a:pt x="268" y="416"/>
                    </a:cubicBezTo>
                    <a:cubicBezTo>
                      <a:pt x="268" y="416"/>
                      <a:pt x="268" y="414"/>
                      <a:pt x="267" y="414"/>
                    </a:cubicBezTo>
                    <a:cubicBezTo>
                      <a:pt x="266" y="414"/>
                      <a:pt x="264" y="414"/>
                      <a:pt x="263" y="415"/>
                    </a:cubicBezTo>
                    <a:cubicBezTo>
                      <a:pt x="262" y="415"/>
                      <a:pt x="261" y="416"/>
                      <a:pt x="261" y="416"/>
                    </a:cubicBezTo>
                    <a:cubicBezTo>
                      <a:pt x="260" y="414"/>
                      <a:pt x="260" y="413"/>
                      <a:pt x="259" y="412"/>
                    </a:cubicBezTo>
                    <a:cubicBezTo>
                      <a:pt x="258" y="409"/>
                      <a:pt x="254" y="406"/>
                      <a:pt x="252" y="404"/>
                    </a:cubicBezTo>
                    <a:cubicBezTo>
                      <a:pt x="251" y="402"/>
                      <a:pt x="248" y="398"/>
                      <a:pt x="246" y="397"/>
                    </a:cubicBezTo>
                    <a:cubicBezTo>
                      <a:pt x="245" y="395"/>
                      <a:pt x="242" y="392"/>
                      <a:pt x="240" y="391"/>
                    </a:cubicBezTo>
                    <a:cubicBezTo>
                      <a:pt x="236" y="389"/>
                      <a:pt x="229" y="385"/>
                      <a:pt x="225" y="385"/>
                    </a:cubicBezTo>
                    <a:cubicBezTo>
                      <a:pt x="223" y="384"/>
                      <a:pt x="218" y="385"/>
                      <a:pt x="215" y="386"/>
                    </a:cubicBezTo>
                    <a:cubicBezTo>
                      <a:pt x="214" y="386"/>
                      <a:pt x="210" y="386"/>
                      <a:pt x="208" y="387"/>
                    </a:cubicBezTo>
                    <a:cubicBezTo>
                      <a:pt x="206" y="388"/>
                      <a:pt x="205" y="392"/>
                      <a:pt x="204" y="394"/>
                    </a:cubicBezTo>
                    <a:cubicBezTo>
                      <a:pt x="202" y="395"/>
                      <a:pt x="197" y="396"/>
                      <a:pt x="195" y="396"/>
                    </a:cubicBezTo>
                    <a:cubicBezTo>
                      <a:pt x="193" y="396"/>
                      <a:pt x="190" y="394"/>
                      <a:pt x="188" y="393"/>
                    </a:cubicBezTo>
                    <a:cubicBezTo>
                      <a:pt x="187" y="393"/>
                      <a:pt x="185" y="390"/>
                      <a:pt x="183" y="389"/>
                    </a:cubicBezTo>
                    <a:cubicBezTo>
                      <a:pt x="180" y="389"/>
                      <a:pt x="175" y="390"/>
                      <a:pt x="173" y="392"/>
                    </a:cubicBezTo>
                    <a:cubicBezTo>
                      <a:pt x="172" y="393"/>
                      <a:pt x="171" y="397"/>
                      <a:pt x="170" y="399"/>
                    </a:cubicBezTo>
                    <a:cubicBezTo>
                      <a:pt x="168" y="401"/>
                      <a:pt x="165" y="404"/>
                      <a:pt x="163" y="405"/>
                    </a:cubicBezTo>
                    <a:cubicBezTo>
                      <a:pt x="162" y="406"/>
                      <a:pt x="159" y="407"/>
                      <a:pt x="158" y="406"/>
                    </a:cubicBezTo>
                    <a:cubicBezTo>
                      <a:pt x="155" y="406"/>
                      <a:pt x="150" y="404"/>
                      <a:pt x="148" y="403"/>
                    </a:cubicBezTo>
                    <a:cubicBezTo>
                      <a:pt x="146" y="402"/>
                      <a:pt x="143" y="398"/>
                      <a:pt x="141" y="397"/>
                    </a:cubicBezTo>
                    <a:cubicBezTo>
                      <a:pt x="138" y="396"/>
                      <a:pt x="133" y="395"/>
                      <a:pt x="131" y="393"/>
                    </a:cubicBezTo>
                    <a:cubicBezTo>
                      <a:pt x="129" y="393"/>
                      <a:pt x="127" y="390"/>
                      <a:pt x="125" y="389"/>
                    </a:cubicBezTo>
                    <a:cubicBezTo>
                      <a:pt x="123" y="388"/>
                      <a:pt x="118" y="388"/>
                      <a:pt x="115" y="388"/>
                    </a:cubicBezTo>
                    <a:cubicBezTo>
                      <a:pt x="113" y="388"/>
                      <a:pt x="108" y="389"/>
                      <a:pt x="105" y="388"/>
                    </a:cubicBezTo>
                    <a:cubicBezTo>
                      <a:pt x="105" y="388"/>
                      <a:pt x="104" y="388"/>
                      <a:pt x="103" y="388"/>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9" name="Freeform 58">
                <a:extLst>
                  <a:ext uri="{FF2B5EF4-FFF2-40B4-BE49-F238E27FC236}">
                    <a16:creationId xmlns:a16="http://schemas.microsoft.com/office/drawing/2014/main" id="{2CBB6242-28BA-7B31-F342-A7BC74611035}"/>
                  </a:ext>
                </a:extLst>
              </p:cNvPr>
              <p:cNvSpPr>
                <a:spLocks/>
              </p:cNvSpPr>
              <p:nvPr/>
            </p:nvSpPr>
            <p:spPr bwMode="auto">
              <a:xfrm>
                <a:off x="6600825" y="1530350"/>
                <a:ext cx="23812" cy="28575"/>
              </a:xfrm>
              <a:custGeom>
                <a:avLst/>
                <a:gdLst/>
                <a:ahLst/>
                <a:cxnLst>
                  <a:cxn ang="0">
                    <a:pos x="0" y="15"/>
                  </a:cxn>
                  <a:cxn ang="0">
                    <a:pos x="1" y="12"/>
                  </a:cxn>
                  <a:cxn ang="0">
                    <a:pos x="3" y="9"/>
                  </a:cxn>
                  <a:cxn ang="0">
                    <a:pos x="4" y="6"/>
                  </a:cxn>
                  <a:cxn ang="0">
                    <a:pos x="7" y="3"/>
                  </a:cxn>
                  <a:cxn ang="0">
                    <a:pos x="9" y="1"/>
                  </a:cxn>
                  <a:cxn ang="0">
                    <a:pos x="11" y="1"/>
                  </a:cxn>
                  <a:cxn ang="0">
                    <a:pos x="13" y="2"/>
                  </a:cxn>
                  <a:cxn ang="0">
                    <a:pos x="12" y="4"/>
                  </a:cxn>
                  <a:cxn ang="0">
                    <a:pos x="10" y="7"/>
                  </a:cxn>
                  <a:cxn ang="0">
                    <a:pos x="8" y="8"/>
                  </a:cxn>
                  <a:cxn ang="0">
                    <a:pos x="7" y="11"/>
                  </a:cxn>
                  <a:cxn ang="0">
                    <a:pos x="6" y="14"/>
                  </a:cxn>
                  <a:cxn ang="0">
                    <a:pos x="5" y="15"/>
                  </a:cxn>
                  <a:cxn ang="0">
                    <a:pos x="3" y="16"/>
                  </a:cxn>
                  <a:cxn ang="0">
                    <a:pos x="2" y="15"/>
                  </a:cxn>
                  <a:cxn ang="0">
                    <a:pos x="0" y="15"/>
                  </a:cxn>
                </a:cxnLst>
                <a:rect l="0" t="0" r="r" b="b"/>
                <a:pathLst>
                  <a:path w="13" h="16">
                    <a:moveTo>
                      <a:pt x="0" y="15"/>
                    </a:moveTo>
                    <a:cubicBezTo>
                      <a:pt x="0" y="14"/>
                      <a:pt x="0" y="13"/>
                      <a:pt x="1" y="12"/>
                    </a:cubicBezTo>
                    <a:cubicBezTo>
                      <a:pt x="1" y="12"/>
                      <a:pt x="2" y="10"/>
                      <a:pt x="3" y="9"/>
                    </a:cubicBezTo>
                    <a:cubicBezTo>
                      <a:pt x="3" y="8"/>
                      <a:pt x="4" y="6"/>
                      <a:pt x="4" y="6"/>
                    </a:cubicBezTo>
                    <a:cubicBezTo>
                      <a:pt x="5" y="5"/>
                      <a:pt x="6" y="3"/>
                      <a:pt x="7" y="3"/>
                    </a:cubicBezTo>
                    <a:cubicBezTo>
                      <a:pt x="7" y="2"/>
                      <a:pt x="8" y="1"/>
                      <a:pt x="9" y="1"/>
                    </a:cubicBezTo>
                    <a:cubicBezTo>
                      <a:pt x="10" y="0"/>
                      <a:pt x="11" y="1"/>
                      <a:pt x="11" y="1"/>
                    </a:cubicBezTo>
                    <a:cubicBezTo>
                      <a:pt x="11" y="1"/>
                      <a:pt x="12" y="1"/>
                      <a:pt x="13" y="2"/>
                    </a:cubicBezTo>
                    <a:cubicBezTo>
                      <a:pt x="13" y="2"/>
                      <a:pt x="12" y="4"/>
                      <a:pt x="12" y="4"/>
                    </a:cubicBezTo>
                    <a:cubicBezTo>
                      <a:pt x="12" y="5"/>
                      <a:pt x="11" y="6"/>
                      <a:pt x="10" y="7"/>
                    </a:cubicBezTo>
                    <a:cubicBezTo>
                      <a:pt x="10" y="7"/>
                      <a:pt x="9" y="8"/>
                      <a:pt x="8" y="8"/>
                    </a:cubicBezTo>
                    <a:cubicBezTo>
                      <a:pt x="8" y="9"/>
                      <a:pt x="7" y="10"/>
                      <a:pt x="7" y="11"/>
                    </a:cubicBezTo>
                    <a:cubicBezTo>
                      <a:pt x="7" y="12"/>
                      <a:pt x="6" y="13"/>
                      <a:pt x="6" y="14"/>
                    </a:cubicBezTo>
                    <a:cubicBezTo>
                      <a:pt x="6" y="14"/>
                      <a:pt x="5" y="15"/>
                      <a:pt x="5" y="15"/>
                    </a:cubicBezTo>
                    <a:cubicBezTo>
                      <a:pt x="4" y="16"/>
                      <a:pt x="3" y="16"/>
                      <a:pt x="3" y="16"/>
                    </a:cubicBezTo>
                    <a:cubicBezTo>
                      <a:pt x="2" y="16"/>
                      <a:pt x="2" y="15"/>
                      <a:pt x="2" y="15"/>
                    </a:cubicBezTo>
                    <a:cubicBezTo>
                      <a:pt x="1" y="15"/>
                      <a:pt x="0" y="15"/>
                      <a:pt x="0" y="15"/>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59">
                <a:extLst>
                  <a:ext uri="{FF2B5EF4-FFF2-40B4-BE49-F238E27FC236}">
                    <a16:creationId xmlns:a16="http://schemas.microsoft.com/office/drawing/2014/main" id="{2E87B9BB-3D41-F8FD-1415-7375B927E1BC}"/>
                  </a:ext>
                </a:extLst>
              </p:cNvPr>
              <p:cNvSpPr>
                <a:spLocks/>
              </p:cNvSpPr>
              <p:nvPr/>
            </p:nvSpPr>
            <p:spPr bwMode="auto">
              <a:xfrm>
                <a:off x="6846888" y="2498725"/>
                <a:ext cx="500062" cy="479425"/>
              </a:xfrm>
              <a:custGeom>
                <a:avLst/>
                <a:gdLst/>
                <a:ahLst/>
                <a:cxnLst>
                  <a:cxn ang="0">
                    <a:pos x="273" y="178"/>
                  </a:cxn>
                  <a:cxn ang="0">
                    <a:pos x="264" y="204"/>
                  </a:cxn>
                  <a:cxn ang="0">
                    <a:pos x="251" y="229"/>
                  </a:cxn>
                  <a:cxn ang="0">
                    <a:pos x="223" y="235"/>
                  </a:cxn>
                  <a:cxn ang="0">
                    <a:pos x="211" y="218"/>
                  </a:cxn>
                  <a:cxn ang="0">
                    <a:pos x="198" y="219"/>
                  </a:cxn>
                  <a:cxn ang="0">
                    <a:pos x="190" y="236"/>
                  </a:cxn>
                  <a:cxn ang="0">
                    <a:pos x="182" y="244"/>
                  </a:cxn>
                  <a:cxn ang="0">
                    <a:pos x="174" y="262"/>
                  </a:cxn>
                  <a:cxn ang="0">
                    <a:pos x="161" y="266"/>
                  </a:cxn>
                  <a:cxn ang="0">
                    <a:pos x="150" y="264"/>
                  </a:cxn>
                  <a:cxn ang="0">
                    <a:pos x="140" y="251"/>
                  </a:cxn>
                  <a:cxn ang="0">
                    <a:pos x="125" y="261"/>
                  </a:cxn>
                  <a:cxn ang="0">
                    <a:pos x="107" y="242"/>
                  </a:cxn>
                  <a:cxn ang="0">
                    <a:pos x="96" y="249"/>
                  </a:cxn>
                  <a:cxn ang="0">
                    <a:pos x="85" y="251"/>
                  </a:cxn>
                  <a:cxn ang="0">
                    <a:pos x="72" y="236"/>
                  </a:cxn>
                  <a:cxn ang="0">
                    <a:pos x="56" y="237"/>
                  </a:cxn>
                  <a:cxn ang="0">
                    <a:pos x="55" y="222"/>
                  </a:cxn>
                  <a:cxn ang="0">
                    <a:pos x="35" y="215"/>
                  </a:cxn>
                  <a:cxn ang="0">
                    <a:pos x="22" y="203"/>
                  </a:cxn>
                  <a:cxn ang="0">
                    <a:pos x="7" y="196"/>
                  </a:cxn>
                  <a:cxn ang="0">
                    <a:pos x="1" y="182"/>
                  </a:cxn>
                  <a:cxn ang="0">
                    <a:pos x="11" y="175"/>
                  </a:cxn>
                  <a:cxn ang="0">
                    <a:pos x="27" y="166"/>
                  </a:cxn>
                  <a:cxn ang="0">
                    <a:pos x="39" y="172"/>
                  </a:cxn>
                  <a:cxn ang="0">
                    <a:pos x="50" y="167"/>
                  </a:cxn>
                  <a:cxn ang="0">
                    <a:pos x="40" y="154"/>
                  </a:cxn>
                  <a:cxn ang="0">
                    <a:pos x="29" y="138"/>
                  </a:cxn>
                  <a:cxn ang="0">
                    <a:pos x="24" y="122"/>
                  </a:cxn>
                  <a:cxn ang="0">
                    <a:pos x="15" y="112"/>
                  </a:cxn>
                  <a:cxn ang="0">
                    <a:pos x="24" y="101"/>
                  </a:cxn>
                  <a:cxn ang="0">
                    <a:pos x="19" y="93"/>
                  </a:cxn>
                  <a:cxn ang="0">
                    <a:pos x="26" y="83"/>
                  </a:cxn>
                  <a:cxn ang="0">
                    <a:pos x="48" y="77"/>
                  </a:cxn>
                  <a:cxn ang="0">
                    <a:pos x="53" y="65"/>
                  </a:cxn>
                  <a:cxn ang="0">
                    <a:pos x="49" y="56"/>
                  </a:cxn>
                  <a:cxn ang="0">
                    <a:pos x="61" y="47"/>
                  </a:cxn>
                  <a:cxn ang="0">
                    <a:pos x="68" y="33"/>
                  </a:cxn>
                  <a:cxn ang="0">
                    <a:pos x="76" y="24"/>
                  </a:cxn>
                  <a:cxn ang="0">
                    <a:pos x="91" y="28"/>
                  </a:cxn>
                  <a:cxn ang="0">
                    <a:pos x="98" y="19"/>
                  </a:cxn>
                  <a:cxn ang="0">
                    <a:pos x="105" y="8"/>
                  </a:cxn>
                  <a:cxn ang="0">
                    <a:pos x="117" y="3"/>
                  </a:cxn>
                  <a:cxn ang="0">
                    <a:pos x="132" y="0"/>
                  </a:cxn>
                  <a:cxn ang="0">
                    <a:pos x="143" y="32"/>
                  </a:cxn>
                  <a:cxn ang="0">
                    <a:pos x="162" y="62"/>
                  </a:cxn>
                  <a:cxn ang="0">
                    <a:pos x="196" y="96"/>
                  </a:cxn>
                  <a:cxn ang="0">
                    <a:pos x="214" y="111"/>
                  </a:cxn>
                  <a:cxn ang="0">
                    <a:pos x="234" y="131"/>
                  </a:cxn>
                  <a:cxn ang="0">
                    <a:pos x="257" y="140"/>
                  </a:cxn>
                  <a:cxn ang="0">
                    <a:pos x="269" y="147"/>
                  </a:cxn>
                  <a:cxn ang="0">
                    <a:pos x="273" y="167"/>
                  </a:cxn>
                </a:cxnLst>
                <a:rect l="0" t="0" r="r" b="b"/>
                <a:pathLst>
                  <a:path w="282" h="271">
                    <a:moveTo>
                      <a:pt x="282" y="172"/>
                    </a:moveTo>
                    <a:cubicBezTo>
                      <a:pt x="281" y="173"/>
                      <a:pt x="279" y="173"/>
                      <a:pt x="278" y="174"/>
                    </a:cubicBezTo>
                    <a:cubicBezTo>
                      <a:pt x="277" y="175"/>
                      <a:pt x="274" y="177"/>
                      <a:pt x="273" y="178"/>
                    </a:cubicBezTo>
                    <a:cubicBezTo>
                      <a:pt x="272" y="181"/>
                      <a:pt x="270" y="186"/>
                      <a:pt x="269" y="188"/>
                    </a:cubicBezTo>
                    <a:cubicBezTo>
                      <a:pt x="267" y="190"/>
                      <a:pt x="263" y="193"/>
                      <a:pt x="262" y="195"/>
                    </a:cubicBezTo>
                    <a:cubicBezTo>
                      <a:pt x="261" y="197"/>
                      <a:pt x="264" y="202"/>
                      <a:pt x="264" y="204"/>
                    </a:cubicBezTo>
                    <a:cubicBezTo>
                      <a:pt x="264" y="206"/>
                      <a:pt x="264" y="211"/>
                      <a:pt x="263" y="213"/>
                    </a:cubicBezTo>
                    <a:cubicBezTo>
                      <a:pt x="261" y="215"/>
                      <a:pt x="256" y="216"/>
                      <a:pt x="254" y="218"/>
                    </a:cubicBezTo>
                    <a:cubicBezTo>
                      <a:pt x="252" y="220"/>
                      <a:pt x="252" y="227"/>
                      <a:pt x="251" y="229"/>
                    </a:cubicBezTo>
                    <a:cubicBezTo>
                      <a:pt x="249" y="233"/>
                      <a:pt x="244" y="239"/>
                      <a:pt x="241" y="240"/>
                    </a:cubicBezTo>
                    <a:cubicBezTo>
                      <a:pt x="238" y="242"/>
                      <a:pt x="232" y="241"/>
                      <a:pt x="229" y="240"/>
                    </a:cubicBezTo>
                    <a:cubicBezTo>
                      <a:pt x="227" y="240"/>
                      <a:pt x="224" y="237"/>
                      <a:pt x="223" y="235"/>
                    </a:cubicBezTo>
                    <a:cubicBezTo>
                      <a:pt x="222" y="233"/>
                      <a:pt x="223" y="228"/>
                      <a:pt x="222" y="226"/>
                    </a:cubicBezTo>
                    <a:cubicBezTo>
                      <a:pt x="222" y="224"/>
                      <a:pt x="221" y="220"/>
                      <a:pt x="219" y="219"/>
                    </a:cubicBezTo>
                    <a:cubicBezTo>
                      <a:pt x="217" y="218"/>
                      <a:pt x="213" y="218"/>
                      <a:pt x="211" y="218"/>
                    </a:cubicBezTo>
                    <a:cubicBezTo>
                      <a:pt x="209" y="219"/>
                      <a:pt x="207" y="223"/>
                      <a:pt x="205" y="222"/>
                    </a:cubicBezTo>
                    <a:cubicBezTo>
                      <a:pt x="204" y="222"/>
                      <a:pt x="205" y="219"/>
                      <a:pt x="204" y="219"/>
                    </a:cubicBezTo>
                    <a:cubicBezTo>
                      <a:pt x="203" y="218"/>
                      <a:pt x="199" y="218"/>
                      <a:pt x="198" y="219"/>
                    </a:cubicBezTo>
                    <a:cubicBezTo>
                      <a:pt x="196" y="219"/>
                      <a:pt x="193" y="220"/>
                      <a:pt x="192" y="221"/>
                    </a:cubicBezTo>
                    <a:cubicBezTo>
                      <a:pt x="191" y="223"/>
                      <a:pt x="188" y="226"/>
                      <a:pt x="188" y="228"/>
                    </a:cubicBezTo>
                    <a:cubicBezTo>
                      <a:pt x="188" y="230"/>
                      <a:pt x="189" y="234"/>
                      <a:pt x="190" y="236"/>
                    </a:cubicBezTo>
                    <a:cubicBezTo>
                      <a:pt x="190" y="237"/>
                      <a:pt x="192" y="239"/>
                      <a:pt x="192" y="241"/>
                    </a:cubicBezTo>
                    <a:cubicBezTo>
                      <a:pt x="192" y="242"/>
                      <a:pt x="192" y="244"/>
                      <a:pt x="191" y="245"/>
                    </a:cubicBezTo>
                    <a:cubicBezTo>
                      <a:pt x="189" y="246"/>
                      <a:pt x="184" y="243"/>
                      <a:pt x="182" y="244"/>
                    </a:cubicBezTo>
                    <a:cubicBezTo>
                      <a:pt x="181" y="246"/>
                      <a:pt x="180" y="250"/>
                      <a:pt x="180" y="252"/>
                    </a:cubicBezTo>
                    <a:cubicBezTo>
                      <a:pt x="179" y="254"/>
                      <a:pt x="180" y="257"/>
                      <a:pt x="179" y="259"/>
                    </a:cubicBezTo>
                    <a:cubicBezTo>
                      <a:pt x="178" y="260"/>
                      <a:pt x="175" y="262"/>
                      <a:pt x="174" y="262"/>
                    </a:cubicBezTo>
                    <a:cubicBezTo>
                      <a:pt x="173" y="262"/>
                      <a:pt x="171" y="260"/>
                      <a:pt x="170" y="259"/>
                    </a:cubicBezTo>
                    <a:cubicBezTo>
                      <a:pt x="169" y="259"/>
                      <a:pt x="166" y="258"/>
                      <a:pt x="165" y="259"/>
                    </a:cubicBezTo>
                    <a:cubicBezTo>
                      <a:pt x="163" y="260"/>
                      <a:pt x="162" y="264"/>
                      <a:pt x="161" y="266"/>
                    </a:cubicBezTo>
                    <a:cubicBezTo>
                      <a:pt x="161" y="267"/>
                      <a:pt x="159" y="269"/>
                      <a:pt x="158" y="271"/>
                    </a:cubicBezTo>
                    <a:cubicBezTo>
                      <a:pt x="158" y="271"/>
                      <a:pt x="158" y="271"/>
                      <a:pt x="158" y="271"/>
                    </a:cubicBezTo>
                    <a:cubicBezTo>
                      <a:pt x="157" y="269"/>
                      <a:pt x="152" y="266"/>
                      <a:pt x="150" y="264"/>
                    </a:cubicBezTo>
                    <a:cubicBezTo>
                      <a:pt x="149" y="263"/>
                      <a:pt x="148" y="260"/>
                      <a:pt x="147" y="258"/>
                    </a:cubicBezTo>
                    <a:cubicBezTo>
                      <a:pt x="146" y="257"/>
                      <a:pt x="145" y="254"/>
                      <a:pt x="143" y="253"/>
                    </a:cubicBezTo>
                    <a:cubicBezTo>
                      <a:pt x="142" y="252"/>
                      <a:pt x="140" y="251"/>
                      <a:pt x="140" y="251"/>
                    </a:cubicBezTo>
                    <a:cubicBezTo>
                      <a:pt x="138" y="251"/>
                      <a:pt x="137" y="253"/>
                      <a:pt x="136" y="254"/>
                    </a:cubicBezTo>
                    <a:cubicBezTo>
                      <a:pt x="135" y="255"/>
                      <a:pt x="134" y="258"/>
                      <a:pt x="133" y="259"/>
                    </a:cubicBezTo>
                    <a:cubicBezTo>
                      <a:pt x="131" y="260"/>
                      <a:pt x="127" y="261"/>
                      <a:pt x="125" y="261"/>
                    </a:cubicBezTo>
                    <a:cubicBezTo>
                      <a:pt x="123" y="260"/>
                      <a:pt x="120" y="259"/>
                      <a:pt x="118" y="257"/>
                    </a:cubicBezTo>
                    <a:cubicBezTo>
                      <a:pt x="116" y="255"/>
                      <a:pt x="115" y="249"/>
                      <a:pt x="114" y="247"/>
                    </a:cubicBezTo>
                    <a:cubicBezTo>
                      <a:pt x="112" y="246"/>
                      <a:pt x="109" y="243"/>
                      <a:pt x="107" y="242"/>
                    </a:cubicBezTo>
                    <a:cubicBezTo>
                      <a:pt x="106" y="241"/>
                      <a:pt x="103" y="240"/>
                      <a:pt x="101" y="240"/>
                    </a:cubicBezTo>
                    <a:cubicBezTo>
                      <a:pt x="99" y="241"/>
                      <a:pt x="97" y="243"/>
                      <a:pt x="96" y="245"/>
                    </a:cubicBezTo>
                    <a:cubicBezTo>
                      <a:pt x="96" y="246"/>
                      <a:pt x="97" y="248"/>
                      <a:pt x="96" y="249"/>
                    </a:cubicBezTo>
                    <a:cubicBezTo>
                      <a:pt x="95" y="250"/>
                      <a:pt x="93" y="250"/>
                      <a:pt x="93" y="250"/>
                    </a:cubicBezTo>
                    <a:cubicBezTo>
                      <a:pt x="92" y="251"/>
                      <a:pt x="91" y="255"/>
                      <a:pt x="90" y="255"/>
                    </a:cubicBezTo>
                    <a:cubicBezTo>
                      <a:pt x="88" y="255"/>
                      <a:pt x="86" y="252"/>
                      <a:pt x="85" y="251"/>
                    </a:cubicBezTo>
                    <a:cubicBezTo>
                      <a:pt x="84" y="249"/>
                      <a:pt x="84" y="245"/>
                      <a:pt x="83" y="244"/>
                    </a:cubicBezTo>
                    <a:cubicBezTo>
                      <a:pt x="82" y="242"/>
                      <a:pt x="79" y="240"/>
                      <a:pt x="78" y="239"/>
                    </a:cubicBezTo>
                    <a:cubicBezTo>
                      <a:pt x="77" y="238"/>
                      <a:pt x="74" y="236"/>
                      <a:pt x="72" y="236"/>
                    </a:cubicBezTo>
                    <a:cubicBezTo>
                      <a:pt x="71" y="236"/>
                      <a:pt x="69" y="239"/>
                      <a:pt x="67" y="239"/>
                    </a:cubicBezTo>
                    <a:cubicBezTo>
                      <a:pt x="66" y="240"/>
                      <a:pt x="62" y="240"/>
                      <a:pt x="61" y="240"/>
                    </a:cubicBezTo>
                    <a:cubicBezTo>
                      <a:pt x="59" y="240"/>
                      <a:pt x="57" y="238"/>
                      <a:pt x="56" y="237"/>
                    </a:cubicBezTo>
                    <a:cubicBezTo>
                      <a:pt x="55" y="236"/>
                      <a:pt x="53" y="234"/>
                      <a:pt x="53" y="232"/>
                    </a:cubicBezTo>
                    <a:cubicBezTo>
                      <a:pt x="54" y="231"/>
                      <a:pt x="57" y="229"/>
                      <a:pt x="57" y="228"/>
                    </a:cubicBezTo>
                    <a:cubicBezTo>
                      <a:pt x="57" y="226"/>
                      <a:pt x="56" y="223"/>
                      <a:pt x="55" y="222"/>
                    </a:cubicBezTo>
                    <a:cubicBezTo>
                      <a:pt x="54" y="220"/>
                      <a:pt x="51" y="216"/>
                      <a:pt x="49" y="216"/>
                    </a:cubicBezTo>
                    <a:cubicBezTo>
                      <a:pt x="47" y="215"/>
                      <a:pt x="44" y="215"/>
                      <a:pt x="43" y="215"/>
                    </a:cubicBezTo>
                    <a:cubicBezTo>
                      <a:pt x="41" y="215"/>
                      <a:pt x="37" y="216"/>
                      <a:pt x="35" y="215"/>
                    </a:cubicBezTo>
                    <a:cubicBezTo>
                      <a:pt x="34" y="215"/>
                      <a:pt x="31" y="213"/>
                      <a:pt x="30" y="212"/>
                    </a:cubicBezTo>
                    <a:cubicBezTo>
                      <a:pt x="29" y="211"/>
                      <a:pt x="29" y="207"/>
                      <a:pt x="28" y="206"/>
                    </a:cubicBezTo>
                    <a:cubicBezTo>
                      <a:pt x="26" y="205"/>
                      <a:pt x="23" y="204"/>
                      <a:pt x="22" y="203"/>
                    </a:cubicBezTo>
                    <a:cubicBezTo>
                      <a:pt x="21" y="203"/>
                      <a:pt x="18" y="205"/>
                      <a:pt x="17" y="205"/>
                    </a:cubicBezTo>
                    <a:cubicBezTo>
                      <a:pt x="15" y="205"/>
                      <a:pt x="12" y="205"/>
                      <a:pt x="10" y="204"/>
                    </a:cubicBezTo>
                    <a:cubicBezTo>
                      <a:pt x="9" y="202"/>
                      <a:pt x="7" y="198"/>
                      <a:pt x="7" y="196"/>
                    </a:cubicBezTo>
                    <a:cubicBezTo>
                      <a:pt x="6" y="195"/>
                      <a:pt x="7" y="192"/>
                      <a:pt x="6" y="190"/>
                    </a:cubicBezTo>
                    <a:cubicBezTo>
                      <a:pt x="6" y="188"/>
                      <a:pt x="5" y="185"/>
                      <a:pt x="4" y="183"/>
                    </a:cubicBezTo>
                    <a:cubicBezTo>
                      <a:pt x="3" y="183"/>
                      <a:pt x="1" y="182"/>
                      <a:pt x="1" y="182"/>
                    </a:cubicBezTo>
                    <a:cubicBezTo>
                      <a:pt x="0" y="181"/>
                      <a:pt x="0" y="178"/>
                      <a:pt x="1" y="177"/>
                    </a:cubicBezTo>
                    <a:cubicBezTo>
                      <a:pt x="1" y="176"/>
                      <a:pt x="3" y="174"/>
                      <a:pt x="5" y="174"/>
                    </a:cubicBezTo>
                    <a:cubicBezTo>
                      <a:pt x="6" y="173"/>
                      <a:pt x="10" y="175"/>
                      <a:pt x="11" y="175"/>
                    </a:cubicBezTo>
                    <a:cubicBezTo>
                      <a:pt x="13" y="175"/>
                      <a:pt x="17" y="175"/>
                      <a:pt x="19" y="174"/>
                    </a:cubicBezTo>
                    <a:cubicBezTo>
                      <a:pt x="20" y="173"/>
                      <a:pt x="21" y="171"/>
                      <a:pt x="22" y="170"/>
                    </a:cubicBezTo>
                    <a:cubicBezTo>
                      <a:pt x="23" y="169"/>
                      <a:pt x="25" y="167"/>
                      <a:pt x="27" y="166"/>
                    </a:cubicBezTo>
                    <a:cubicBezTo>
                      <a:pt x="28" y="165"/>
                      <a:pt x="30" y="164"/>
                      <a:pt x="31" y="164"/>
                    </a:cubicBezTo>
                    <a:cubicBezTo>
                      <a:pt x="32" y="164"/>
                      <a:pt x="35" y="166"/>
                      <a:pt x="36" y="167"/>
                    </a:cubicBezTo>
                    <a:cubicBezTo>
                      <a:pt x="37" y="167"/>
                      <a:pt x="38" y="171"/>
                      <a:pt x="39" y="172"/>
                    </a:cubicBezTo>
                    <a:cubicBezTo>
                      <a:pt x="40" y="172"/>
                      <a:pt x="42" y="173"/>
                      <a:pt x="44" y="173"/>
                    </a:cubicBezTo>
                    <a:cubicBezTo>
                      <a:pt x="45" y="173"/>
                      <a:pt x="47" y="173"/>
                      <a:pt x="48" y="172"/>
                    </a:cubicBezTo>
                    <a:cubicBezTo>
                      <a:pt x="49" y="171"/>
                      <a:pt x="50" y="168"/>
                      <a:pt x="50" y="167"/>
                    </a:cubicBezTo>
                    <a:cubicBezTo>
                      <a:pt x="50" y="165"/>
                      <a:pt x="49" y="162"/>
                      <a:pt x="48" y="161"/>
                    </a:cubicBezTo>
                    <a:cubicBezTo>
                      <a:pt x="47" y="160"/>
                      <a:pt x="45" y="158"/>
                      <a:pt x="44" y="157"/>
                    </a:cubicBezTo>
                    <a:cubicBezTo>
                      <a:pt x="43" y="156"/>
                      <a:pt x="41" y="155"/>
                      <a:pt x="40" y="154"/>
                    </a:cubicBezTo>
                    <a:cubicBezTo>
                      <a:pt x="40" y="153"/>
                      <a:pt x="41" y="151"/>
                      <a:pt x="40" y="149"/>
                    </a:cubicBezTo>
                    <a:cubicBezTo>
                      <a:pt x="40" y="147"/>
                      <a:pt x="39" y="143"/>
                      <a:pt x="38" y="142"/>
                    </a:cubicBezTo>
                    <a:cubicBezTo>
                      <a:pt x="36" y="140"/>
                      <a:pt x="31" y="139"/>
                      <a:pt x="29" y="138"/>
                    </a:cubicBezTo>
                    <a:cubicBezTo>
                      <a:pt x="28" y="137"/>
                      <a:pt x="26" y="135"/>
                      <a:pt x="25" y="134"/>
                    </a:cubicBezTo>
                    <a:cubicBezTo>
                      <a:pt x="24" y="133"/>
                      <a:pt x="23" y="130"/>
                      <a:pt x="23" y="128"/>
                    </a:cubicBezTo>
                    <a:cubicBezTo>
                      <a:pt x="23" y="126"/>
                      <a:pt x="24" y="123"/>
                      <a:pt x="24" y="122"/>
                    </a:cubicBezTo>
                    <a:cubicBezTo>
                      <a:pt x="24" y="120"/>
                      <a:pt x="24" y="117"/>
                      <a:pt x="23" y="115"/>
                    </a:cubicBezTo>
                    <a:cubicBezTo>
                      <a:pt x="22" y="114"/>
                      <a:pt x="20" y="113"/>
                      <a:pt x="19" y="112"/>
                    </a:cubicBezTo>
                    <a:cubicBezTo>
                      <a:pt x="18" y="112"/>
                      <a:pt x="16" y="113"/>
                      <a:pt x="15" y="112"/>
                    </a:cubicBezTo>
                    <a:cubicBezTo>
                      <a:pt x="14" y="111"/>
                      <a:pt x="14" y="109"/>
                      <a:pt x="14" y="108"/>
                    </a:cubicBezTo>
                    <a:cubicBezTo>
                      <a:pt x="14" y="107"/>
                      <a:pt x="16" y="104"/>
                      <a:pt x="18" y="103"/>
                    </a:cubicBezTo>
                    <a:cubicBezTo>
                      <a:pt x="19" y="102"/>
                      <a:pt x="23" y="102"/>
                      <a:pt x="24" y="101"/>
                    </a:cubicBezTo>
                    <a:cubicBezTo>
                      <a:pt x="25" y="101"/>
                      <a:pt x="27" y="100"/>
                      <a:pt x="28" y="99"/>
                    </a:cubicBezTo>
                    <a:cubicBezTo>
                      <a:pt x="28" y="97"/>
                      <a:pt x="25" y="95"/>
                      <a:pt x="24" y="95"/>
                    </a:cubicBezTo>
                    <a:cubicBezTo>
                      <a:pt x="23" y="94"/>
                      <a:pt x="20" y="94"/>
                      <a:pt x="19" y="93"/>
                    </a:cubicBezTo>
                    <a:cubicBezTo>
                      <a:pt x="18" y="93"/>
                      <a:pt x="17" y="91"/>
                      <a:pt x="16" y="90"/>
                    </a:cubicBezTo>
                    <a:cubicBezTo>
                      <a:pt x="16" y="89"/>
                      <a:pt x="17" y="86"/>
                      <a:pt x="18" y="86"/>
                    </a:cubicBezTo>
                    <a:cubicBezTo>
                      <a:pt x="19" y="84"/>
                      <a:pt x="24" y="83"/>
                      <a:pt x="26" y="83"/>
                    </a:cubicBezTo>
                    <a:cubicBezTo>
                      <a:pt x="29" y="82"/>
                      <a:pt x="33" y="80"/>
                      <a:pt x="36" y="79"/>
                    </a:cubicBezTo>
                    <a:cubicBezTo>
                      <a:pt x="37" y="79"/>
                      <a:pt x="39" y="80"/>
                      <a:pt x="40" y="80"/>
                    </a:cubicBezTo>
                    <a:cubicBezTo>
                      <a:pt x="43" y="79"/>
                      <a:pt x="47" y="78"/>
                      <a:pt x="48" y="77"/>
                    </a:cubicBezTo>
                    <a:cubicBezTo>
                      <a:pt x="49" y="76"/>
                      <a:pt x="49" y="73"/>
                      <a:pt x="50" y="73"/>
                    </a:cubicBezTo>
                    <a:cubicBezTo>
                      <a:pt x="50" y="72"/>
                      <a:pt x="52" y="71"/>
                      <a:pt x="53" y="70"/>
                    </a:cubicBezTo>
                    <a:cubicBezTo>
                      <a:pt x="53" y="69"/>
                      <a:pt x="53" y="66"/>
                      <a:pt x="53" y="65"/>
                    </a:cubicBezTo>
                    <a:cubicBezTo>
                      <a:pt x="52" y="64"/>
                      <a:pt x="50" y="62"/>
                      <a:pt x="50" y="60"/>
                    </a:cubicBezTo>
                    <a:cubicBezTo>
                      <a:pt x="50" y="59"/>
                      <a:pt x="50" y="57"/>
                      <a:pt x="50" y="56"/>
                    </a:cubicBezTo>
                    <a:cubicBezTo>
                      <a:pt x="49" y="56"/>
                      <a:pt x="49" y="56"/>
                      <a:pt x="49" y="56"/>
                    </a:cubicBezTo>
                    <a:cubicBezTo>
                      <a:pt x="50" y="55"/>
                      <a:pt x="53" y="55"/>
                      <a:pt x="53" y="54"/>
                    </a:cubicBezTo>
                    <a:cubicBezTo>
                      <a:pt x="54" y="53"/>
                      <a:pt x="55" y="51"/>
                      <a:pt x="56" y="50"/>
                    </a:cubicBezTo>
                    <a:cubicBezTo>
                      <a:pt x="57" y="49"/>
                      <a:pt x="60" y="48"/>
                      <a:pt x="61" y="47"/>
                    </a:cubicBezTo>
                    <a:cubicBezTo>
                      <a:pt x="62" y="47"/>
                      <a:pt x="65" y="45"/>
                      <a:pt x="66" y="44"/>
                    </a:cubicBezTo>
                    <a:cubicBezTo>
                      <a:pt x="67" y="43"/>
                      <a:pt x="68" y="40"/>
                      <a:pt x="68" y="38"/>
                    </a:cubicBezTo>
                    <a:cubicBezTo>
                      <a:pt x="68" y="37"/>
                      <a:pt x="68" y="34"/>
                      <a:pt x="68" y="33"/>
                    </a:cubicBezTo>
                    <a:cubicBezTo>
                      <a:pt x="68" y="32"/>
                      <a:pt x="69" y="31"/>
                      <a:pt x="70" y="31"/>
                    </a:cubicBezTo>
                    <a:cubicBezTo>
                      <a:pt x="70" y="29"/>
                      <a:pt x="71" y="27"/>
                      <a:pt x="72" y="26"/>
                    </a:cubicBezTo>
                    <a:cubicBezTo>
                      <a:pt x="73" y="25"/>
                      <a:pt x="75" y="24"/>
                      <a:pt x="76" y="24"/>
                    </a:cubicBezTo>
                    <a:cubicBezTo>
                      <a:pt x="78" y="24"/>
                      <a:pt x="81" y="25"/>
                      <a:pt x="82" y="25"/>
                    </a:cubicBezTo>
                    <a:cubicBezTo>
                      <a:pt x="83" y="26"/>
                      <a:pt x="85" y="27"/>
                      <a:pt x="86" y="28"/>
                    </a:cubicBezTo>
                    <a:cubicBezTo>
                      <a:pt x="87" y="28"/>
                      <a:pt x="90" y="28"/>
                      <a:pt x="91" y="28"/>
                    </a:cubicBezTo>
                    <a:cubicBezTo>
                      <a:pt x="92" y="28"/>
                      <a:pt x="95" y="28"/>
                      <a:pt x="96" y="27"/>
                    </a:cubicBezTo>
                    <a:cubicBezTo>
                      <a:pt x="96" y="26"/>
                      <a:pt x="97" y="25"/>
                      <a:pt x="98" y="24"/>
                    </a:cubicBezTo>
                    <a:cubicBezTo>
                      <a:pt x="98" y="23"/>
                      <a:pt x="98" y="20"/>
                      <a:pt x="98" y="19"/>
                    </a:cubicBezTo>
                    <a:cubicBezTo>
                      <a:pt x="98" y="18"/>
                      <a:pt x="100" y="17"/>
                      <a:pt x="100" y="16"/>
                    </a:cubicBezTo>
                    <a:cubicBezTo>
                      <a:pt x="101" y="15"/>
                      <a:pt x="100" y="12"/>
                      <a:pt x="101" y="10"/>
                    </a:cubicBezTo>
                    <a:cubicBezTo>
                      <a:pt x="102" y="9"/>
                      <a:pt x="104" y="8"/>
                      <a:pt x="105" y="8"/>
                    </a:cubicBezTo>
                    <a:cubicBezTo>
                      <a:pt x="106" y="8"/>
                      <a:pt x="109" y="8"/>
                      <a:pt x="110" y="8"/>
                    </a:cubicBezTo>
                    <a:cubicBezTo>
                      <a:pt x="111" y="7"/>
                      <a:pt x="112" y="7"/>
                      <a:pt x="113" y="6"/>
                    </a:cubicBezTo>
                    <a:cubicBezTo>
                      <a:pt x="114" y="5"/>
                      <a:pt x="116" y="3"/>
                      <a:pt x="117" y="3"/>
                    </a:cubicBezTo>
                    <a:cubicBezTo>
                      <a:pt x="118" y="2"/>
                      <a:pt x="121" y="3"/>
                      <a:pt x="123" y="2"/>
                    </a:cubicBezTo>
                    <a:cubicBezTo>
                      <a:pt x="124" y="2"/>
                      <a:pt x="127" y="3"/>
                      <a:pt x="128" y="2"/>
                    </a:cubicBezTo>
                    <a:cubicBezTo>
                      <a:pt x="129" y="2"/>
                      <a:pt x="130" y="1"/>
                      <a:pt x="132" y="0"/>
                    </a:cubicBezTo>
                    <a:cubicBezTo>
                      <a:pt x="132" y="2"/>
                      <a:pt x="132" y="3"/>
                      <a:pt x="133" y="4"/>
                    </a:cubicBezTo>
                    <a:cubicBezTo>
                      <a:pt x="133" y="7"/>
                      <a:pt x="135" y="13"/>
                      <a:pt x="136" y="16"/>
                    </a:cubicBezTo>
                    <a:cubicBezTo>
                      <a:pt x="137" y="20"/>
                      <a:pt x="141" y="28"/>
                      <a:pt x="143" y="32"/>
                    </a:cubicBezTo>
                    <a:cubicBezTo>
                      <a:pt x="145" y="35"/>
                      <a:pt x="149" y="40"/>
                      <a:pt x="150" y="43"/>
                    </a:cubicBezTo>
                    <a:cubicBezTo>
                      <a:pt x="152" y="46"/>
                      <a:pt x="154" y="52"/>
                      <a:pt x="155" y="54"/>
                    </a:cubicBezTo>
                    <a:cubicBezTo>
                      <a:pt x="157" y="57"/>
                      <a:pt x="161" y="60"/>
                      <a:pt x="162" y="62"/>
                    </a:cubicBezTo>
                    <a:cubicBezTo>
                      <a:pt x="164" y="64"/>
                      <a:pt x="167" y="69"/>
                      <a:pt x="168" y="70"/>
                    </a:cubicBezTo>
                    <a:cubicBezTo>
                      <a:pt x="171" y="74"/>
                      <a:pt x="177" y="82"/>
                      <a:pt x="180" y="85"/>
                    </a:cubicBezTo>
                    <a:cubicBezTo>
                      <a:pt x="184" y="89"/>
                      <a:pt x="192" y="93"/>
                      <a:pt x="196" y="96"/>
                    </a:cubicBezTo>
                    <a:cubicBezTo>
                      <a:pt x="198" y="97"/>
                      <a:pt x="201" y="99"/>
                      <a:pt x="203" y="100"/>
                    </a:cubicBezTo>
                    <a:cubicBezTo>
                      <a:pt x="205" y="101"/>
                      <a:pt x="209" y="103"/>
                      <a:pt x="211" y="105"/>
                    </a:cubicBezTo>
                    <a:cubicBezTo>
                      <a:pt x="212" y="106"/>
                      <a:pt x="213" y="110"/>
                      <a:pt x="214" y="111"/>
                    </a:cubicBezTo>
                    <a:cubicBezTo>
                      <a:pt x="216" y="113"/>
                      <a:pt x="219" y="116"/>
                      <a:pt x="221" y="118"/>
                    </a:cubicBezTo>
                    <a:cubicBezTo>
                      <a:pt x="223" y="119"/>
                      <a:pt x="226" y="121"/>
                      <a:pt x="228" y="122"/>
                    </a:cubicBezTo>
                    <a:cubicBezTo>
                      <a:pt x="230" y="124"/>
                      <a:pt x="232" y="129"/>
                      <a:pt x="234" y="131"/>
                    </a:cubicBezTo>
                    <a:cubicBezTo>
                      <a:pt x="236" y="132"/>
                      <a:pt x="240" y="132"/>
                      <a:pt x="241" y="133"/>
                    </a:cubicBezTo>
                    <a:cubicBezTo>
                      <a:pt x="244" y="134"/>
                      <a:pt x="248" y="137"/>
                      <a:pt x="251" y="138"/>
                    </a:cubicBezTo>
                    <a:cubicBezTo>
                      <a:pt x="252" y="139"/>
                      <a:pt x="255" y="139"/>
                      <a:pt x="257" y="140"/>
                    </a:cubicBezTo>
                    <a:cubicBezTo>
                      <a:pt x="258" y="140"/>
                      <a:pt x="262" y="142"/>
                      <a:pt x="264" y="142"/>
                    </a:cubicBezTo>
                    <a:cubicBezTo>
                      <a:pt x="264" y="143"/>
                      <a:pt x="266" y="142"/>
                      <a:pt x="267" y="142"/>
                    </a:cubicBezTo>
                    <a:cubicBezTo>
                      <a:pt x="268" y="143"/>
                      <a:pt x="269" y="145"/>
                      <a:pt x="269" y="147"/>
                    </a:cubicBezTo>
                    <a:cubicBezTo>
                      <a:pt x="269" y="148"/>
                      <a:pt x="268" y="151"/>
                      <a:pt x="268" y="153"/>
                    </a:cubicBezTo>
                    <a:cubicBezTo>
                      <a:pt x="267" y="155"/>
                      <a:pt x="267" y="160"/>
                      <a:pt x="268" y="162"/>
                    </a:cubicBezTo>
                    <a:cubicBezTo>
                      <a:pt x="269" y="164"/>
                      <a:pt x="272" y="166"/>
                      <a:pt x="273" y="167"/>
                    </a:cubicBezTo>
                    <a:cubicBezTo>
                      <a:pt x="275" y="168"/>
                      <a:pt x="279" y="169"/>
                      <a:pt x="281" y="170"/>
                    </a:cubicBezTo>
                    <a:cubicBezTo>
                      <a:pt x="281" y="170"/>
                      <a:pt x="282" y="171"/>
                      <a:pt x="282" y="172"/>
                    </a:cubicBezTo>
                    <a:close/>
                  </a:path>
                </a:pathLst>
              </a:custGeom>
              <a:grpFill/>
              <a:ln w="31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0" name="Goccia 9">
              <a:extLst>
                <a:ext uri="{FF2B5EF4-FFF2-40B4-BE49-F238E27FC236}">
                  <a16:creationId xmlns:a16="http://schemas.microsoft.com/office/drawing/2014/main" id="{883C05B6-DEE0-5C9F-E64A-A4DF6061856B}"/>
                </a:ext>
              </a:extLst>
            </p:cNvPr>
            <p:cNvSpPr/>
            <p:nvPr/>
          </p:nvSpPr>
          <p:spPr bwMode="auto">
            <a:xfrm rot="8100000">
              <a:off x="8844438" y="1989857"/>
              <a:ext cx="191575" cy="191575"/>
            </a:xfrm>
            <a:prstGeom prst="teardrop">
              <a:avLst/>
            </a:prstGeom>
            <a:solidFill>
              <a:srgbClr val="AC281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endParaRPr>
            </a:p>
          </p:txBody>
        </p:sp>
      </p:grpSp>
      <p:graphicFrame>
        <p:nvGraphicFramePr>
          <p:cNvPr id="33" name="Table 32">
            <a:extLst>
              <a:ext uri="{FF2B5EF4-FFF2-40B4-BE49-F238E27FC236}">
                <a16:creationId xmlns:a16="http://schemas.microsoft.com/office/drawing/2014/main" id="{7494D3AF-3AD2-6D2A-E1FF-7EF63EAAA856}"/>
              </a:ext>
            </a:extLst>
          </p:cNvPr>
          <p:cNvGraphicFramePr>
            <a:graphicFrameLocks noGrp="1"/>
          </p:cNvGraphicFramePr>
          <p:nvPr>
            <p:extLst>
              <p:ext uri="{D42A27DB-BD31-4B8C-83A1-F6EECF244321}">
                <p14:modId xmlns:p14="http://schemas.microsoft.com/office/powerpoint/2010/main" val="4130909076"/>
              </p:ext>
            </p:extLst>
          </p:nvPr>
        </p:nvGraphicFramePr>
        <p:xfrm>
          <a:off x="439138" y="4252687"/>
          <a:ext cx="2486025" cy="2090740"/>
        </p:xfrm>
        <a:graphic>
          <a:graphicData uri="http://schemas.openxmlformats.org/drawingml/2006/table">
            <a:tbl>
              <a:tblPr bandRow="1">
                <a:tableStyleId>{5C22544A-7EE6-4342-B048-85BDC9FD1C3A}</a:tableStyleId>
              </a:tblPr>
              <a:tblGrid>
                <a:gridCol w="2095500">
                  <a:extLst>
                    <a:ext uri="{9D8B030D-6E8A-4147-A177-3AD203B41FA5}">
                      <a16:colId xmlns:a16="http://schemas.microsoft.com/office/drawing/2014/main" val="2371675725"/>
                    </a:ext>
                  </a:extLst>
                </a:gridCol>
                <a:gridCol w="390525">
                  <a:extLst>
                    <a:ext uri="{9D8B030D-6E8A-4147-A177-3AD203B41FA5}">
                      <a16:colId xmlns:a16="http://schemas.microsoft.com/office/drawing/2014/main" val="1402300693"/>
                    </a:ext>
                  </a:extLst>
                </a:gridCol>
              </a:tblGrid>
              <a:tr h="276225">
                <a:tc>
                  <a:txBody>
                    <a:bodyPr/>
                    <a:lstStyle/>
                    <a:p>
                      <a:pPr fontAlgn="base">
                        <a:lnSpc>
                          <a:spcPts val="1425"/>
                        </a:lnSpc>
                        <a:buNone/>
                      </a:pPr>
                      <a:r>
                        <a:rPr lang="it-IT" sz="1200" b="1">
                          <a:solidFill>
                            <a:srgbClr val="FBAD18"/>
                          </a:solidFill>
                          <a:effectLst/>
                          <a:latin typeface="Montserrat" panose="00000500000000000000" pitchFamily="2" charset="0"/>
                        </a:rPr>
                        <a:t>LOCALIZZAZIONE</a:t>
                      </a:r>
                      <a:endParaRPr lang="it-IT">
                        <a:effectLst/>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0" cap="flat" cmpd="sng" algn="ctr">
                      <a:noFill/>
                      <a:prstDash val="solid"/>
                      <a:round/>
                      <a:headEnd type="none" w="med" len="med"/>
                      <a:tailEnd type="none" w="med" len="med"/>
                    </a:lnB>
                    <a:noFill/>
                  </a:tcPr>
                </a:tc>
                <a:tc>
                  <a:txBody>
                    <a:bodyPr/>
                    <a:lstStyle/>
                    <a:p>
                      <a:pPr fontAlgn="ctr">
                        <a:buNone/>
                      </a:pPr>
                      <a:endParaRPr lang="en-US">
                        <a:effectLst/>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0" cap="flat" cmpd="sng" algn="ctr">
                      <a:noFill/>
                      <a:prstDash val="solid"/>
                      <a:round/>
                      <a:headEnd type="none" w="med" len="med"/>
                      <a:tailEnd type="none" w="med" len="med"/>
                    </a:lnB>
                    <a:noFill/>
                  </a:tcPr>
                </a:tc>
                <a:extLst>
                  <a:ext uri="{0D108BD9-81ED-4DB2-BD59-A6C34878D82A}">
                    <a16:rowId xmlns:a16="http://schemas.microsoft.com/office/drawing/2014/main" val="853065840"/>
                  </a:ext>
                </a:extLst>
              </a:tr>
              <a:tr h="257175">
                <a:tc>
                  <a:txBody>
                    <a:bodyPr/>
                    <a:lstStyle/>
                    <a:p>
                      <a:pPr fontAlgn="base">
                        <a:lnSpc>
                          <a:spcPts val="1350"/>
                        </a:lnSpc>
                        <a:buNone/>
                      </a:pPr>
                      <a:r>
                        <a:rPr lang="it-IT" sz="1100">
                          <a:effectLst/>
                          <a:latin typeface="Montserrat" panose="00000500000000000000" pitchFamily="2" charset="0"/>
                        </a:rPr>
                        <a:t>Centro città</a:t>
                      </a:r>
                      <a:endParaRPr lang="it-IT">
                        <a:effectLst/>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0" cap="flat" cmpd="sng" algn="ctr">
                      <a:noFill/>
                      <a:prstDash val="solid"/>
                      <a:round/>
                      <a:headEnd type="none" w="med" len="med"/>
                      <a:tailEnd type="none" w="med" len="med"/>
                    </a:lnB>
                    <a:noFill/>
                  </a:tcPr>
                </a:tc>
                <a:tc>
                  <a:txBody>
                    <a:bodyPr/>
                    <a:lstStyle/>
                    <a:p>
                      <a:pPr fontAlgn="base">
                        <a:lnSpc>
                          <a:spcPts val="1350"/>
                        </a:lnSpc>
                        <a:buNone/>
                      </a:pPr>
                      <a:r>
                        <a:rPr lang="it-IT" sz="1100">
                          <a:solidFill>
                            <a:srgbClr val="A6A6A6"/>
                          </a:solidFill>
                          <a:effectLst/>
                          <a:latin typeface="Webdings" panose="05030102010509060703" pitchFamily="18" charset="2"/>
                        </a:rPr>
                        <a:t>n</a:t>
                      </a:r>
                      <a:endParaRPr lang="it-IT">
                        <a:effectLst/>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0" cap="flat" cmpd="sng" algn="ctr">
                      <a:noFill/>
                      <a:prstDash val="solid"/>
                      <a:round/>
                      <a:headEnd type="none" w="med" len="med"/>
                      <a:tailEnd type="none" w="med" len="med"/>
                    </a:lnB>
                    <a:noFill/>
                  </a:tcPr>
                </a:tc>
                <a:extLst>
                  <a:ext uri="{0D108BD9-81ED-4DB2-BD59-A6C34878D82A}">
                    <a16:rowId xmlns:a16="http://schemas.microsoft.com/office/drawing/2014/main" val="350031916"/>
                  </a:ext>
                </a:extLst>
              </a:tr>
              <a:tr h="257175">
                <a:tc>
                  <a:txBody>
                    <a:bodyPr/>
                    <a:lstStyle/>
                    <a:p>
                      <a:pPr fontAlgn="base">
                        <a:lnSpc>
                          <a:spcPts val="1350"/>
                        </a:lnSpc>
                        <a:buNone/>
                      </a:pPr>
                      <a:r>
                        <a:rPr lang="it-IT" sz="1100">
                          <a:effectLst/>
                          <a:latin typeface="Montserrat" panose="00000500000000000000" pitchFamily="2" charset="0"/>
                        </a:rPr>
                        <a:t>Attigua al lago </a:t>
                      </a:r>
                      <a:endParaRPr lang="it-IT">
                        <a:effectLst/>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0" cap="flat" cmpd="sng" algn="ctr">
                      <a:noFill/>
                      <a:prstDash val="solid"/>
                      <a:round/>
                      <a:headEnd type="none" w="med" len="med"/>
                      <a:tailEnd type="none" w="med" len="med"/>
                    </a:lnB>
                    <a:noFill/>
                  </a:tcPr>
                </a:tc>
                <a:tc>
                  <a:txBody>
                    <a:bodyPr/>
                    <a:lstStyle/>
                    <a:p>
                      <a:pPr fontAlgn="base">
                        <a:lnSpc>
                          <a:spcPts val="1350"/>
                        </a:lnSpc>
                        <a:buNone/>
                      </a:pPr>
                      <a:r>
                        <a:rPr lang="it-IT" sz="1100">
                          <a:solidFill>
                            <a:srgbClr val="A6A6A6"/>
                          </a:solidFill>
                          <a:effectLst/>
                          <a:latin typeface="Webdings" panose="05030102010509060703" pitchFamily="18" charset="2"/>
                        </a:rPr>
                        <a:t>n</a:t>
                      </a:r>
                      <a:endParaRPr lang="it-IT">
                        <a:effectLst/>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0" cap="flat" cmpd="sng" algn="ctr">
                      <a:noFill/>
                      <a:prstDash val="solid"/>
                      <a:round/>
                      <a:headEnd type="none" w="med" len="med"/>
                      <a:tailEnd type="none" w="med" len="med"/>
                    </a:lnB>
                    <a:noFill/>
                  </a:tcPr>
                </a:tc>
                <a:extLst>
                  <a:ext uri="{0D108BD9-81ED-4DB2-BD59-A6C34878D82A}">
                    <a16:rowId xmlns:a16="http://schemas.microsoft.com/office/drawing/2014/main" val="1375450278"/>
                  </a:ext>
                </a:extLst>
              </a:tr>
              <a:tr h="257175">
                <a:tc>
                  <a:txBody>
                    <a:bodyPr/>
                    <a:lstStyle/>
                    <a:p>
                      <a:pPr fontAlgn="base">
                        <a:lnSpc>
                          <a:spcPts val="1350"/>
                        </a:lnSpc>
                        <a:buNone/>
                      </a:pPr>
                      <a:r>
                        <a:rPr lang="it-IT" sz="1100">
                          <a:effectLst/>
                          <a:latin typeface="Montserrat" panose="00000500000000000000" pitchFamily="2" charset="0"/>
                        </a:rPr>
                        <a:t>Attigua alla spiaggia</a:t>
                      </a:r>
                      <a:endParaRPr lang="it-IT">
                        <a:effectLst/>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0" cap="flat" cmpd="sng" algn="ctr">
                      <a:noFill/>
                      <a:prstDash val="solid"/>
                      <a:round/>
                      <a:headEnd type="none" w="med" len="med"/>
                      <a:tailEnd type="none" w="med" len="med"/>
                    </a:lnB>
                    <a:noFill/>
                  </a:tcPr>
                </a:tc>
                <a:tc>
                  <a:txBody>
                    <a:bodyPr/>
                    <a:lstStyle/>
                    <a:p>
                      <a:pPr fontAlgn="base">
                        <a:lnSpc>
                          <a:spcPts val="1350"/>
                        </a:lnSpc>
                        <a:buNone/>
                      </a:pPr>
                      <a:r>
                        <a:rPr lang="it-IT" sz="1100">
                          <a:solidFill>
                            <a:srgbClr val="A6A6A6"/>
                          </a:solidFill>
                          <a:effectLst/>
                          <a:latin typeface="Webdings" panose="05030102010509060703" pitchFamily="18" charset="2"/>
                        </a:rPr>
                        <a:t>n</a:t>
                      </a:r>
                      <a:endParaRPr lang="it-IT">
                        <a:effectLst/>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0" cap="flat" cmpd="sng" algn="ctr">
                      <a:noFill/>
                      <a:prstDash val="solid"/>
                      <a:round/>
                      <a:headEnd type="none" w="med" len="med"/>
                      <a:tailEnd type="none" w="med" len="med"/>
                    </a:lnB>
                    <a:noFill/>
                  </a:tcPr>
                </a:tc>
                <a:extLst>
                  <a:ext uri="{0D108BD9-81ED-4DB2-BD59-A6C34878D82A}">
                    <a16:rowId xmlns:a16="http://schemas.microsoft.com/office/drawing/2014/main" val="2892093840"/>
                  </a:ext>
                </a:extLst>
              </a:tr>
              <a:tr h="257175">
                <a:tc>
                  <a:txBody>
                    <a:bodyPr/>
                    <a:lstStyle/>
                    <a:p>
                      <a:pPr fontAlgn="base">
                        <a:lnSpc>
                          <a:spcPts val="1350"/>
                        </a:lnSpc>
                        <a:buNone/>
                      </a:pPr>
                      <a:r>
                        <a:rPr lang="it-IT" sz="1100">
                          <a:effectLst/>
                          <a:latin typeface="Montserrat" panose="00000500000000000000" pitchFamily="2" charset="0"/>
                        </a:rPr>
                        <a:t>Extraurbana </a:t>
                      </a:r>
                      <a:endParaRPr lang="it-IT">
                        <a:effectLst/>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0" cap="flat" cmpd="sng" algn="ctr">
                      <a:noFill/>
                      <a:prstDash val="solid"/>
                      <a:round/>
                      <a:headEnd type="none" w="med" len="med"/>
                      <a:tailEnd type="none" w="med" len="med"/>
                    </a:lnB>
                    <a:noFill/>
                  </a:tcPr>
                </a:tc>
                <a:tc>
                  <a:txBody>
                    <a:bodyPr/>
                    <a:lstStyle/>
                    <a:p>
                      <a:pPr fontAlgn="base">
                        <a:lnSpc>
                          <a:spcPts val="1350"/>
                        </a:lnSpc>
                        <a:buNone/>
                      </a:pPr>
                      <a:r>
                        <a:rPr lang="it-IT" sz="1100">
                          <a:solidFill>
                            <a:srgbClr val="A6A6A6"/>
                          </a:solidFill>
                          <a:effectLst/>
                          <a:latin typeface="Webdings" panose="05030102010509060703" pitchFamily="18" charset="2"/>
                        </a:rPr>
                        <a:t>n</a:t>
                      </a:r>
                      <a:endParaRPr lang="it-IT">
                        <a:effectLst/>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0" cap="flat" cmpd="sng" algn="ctr">
                      <a:noFill/>
                      <a:prstDash val="solid"/>
                      <a:round/>
                      <a:headEnd type="none" w="med" len="med"/>
                      <a:tailEnd type="none" w="med" len="med"/>
                    </a:lnB>
                    <a:noFill/>
                  </a:tcPr>
                </a:tc>
                <a:extLst>
                  <a:ext uri="{0D108BD9-81ED-4DB2-BD59-A6C34878D82A}">
                    <a16:rowId xmlns:a16="http://schemas.microsoft.com/office/drawing/2014/main" val="1435753450"/>
                  </a:ext>
                </a:extLst>
              </a:tr>
              <a:tr h="257175">
                <a:tc>
                  <a:txBody>
                    <a:bodyPr/>
                    <a:lstStyle/>
                    <a:p>
                      <a:pPr fontAlgn="base">
                        <a:lnSpc>
                          <a:spcPts val="1350"/>
                        </a:lnSpc>
                        <a:buNone/>
                      </a:pPr>
                      <a:r>
                        <a:rPr lang="it-IT" sz="1100">
                          <a:effectLst/>
                          <a:latin typeface="Montserrat" panose="00000500000000000000" pitchFamily="2" charset="0"/>
                        </a:rPr>
                        <a:t>Vicino a stazione termale </a:t>
                      </a:r>
                      <a:endParaRPr lang="it-IT">
                        <a:effectLst/>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0" cap="flat" cmpd="sng" algn="ctr">
                      <a:noFill/>
                      <a:prstDash val="solid"/>
                      <a:round/>
                      <a:headEnd type="none" w="med" len="med"/>
                      <a:tailEnd type="none" w="med" len="med"/>
                    </a:lnB>
                    <a:noFill/>
                  </a:tcPr>
                </a:tc>
                <a:tc>
                  <a:txBody>
                    <a:bodyPr/>
                    <a:lstStyle/>
                    <a:p>
                      <a:pPr fontAlgn="base">
                        <a:lnSpc>
                          <a:spcPts val="1350"/>
                        </a:lnSpc>
                        <a:buNone/>
                      </a:pPr>
                      <a:r>
                        <a:rPr lang="it-IT" sz="1100">
                          <a:solidFill>
                            <a:srgbClr val="A6A6A6"/>
                          </a:solidFill>
                          <a:effectLst/>
                          <a:latin typeface="Webdings" panose="05030102010509060703" pitchFamily="18" charset="2"/>
                        </a:rPr>
                        <a:t>n</a:t>
                      </a:r>
                      <a:endParaRPr lang="it-IT">
                        <a:effectLst/>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0" cap="flat" cmpd="sng" algn="ctr">
                      <a:noFill/>
                      <a:prstDash val="solid"/>
                      <a:round/>
                      <a:headEnd type="none" w="med" len="med"/>
                      <a:tailEnd type="none" w="med" len="med"/>
                    </a:lnB>
                    <a:noFill/>
                  </a:tcPr>
                </a:tc>
                <a:extLst>
                  <a:ext uri="{0D108BD9-81ED-4DB2-BD59-A6C34878D82A}">
                    <a16:rowId xmlns:a16="http://schemas.microsoft.com/office/drawing/2014/main" val="2461948435"/>
                  </a:ext>
                </a:extLst>
              </a:tr>
              <a:tr h="428625">
                <a:tc>
                  <a:txBody>
                    <a:bodyPr/>
                    <a:lstStyle/>
                    <a:p>
                      <a:pPr fontAlgn="base">
                        <a:lnSpc>
                          <a:spcPts val="1350"/>
                        </a:lnSpc>
                        <a:buNone/>
                      </a:pPr>
                      <a:r>
                        <a:rPr lang="it-IT" sz="1100">
                          <a:effectLst/>
                          <a:latin typeface="Montserrat" panose="00000500000000000000" pitchFamily="2" charset="0"/>
                        </a:rPr>
                        <a:t>Zona collinare e montuosa</a:t>
                      </a:r>
                      <a:endParaRPr lang="it-IT">
                        <a:effectLst/>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0" cap="flat" cmpd="sng" algn="ctr">
                      <a:noFill/>
                      <a:prstDash val="solid"/>
                      <a:round/>
                      <a:headEnd type="none" w="med" len="med"/>
                      <a:tailEnd type="none" w="med" len="med"/>
                    </a:lnB>
                    <a:noFill/>
                  </a:tcPr>
                </a:tc>
                <a:tc>
                  <a:txBody>
                    <a:bodyPr/>
                    <a:lstStyle/>
                    <a:p>
                      <a:pPr fontAlgn="base">
                        <a:lnSpc>
                          <a:spcPts val="1350"/>
                        </a:lnSpc>
                        <a:buNone/>
                      </a:pPr>
                      <a:r>
                        <a:rPr lang="it-IT" sz="1100">
                          <a:solidFill>
                            <a:srgbClr val="FBAD18"/>
                          </a:solidFill>
                          <a:effectLst/>
                          <a:latin typeface="Webdings" panose="05030102010509060703" pitchFamily="18" charset="2"/>
                        </a:rPr>
                        <a:t>n</a:t>
                      </a:r>
                      <a:endParaRPr lang="it-IT">
                        <a:effectLst/>
                      </a:endParaRPr>
                    </a:p>
                  </a:txBody>
                  <a:tcPr anchor="ctr">
                    <a:lnL w="0" cap="flat" cmpd="sng" algn="ctr">
                      <a:noFill/>
                      <a:prstDash val="solid"/>
                      <a:round/>
                      <a:headEnd type="none" w="med" len="med"/>
                      <a:tailEnd type="none" w="med" len="med"/>
                    </a:lnL>
                    <a:lnR w="0" cap="flat" cmpd="sng" algn="ctr">
                      <a:noFill/>
                      <a:prstDash val="solid"/>
                      <a:round/>
                      <a:headEnd type="none" w="med" len="med"/>
                      <a:tailEnd type="none" w="med" len="med"/>
                    </a:lnR>
                    <a:lnT w="0" cap="flat" cmpd="sng" algn="ctr">
                      <a:noFill/>
                      <a:prstDash val="solid"/>
                      <a:round/>
                      <a:headEnd type="none" w="med" len="med"/>
                      <a:tailEnd type="none" w="med" len="med"/>
                    </a:lnT>
                    <a:lnB w="0" cap="flat" cmpd="sng" algn="ctr">
                      <a:noFill/>
                      <a:prstDash val="solid"/>
                      <a:round/>
                      <a:headEnd type="none" w="med" len="med"/>
                      <a:tailEnd type="none" w="med" len="med"/>
                    </a:lnB>
                    <a:noFill/>
                  </a:tcPr>
                </a:tc>
                <a:extLst>
                  <a:ext uri="{0D108BD9-81ED-4DB2-BD59-A6C34878D82A}">
                    <a16:rowId xmlns:a16="http://schemas.microsoft.com/office/drawing/2014/main" val="818956523"/>
                  </a:ext>
                </a:extLst>
              </a:tr>
            </a:tbl>
          </a:graphicData>
        </a:graphic>
      </p:graphicFrame>
    </p:spTree>
    <p:extLst>
      <p:ext uri="{BB962C8B-B14F-4D97-AF65-F5344CB8AC3E}">
        <p14:creationId xmlns:p14="http://schemas.microsoft.com/office/powerpoint/2010/main" val="34913519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a:extLst>
              <a:ext uri="{FF2B5EF4-FFF2-40B4-BE49-F238E27FC236}">
                <a16:creationId xmlns:a16="http://schemas.microsoft.com/office/drawing/2014/main" id="{DCB1E2DC-B8FE-456A-B30F-922776710FB2}"/>
              </a:ext>
            </a:extLst>
          </p:cNvPr>
          <p:cNvSpPr/>
          <p:nvPr/>
        </p:nvSpPr>
        <p:spPr bwMode="auto">
          <a:xfrm>
            <a:off x="10560501" y="6525344"/>
            <a:ext cx="266255" cy="332656"/>
          </a:xfrm>
          <a:prstGeom prst="rect">
            <a:avLst/>
          </a:pr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endParaRPr>
          </a:p>
        </p:txBody>
      </p:sp>
      <p:sp>
        <p:nvSpPr>
          <p:cNvPr id="3" name="CasellaDiTesto 2">
            <a:extLst>
              <a:ext uri="{FF2B5EF4-FFF2-40B4-BE49-F238E27FC236}">
                <a16:creationId xmlns:a16="http://schemas.microsoft.com/office/drawing/2014/main" id="{C984CA28-9E66-8DB3-8233-1E125D780326}"/>
              </a:ext>
            </a:extLst>
          </p:cNvPr>
          <p:cNvSpPr txBox="1"/>
          <p:nvPr/>
        </p:nvSpPr>
        <p:spPr>
          <a:xfrm>
            <a:off x="377842" y="3429000"/>
            <a:ext cx="1600200" cy="261610"/>
          </a:xfrm>
          <a:prstGeom prst="rect">
            <a:avLst/>
          </a:prstGeom>
        </p:spPr>
        <p:txBody>
          <a:bodyPr wrap="square" rtlCol="0">
            <a:spAutoFit/>
          </a:bodyPr>
          <a:lstStyle/>
          <a:p>
            <a:pPr marL="0" indent="0" algn="l">
              <a:spcAft>
                <a:spcPts val="600"/>
              </a:spcAft>
            </a:pPr>
            <a:r>
              <a:rPr lang="it-IT" sz="1100" b="1" kern="0">
                <a:solidFill>
                  <a:schemeClr val="tx1"/>
                </a:solidFill>
              </a:rPr>
              <a:t>Assistenza tecnica</a:t>
            </a:r>
          </a:p>
        </p:txBody>
      </p:sp>
      <p:pic>
        <p:nvPicPr>
          <p:cNvPr id="4" name="Immagine 3">
            <a:extLst>
              <a:ext uri="{FF2B5EF4-FFF2-40B4-BE49-F238E27FC236}">
                <a16:creationId xmlns:a16="http://schemas.microsoft.com/office/drawing/2014/main" id="{9A327C28-9A5E-0263-A2A3-2D932DF742F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5046" y="3748731"/>
            <a:ext cx="2066925" cy="486410"/>
          </a:xfrm>
          <a:prstGeom prst="rect">
            <a:avLst/>
          </a:prstGeom>
        </p:spPr>
      </p:pic>
    </p:spTree>
    <p:extLst>
      <p:ext uri="{BB962C8B-B14F-4D97-AF65-F5344CB8AC3E}">
        <p14:creationId xmlns:p14="http://schemas.microsoft.com/office/powerpoint/2010/main" val="23730939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a:extLst>
              <a:ext uri="{FF2B5EF4-FFF2-40B4-BE49-F238E27FC236}">
                <a16:creationId xmlns:a16="http://schemas.microsoft.com/office/drawing/2014/main" id="{A67EA7A0-D9C9-78F8-0436-E162A3ADA06D}"/>
              </a:ext>
            </a:extLst>
          </p:cNvPr>
          <p:cNvSpPr>
            <a:spLocks noGrp="1"/>
          </p:cNvSpPr>
          <p:nvPr>
            <p:ph type="body" sz="quarter" idx="11"/>
          </p:nvPr>
        </p:nvSpPr>
        <p:spPr/>
        <p:txBody>
          <a:bodyPr/>
          <a:lstStyle/>
          <a:p>
            <a:r>
              <a:rPr lang="it-IT"/>
              <a:t>IMMOBILE</a:t>
            </a:r>
          </a:p>
        </p:txBody>
      </p:sp>
      <p:sp>
        <p:nvSpPr>
          <p:cNvPr id="3" name="Segnaposto testo 2">
            <a:extLst>
              <a:ext uri="{FF2B5EF4-FFF2-40B4-BE49-F238E27FC236}">
                <a16:creationId xmlns:a16="http://schemas.microsoft.com/office/drawing/2014/main" id="{D0E6D913-0322-359A-D06E-8979ACA2F96B}"/>
              </a:ext>
            </a:extLst>
          </p:cNvPr>
          <p:cNvSpPr>
            <a:spLocks noGrp="1"/>
          </p:cNvSpPr>
          <p:nvPr>
            <p:ph type="body" sz="quarter" idx="12"/>
          </p:nvPr>
        </p:nvSpPr>
        <p:spPr/>
        <p:txBody>
          <a:bodyPr/>
          <a:lstStyle/>
          <a:p>
            <a:r>
              <a:rPr lang="it-IT"/>
              <a:t>DATI CATASTALI</a:t>
            </a:r>
          </a:p>
        </p:txBody>
      </p:sp>
      <p:pic>
        <p:nvPicPr>
          <p:cNvPr id="5" name="Immagine 4">
            <a:extLst>
              <a:ext uri="{FF2B5EF4-FFF2-40B4-BE49-F238E27FC236}">
                <a16:creationId xmlns:a16="http://schemas.microsoft.com/office/drawing/2014/main" id="{449437B7-CCF3-4775-AF79-4703D554E8A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15926" y="1545974"/>
            <a:ext cx="5940226" cy="4714232"/>
          </a:xfrm>
          <a:prstGeom prst="rect">
            <a:avLst/>
          </a:prstGeom>
        </p:spPr>
      </p:pic>
      <p:sp>
        <p:nvSpPr>
          <p:cNvPr id="6" name="CasellaDiTesto 5">
            <a:extLst>
              <a:ext uri="{FF2B5EF4-FFF2-40B4-BE49-F238E27FC236}">
                <a16:creationId xmlns:a16="http://schemas.microsoft.com/office/drawing/2014/main" id="{733C8FA9-055D-1533-F0BB-AD93590D0C3C}"/>
              </a:ext>
            </a:extLst>
          </p:cNvPr>
          <p:cNvSpPr txBox="1"/>
          <p:nvPr/>
        </p:nvSpPr>
        <p:spPr>
          <a:xfrm>
            <a:off x="6590004" y="1522684"/>
            <a:ext cx="3077677" cy="2108269"/>
          </a:xfrm>
          <a:prstGeom prst="rect">
            <a:avLst/>
          </a:prstGeom>
        </p:spPr>
        <p:txBody>
          <a:bodyPr wrap="square" lIns="91440" tIns="45720" rIns="91440" bIns="45720" rtlCol="0" anchor="t">
            <a:spAutoFit/>
          </a:bodyPr>
          <a:lstStyle/>
          <a:p>
            <a:pPr>
              <a:spcAft>
                <a:spcPts val="600"/>
              </a:spcAft>
            </a:pPr>
            <a:r>
              <a:rPr lang="it-IT" sz="1200" kern="0">
                <a:latin typeface="Montserrat" panose="00000500000000000000" pitchFamily="2" charset="0"/>
              </a:rPr>
              <a:t>Comune di Sulmona</a:t>
            </a:r>
          </a:p>
          <a:p>
            <a:pPr>
              <a:spcAft>
                <a:spcPts val="600"/>
              </a:spcAft>
            </a:pPr>
            <a:endParaRPr lang="it-IT" sz="1200" kern="0">
              <a:latin typeface="Montserrat" panose="00000500000000000000" pitchFamily="2" charset="0"/>
            </a:endParaRPr>
          </a:p>
          <a:p>
            <a:pPr>
              <a:spcAft>
                <a:spcPts val="600"/>
              </a:spcAft>
            </a:pPr>
            <a:r>
              <a:rPr lang="it-IT" sz="1200" kern="0">
                <a:latin typeface="Montserrat" panose="00000500000000000000" pitchFamily="2" charset="0"/>
              </a:rPr>
              <a:t>Mappali terreni:</a:t>
            </a:r>
          </a:p>
          <a:p>
            <a:pPr marL="171450" indent="-171450">
              <a:spcAft>
                <a:spcPts val="600"/>
              </a:spcAft>
              <a:buFont typeface="Arial" panose="020B0604020202020204" pitchFamily="34" charset="0"/>
              <a:buChar char="•"/>
            </a:pPr>
            <a:r>
              <a:rPr lang="it-IT" sz="1200" kern="0">
                <a:latin typeface="Montserrat" panose="00000500000000000000" pitchFamily="2" charset="0"/>
              </a:rPr>
              <a:t>Foglio 60, </a:t>
            </a:r>
            <a:r>
              <a:rPr lang="it-IT" sz="1200" kern="0" err="1">
                <a:latin typeface="Montserrat" panose="00000500000000000000" pitchFamily="2" charset="0"/>
              </a:rPr>
              <a:t>p.lla</a:t>
            </a:r>
            <a:r>
              <a:rPr lang="it-IT" sz="1200" kern="0">
                <a:latin typeface="Montserrat" panose="00000500000000000000" pitchFamily="2" charset="0"/>
              </a:rPr>
              <a:t> 2141</a:t>
            </a:r>
          </a:p>
          <a:p>
            <a:pPr>
              <a:spcAft>
                <a:spcPts val="600"/>
              </a:spcAft>
            </a:pPr>
            <a:endParaRPr lang="it-IT" sz="1200" kern="0">
              <a:latin typeface="Montserrat" panose="00000500000000000000" pitchFamily="2" charset="0"/>
            </a:endParaRPr>
          </a:p>
          <a:p>
            <a:pPr>
              <a:spcAft>
                <a:spcPts val="600"/>
              </a:spcAft>
            </a:pPr>
            <a:r>
              <a:rPr lang="it-IT" sz="1200" kern="0">
                <a:latin typeface="Montserrat" panose="00000500000000000000" pitchFamily="2" charset="0"/>
              </a:rPr>
              <a:t>Mappali fabbricati:</a:t>
            </a:r>
          </a:p>
          <a:p>
            <a:pPr marL="171450" indent="-171450">
              <a:spcAft>
                <a:spcPts val="600"/>
              </a:spcAft>
              <a:buFont typeface="Arial" panose="020B0604020202020204" pitchFamily="34" charset="0"/>
              <a:buChar char="•"/>
            </a:pPr>
            <a:r>
              <a:rPr lang="it-IT" sz="1200" kern="0">
                <a:latin typeface="Montserrat"/>
              </a:rPr>
              <a:t>Foglio 60, </a:t>
            </a:r>
            <a:r>
              <a:rPr lang="it-IT" sz="1200" kern="0" err="1">
                <a:latin typeface="Montserrat"/>
              </a:rPr>
              <a:t>p.lla</a:t>
            </a:r>
            <a:r>
              <a:rPr lang="it-IT" sz="1200" kern="0">
                <a:latin typeface="Montserrat"/>
              </a:rPr>
              <a:t> 2141</a:t>
            </a:r>
          </a:p>
          <a:p>
            <a:pPr marL="171450" indent="-171450">
              <a:spcAft>
                <a:spcPts val="600"/>
              </a:spcAft>
              <a:buFont typeface="Arial" panose="020B0604020202020204" pitchFamily="34" charset="0"/>
              <a:buChar char="•"/>
            </a:pPr>
            <a:endParaRPr lang="it-IT" sz="1200" kern="0"/>
          </a:p>
        </p:txBody>
      </p:sp>
    </p:spTree>
    <p:extLst>
      <p:ext uri="{BB962C8B-B14F-4D97-AF65-F5344CB8AC3E}">
        <p14:creationId xmlns:p14="http://schemas.microsoft.com/office/powerpoint/2010/main" val="7134015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a:extLst>
              <a:ext uri="{FF2B5EF4-FFF2-40B4-BE49-F238E27FC236}">
                <a16:creationId xmlns:a16="http://schemas.microsoft.com/office/drawing/2014/main" id="{EC5C15A0-F909-6773-DA0F-7A03DD73AFAC}"/>
              </a:ext>
            </a:extLst>
          </p:cNvPr>
          <p:cNvSpPr>
            <a:spLocks noGrp="1"/>
          </p:cNvSpPr>
          <p:nvPr>
            <p:ph type="body" sz="quarter" idx="11"/>
          </p:nvPr>
        </p:nvSpPr>
        <p:spPr/>
        <p:txBody>
          <a:bodyPr/>
          <a:lstStyle/>
          <a:p>
            <a:r>
              <a:rPr lang="it-IT"/>
              <a:t>IMMOBILE</a:t>
            </a:r>
          </a:p>
        </p:txBody>
      </p:sp>
      <p:sp>
        <p:nvSpPr>
          <p:cNvPr id="3" name="Segnaposto testo 2">
            <a:extLst>
              <a:ext uri="{FF2B5EF4-FFF2-40B4-BE49-F238E27FC236}">
                <a16:creationId xmlns:a16="http://schemas.microsoft.com/office/drawing/2014/main" id="{619167E8-BE93-9AE2-2CB6-D2E4A6F20F01}"/>
              </a:ext>
            </a:extLst>
          </p:cNvPr>
          <p:cNvSpPr>
            <a:spLocks noGrp="1"/>
          </p:cNvSpPr>
          <p:nvPr>
            <p:ph type="body" sz="quarter" idx="12"/>
          </p:nvPr>
        </p:nvSpPr>
        <p:spPr/>
        <p:txBody>
          <a:bodyPr/>
          <a:lstStyle/>
          <a:p>
            <a:r>
              <a:rPr lang="it-IT"/>
              <a:t>PLANIMETRIE</a:t>
            </a:r>
          </a:p>
        </p:txBody>
      </p:sp>
      <p:sp>
        <p:nvSpPr>
          <p:cNvPr id="22" name="CasellaDiTesto 21">
            <a:extLst>
              <a:ext uri="{FF2B5EF4-FFF2-40B4-BE49-F238E27FC236}">
                <a16:creationId xmlns:a16="http://schemas.microsoft.com/office/drawing/2014/main" id="{E33D466D-B666-D376-B463-63A8384F1732}"/>
              </a:ext>
            </a:extLst>
          </p:cNvPr>
          <p:cNvSpPr txBox="1"/>
          <p:nvPr/>
        </p:nvSpPr>
        <p:spPr>
          <a:xfrm>
            <a:off x="415926" y="1627107"/>
            <a:ext cx="3795456" cy="1585049"/>
          </a:xfrm>
          <a:prstGeom prst="rect">
            <a:avLst/>
          </a:prstGeom>
        </p:spPr>
        <p:txBody>
          <a:bodyPr wrap="square" rtlCol="0">
            <a:spAutoFit/>
          </a:bodyPr>
          <a:lstStyle/>
          <a:p>
            <a:pPr>
              <a:spcAft>
                <a:spcPts val="600"/>
              </a:spcAft>
            </a:pPr>
            <a:r>
              <a:rPr lang="it-IT" sz="1200" kern="0">
                <a:latin typeface="Montserrat" panose="00000500000000000000" pitchFamily="2" charset="0"/>
              </a:rPr>
              <a:t>Dati generali</a:t>
            </a:r>
          </a:p>
          <a:p>
            <a:pPr>
              <a:spcAft>
                <a:spcPts val="600"/>
              </a:spcAft>
            </a:pPr>
            <a:endParaRPr lang="it-IT" sz="1200" kern="0">
              <a:latin typeface="Montserrat" panose="00000500000000000000" pitchFamily="2" charset="0"/>
            </a:endParaRPr>
          </a:p>
          <a:p>
            <a:pPr marL="171455" indent="-171455">
              <a:spcAft>
                <a:spcPts val="600"/>
              </a:spcAft>
              <a:buFont typeface="Arial" panose="020B0604020202020204" pitchFamily="34" charset="0"/>
              <a:buChar char="•"/>
            </a:pPr>
            <a:r>
              <a:rPr lang="it-IT" sz="1200" kern="0">
                <a:latin typeface="Montserrat" panose="00000500000000000000" pitchFamily="2" charset="0"/>
              </a:rPr>
              <a:t>Superficie fondiaria: 2.421 mq</a:t>
            </a:r>
          </a:p>
          <a:p>
            <a:pPr marL="171455" indent="-171455">
              <a:spcAft>
                <a:spcPts val="600"/>
              </a:spcAft>
              <a:buFont typeface="Arial" panose="020B0604020202020204" pitchFamily="34" charset="0"/>
              <a:buChar char="•"/>
            </a:pPr>
            <a:r>
              <a:rPr lang="it-IT" sz="1200" kern="0">
                <a:latin typeface="Montserrat" panose="00000500000000000000" pitchFamily="2" charset="0"/>
              </a:rPr>
              <a:t>Superficie lorda: 2.619 mq</a:t>
            </a:r>
          </a:p>
          <a:p>
            <a:pPr>
              <a:spcAft>
                <a:spcPts val="600"/>
              </a:spcAft>
            </a:pPr>
            <a:endParaRPr lang="it-IT" sz="1200" kern="0">
              <a:latin typeface="Montserrat" panose="00000500000000000000" pitchFamily="2" charset="0"/>
            </a:endParaRPr>
          </a:p>
          <a:p>
            <a:pPr>
              <a:spcAft>
                <a:spcPts val="600"/>
              </a:spcAft>
            </a:pPr>
            <a:endParaRPr lang="it-IT" sz="1200" kern="0">
              <a:latin typeface="Montserrat" panose="00000500000000000000" pitchFamily="2" charset="0"/>
            </a:endParaRPr>
          </a:p>
        </p:txBody>
      </p:sp>
      <p:grpSp>
        <p:nvGrpSpPr>
          <p:cNvPr id="34" name="Gruppo 33">
            <a:extLst>
              <a:ext uri="{FF2B5EF4-FFF2-40B4-BE49-F238E27FC236}">
                <a16:creationId xmlns:a16="http://schemas.microsoft.com/office/drawing/2014/main" id="{1004E3EC-0DA2-9949-CB78-41F66865894E}"/>
              </a:ext>
            </a:extLst>
          </p:cNvPr>
          <p:cNvGrpSpPr/>
          <p:nvPr/>
        </p:nvGrpSpPr>
        <p:grpSpPr>
          <a:xfrm>
            <a:off x="4934888" y="1696185"/>
            <a:ext cx="6713707" cy="4354048"/>
            <a:chOff x="4942827" y="1485611"/>
            <a:chExt cx="6713707" cy="4354048"/>
          </a:xfrm>
        </p:grpSpPr>
        <p:pic>
          <p:nvPicPr>
            <p:cNvPr id="35" name="Immagine 34">
              <a:extLst>
                <a:ext uri="{FF2B5EF4-FFF2-40B4-BE49-F238E27FC236}">
                  <a16:creationId xmlns:a16="http://schemas.microsoft.com/office/drawing/2014/main" id="{CF76F581-C82D-8D98-D43C-D248FFFEE98F}"/>
                </a:ext>
              </a:extLst>
            </p:cNvPr>
            <p:cNvPicPr>
              <a:picLocks noChangeAspect="1"/>
            </p:cNvPicPr>
            <p:nvPr/>
          </p:nvPicPr>
          <p:blipFill>
            <a:blip r:embed="rId2"/>
            <a:stretch>
              <a:fillRect/>
            </a:stretch>
          </p:blipFill>
          <p:spPr>
            <a:xfrm>
              <a:off x="4942827" y="3730795"/>
              <a:ext cx="3150098" cy="2108864"/>
            </a:xfrm>
            <a:prstGeom prst="rect">
              <a:avLst/>
            </a:prstGeom>
            <a:ln>
              <a:solidFill>
                <a:schemeClr val="tx1"/>
              </a:solidFill>
            </a:ln>
          </p:spPr>
        </p:pic>
        <p:pic>
          <p:nvPicPr>
            <p:cNvPr id="36" name="Immagine 35">
              <a:extLst>
                <a:ext uri="{FF2B5EF4-FFF2-40B4-BE49-F238E27FC236}">
                  <a16:creationId xmlns:a16="http://schemas.microsoft.com/office/drawing/2014/main" id="{60C1BB58-8790-3AB4-7B23-AC8CFCDCF009}"/>
                </a:ext>
              </a:extLst>
            </p:cNvPr>
            <p:cNvPicPr>
              <a:picLocks noChangeAspect="1"/>
            </p:cNvPicPr>
            <p:nvPr/>
          </p:nvPicPr>
          <p:blipFill>
            <a:blip r:embed="rId3"/>
            <a:stretch>
              <a:fillRect/>
            </a:stretch>
          </p:blipFill>
          <p:spPr>
            <a:xfrm>
              <a:off x="4942827" y="1485611"/>
              <a:ext cx="3150098" cy="2245184"/>
            </a:xfrm>
            <a:prstGeom prst="rect">
              <a:avLst/>
            </a:prstGeom>
            <a:ln>
              <a:solidFill>
                <a:schemeClr val="tx1"/>
              </a:solidFill>
            </a:ln>
          </p:spPr>
        </p:pic>
        <p:pic>
          <p:nvPicPr>
            <p:cNvPr id="37" name="Immagine 36">
              <a:extLst>
                <a:ext uri="{FF2B5EF4-FFF2-40B4-BE49-F238E27FC236}">
                  <a16:creationId xmlns:a16="http://schemas.microsoft.com/office/drawing/2014/main" id="{0340048B-B280-EA68-BA37-5C15706168E9}"/>
                </a:ext>
              </a:extLst>
            </p:cNvPr>
            <p:cNvPicPr>
              <a:picLocks noChangeAspect="1"/>
            </p:cNvPicPr>
            <p:nvPr/>
          </p:nvPicPr>
          <p:blipFill>
            <a:blip r:embed="rId4"/>
            <a:stretch>
              <a:fillRect/>
            </a:stretch>
          </p:blipFill>
          <p:spPr>
            <a:xfrm>
              <a:off x="8092926" y="1485611"/>
              <a:ext cx="3563608" cy="4354048"/>
            </a:xfrm>
            <a:prstGeom prst="rect">
              <a:avLst/>
            </a:prstGeom>
            <a:ln>
              <a:solidFill>
                <a:schemeClr val="tx1"/>
              </a:solidFill>
            </a:ln>
          </p:spPr>
        </p:pic>
      </p:grpSp>
      <p:pic>
        <p:nvPicPr>
          <p:cNvPr id="39" name="Immagine 38" descr="Immagine che contiene mappa, Aerofotogrammetria, Vista aerea, Urbanistica&#10;&#10;Il contenuto generato dall'IA potrebbe non essere corretto.">
            <a:extLst>
              <a:ext uri="{FF2B5EF4-FFF2-40B4-BE49-F238E27FC236}">
                <a16:creationId xmlns:a16="http://schemas.microsoft.com/office/drawing/2014/main" id="{49301ABB-ACDF-FD1F-8B7B-8FEAD13622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5925" y="3001732"/>
            <a:ext cx="3691087" cy="3019980"/>
          </a:xfrm>
          <a:prstGeom prst="rect">
            <a:avLst/>
          </a:prstGeom>
        </p:spPr>
      </p:pic>
    </p:spTree>
    <p:extLst>
      <p:ext uri="{BB962C8B-B14F-4D97-AF65-F5344CB8AC3E}">
        <p14:creationId xmlns:p14="http://schemas.microsoft.com/office/powerpoint/2010/main" val="14374996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a:extLst>
              <a:ext uri="{FF2B5EF4-FFF2-40B4-BE49-F238E27FC236}">
                <a16:creationId xmlns:a16="http://schemas.microsoft.com/office/drawing/2014/main" id="{014E4093-9B02-36C5-7180-EF57BBE458FF}"/>
              </a:ext>
            </a:extLst>
          </p:cNvPr>
          <p:cNvSpPr>
            <a:spLocks noGrp="1"/>
          </p:cNvSpPr>
          <p:nvPr>
            <p:ph type="body" sz="quarter" idx="11"/>
          </p:nvPr>
        </p:nvSpPr>
        <p:spPr/>
        <p:txBody>
          <a:bodyPr/>
          <a:lstStyle/>
          <a:p>
            <a:r>
              <a:rPr lang="it-IT"/>
              <a:t>IMMOBILE</a:t>
            </a:r>
          </a:p>
        </p:txBody>
      </p:sp>
      <p:sp>
        <p:nvSpPr>
          <p:cNvPr id="3" name="Segnaposto testo 2">
            <a:extLst>
              <a:ext uri="{FF2B5EF4-FFF2-40B4-BE49-F238E27FC236}">
                <a16:creationId xmlns:a16="http://schemas.microsoft.com/office/drawing/2014/main" id="{253A935C-52E4-3792-BEE7-0D186309625E}"/>
              </a:ext>
            </a:extLst>
          </p:cNvPr>
          <p:cNvSpPr>
            <a:spLocks noGrp="1"/>
          </p:cNvSpPr>
          <p:nvPr>
            <p:ph type="body" sz="quarter" idx="12"/>
          </p:nvPr>
        </p:nvSpPr>
        <p:spPr/>
        <p:txBody>
          <a:bodyPr/>
          <a:lstStyle/>
          <a:p>
            <a:r>
              <a:rPr lang="it-IT"/>
              <a:t>DOCUMENTAZIONE FOTOGRAFICA</a:t>
            </a:r>
          </a:p>
        </p:txBody>
      </p:sp>
      <p:sp>
        <p:nvSpPr>
          <p:cNvPr id="4" name="Segnaposto testo 3">
            <a:extLst>
              <a:ext uri="{FF2B5EF4-FFF2-40B4-BE49-F238E27FC236}">
                <a16:creationId xmlns:a16="http://schemas.microsoft.com/office/drawing/2014/main" id="{39B9B25E-4062-80BF-E4E9-262AFF323A22}"/>
              </a:ext>
            </a:extLst>
          </p:cNvPr>
          <p:cNvSpPr>
            <a:spLocks noGrp="1"/>
          </p:cNvSpPr>
          <p:nvPr>
            <p:ph type="body" sz="quarter" idx="13"/>
          </p:nvPr>
        </p:nvSpPr>
        <p:spPr/>
        <p:txBody>
          <a:bodyPr/>
          <a:lstStyle/>
          <a:p>
            <a:endParaRPr lang="it-IT"/>
          </a:p>
        </p:txBody>
      </p:sp>
      <p:pic>
        <p:nvPicPr>
          <p:cNvPr id="6" name="Immagine 5" descr="Immagine che contiene aria aperta, cielo, nuvola, albero&#10;&#10;Il contenuto generato dall'IA potrebbe non essere corretto.">
            <a:extLst>
              <a:ext uri="{FF2B5EF4-FFF2-40B4-BE49-F238E27FC236}">
                <a16:creationId xmlns:a16="http://schemas.microsoft.com/office/drawing/2014/main" id="{85740EB2-5976-4BA5-20A4-C2F062D323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928" y="837964"/>
            <a:ext cx="2686712" cy="1512235"/>
          </a:xfrm>
          <a:prstGeom prst="rect">
            <a:avLst/>
          </a:prstGeom>
          <a:ln>
            <a:solidFill>
              <a:schemeClr val="tx1"/>
            </a:solidFill>
          </a:ln>
        </p:spPr>
      </p:pic>
      <p:pic>
        <p:nvPicPr>
          <p:cNvPr id="7" name="Immagine 6">
            <a:extLst>
              <a:ext uri="{FF2B5EF4-FFF2-40B4-BE49-F238E27FC236}">
                <a16:creationId xmlns:a16="http://schemas.microsoft.com/office/drawing/2014/main" id="{99743A19-4145-E31A-BD5F-3B8D448CFC9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306362" y="837963"/>
            <a:ext cx="2686712" cy="1512235"/>
          </a:xfrm>
          <a:prstGeom prst="rect">
            <a:avLst/>
          </a:prstGeom>
          <a:ln>
            <a:solidFill>
              <a:schemeClr val="tx1"/>
            </a:solidFill>
          </a:ln>
        </p:spPr>
      </p:pic>
      <p:pic>
        <p:nvPicPr>
          <p:cNvPr id="8" name="Immagine 7">
            <a:extLst>
              <a:ext uri="{FF2B5EF4-FFF2-40B4-BE49-F238E27FC236}">
                <a16:creationId xmlns:a16="http://schemas.microsoft.com/office/drawing/2014/main" id="{8523F6D5-CBA8-3709-1BCB-16F160701E1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206867" y="837963"/>
            <a:ext cx="2686713" cy="1512235"/>
          </a:xfrm>
          <a:prstGeom prst="rect">
            <a:avLst/>
          </a:prstGeom>
          <a:ln>
            <a:solidFill>
              <a:schemeClr val="tx1"/>
            </a:solidFill>
          </a:ln>
        </p:spPr>
      </p:pic>
      <p:pic>
        <p:nvPicPr>
          <p:cNvPr id="12" name="Immagine 11">
            <a:extLst>
              <a:ext uri="{FF2B5EF4-FFF2-40B4-BE49-F238E27FC236}">
                <a16:creationId xmlns:a16="http://schemas.microsoft.com/office/drawing/2014/main" id="{5EC135FA-BE21-524D-5E9F-E2C639416AF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9097302" y="837963"/>
            <a:ext cx="2686711" cy="1512235"/>
          </a:xfrm>
          <a:prstGeom prst="rect">
            <a:avLst/>
          </a:prstGeom>
          <a:ln>
            <a:solidFill>
              <a:schemeClr val="tx1"/>
            </a:solidFill>
          </a:ln>
        </p:spPr>
      </p:pic>
      <p:pic>
        <p:nvPicPr>
          <p:cNvPr id="13" name="Immagine 12">
            <a:extLst>
              <a:ext uri="{FF2B5EF4-FFF2-40B4-BE49-F238E27FC236}">
                <a16:creationId xmlns:a16="http://schemas.microsoft.com/office/drawing/2014/main" id="{DB79B725-6C29-1614-08B5-B477985AC9DD}"/>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15928" y="2775665"/>
            <a:ext cx="2686711" cy="1512234"/>
          </a:xfrm>
          <a:prstGeom prst="rect">
            <a:avLst/>
          </a:prstGeom>
          <a:ln>
            <a:solidFill>
              <a:schemeClr val="tx1"/>
            </a:solidFill>
          </a:ln>
        </p:spPr>
      </p:pic>
      <p:pic>
        <p:nvPicPr>
          <p:cNvPr id="14" name="Immagine 13">
            <a:extLst>
              <a:ext uri="{FF2B5EF4-FFF2-40B4-BE49-F238E27FC236}">
                <a16:creationId xmlns:a16="http://schemas.microsoft.com/office/drawing/2014/main" id="{3E576A70-03EE-75EC-4D16-F2368542A4BC}"/>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3306362" y="2775665"/>
            <a:ext cx="2686711" cy="1512234"/>
          </a:xfrm>
          <a:prstGeom prst="rect">
            <a:avLst/>
          </a:prstGeom>
          <a:ln>
            <a:solidFill>
              <a:schemeClr val="tx1"/>
            </a:solidFill>
          </a:ln>
        </p:spPr>
      </p:pic>
      <p:pic>
        <p:nvPicPr>
          <p:cNvPr id="15" name="Immagine 14">
            <a:extLst>
              <a:ext uri="{FF2B5EF4-FFF2-40B4-BE49-F238E27FC236}">
                <a16:creationId xmlns:a16="http://schemas.microsoft.com/office/drawing/2014/main" id="{0258AD10-8CDB-3259-8594-9DEEF39C1E63}"/>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6206869" y="2775665"/>
            <a:ext cx="2686711" cy="1512234"/>
          </a:xfrm>
          <a:prstGeom prst="rect">
            <a:avLst/>
          </a:prstGeom>
          <a:ln>
            <a:solidFill>
              <a:schemeClr val="tx1"/>
            </a:solidFill>
          </a:ln>
        </p:spPr>
      </p:pic>
      <p:pic>
        <p:nvPicPr>
          <p:cNvPr id="16" name="Immagine 15">
            <a:extLst>
              <a:ext uri="{FF2B5EF4-FFF2-40B4-BE49-F238E27FC236}">
                <a16:creationId xmlns:a16="http://schemas.microsoft.com/office/drawing/2014/main" id="{2A26E12B-5FCF-C483-9718-AFFC7DBC5BD9}"/>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9097302" y="2775665"/>
            <a:ext cx="2686711" cy="1512234"/>
          </a:xfrm>
          <a:prstGeom prst="rect">
            <a:avLst/>
          </a:prstGeom>
          <a:ln>
            <a:solidFill>
              <a:schemeClr val="tx1"/>
            </a:solidFill>
          </a:ln>
        </p:spPr>
      </p:pic>
    </p:spTree>
    <p:extLst>
      <p:ext uri="{BB962C8B-B14F-4D97-AF65-F5344CB8AC3E}">
        <p14:creationId xmlns:p14="http://schemas.microsoft.com/office/powerpoint/2010/main" val="27854215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testo 2">
            <a:extLst>
              <a:ext uri="{FF2B5EF4-FFF2-40B4-BE49-F238E27FC236}">
                <a16:creationId xmlns:a16="http://schemas.microsoft.com/office/drawing/2014/main" id="{B51F629D-8C1F-9265-7108-EA95D923633E}"/>
              </a:ext>
            </a:extLst>
          </p:cNvPr>
          <p:cNvSpPr>
            <a:spLocks noGrp="1"/>
          </p:cNvSpPr>
          <p:nvPr>
            <p:ph type="body" sz="quarter" idx="14"/>
          </p:nvPr>
        </p:nvSpPr>
        <p:spPr>
          <a:xfrm>
            <a:off x="493592" y="947738"/>
            <a:ext cx="8705272" cy="5014150"/>
          </a:xfrm>
        </p:spPr>
        <p:txBody>
          <a:bodyPr anchor="ctr"/>
          <a:lstStyle/>
          <a:p>
            <a:r>
              <a:rPr lang="it-IT" sz="1800" b="0">
                <a:latin typeface="Montserrat"/>
                <a:ea typeface="MS PGothic"/>
              </a:rPr>
              <a:t>PREMESSE E OBIETTIVI DEL PROGETTO</a:t>
            </a:r>
          </a:p>
          <a:p>
            <a:r>
              <a:rPr lang="it-IT" sz="1800">
                <a:latin typeface="Montserrat"/>
                <a:ea typeface="MS PGothic"/>
              </a:rPr>
              <a:t>INFOMEMO </a:t>
            </a:r>
            <a:r>
              <a:rPr lang="it-IT" sz="1800"/>
              <a:t>– EX CASERMA DE AMICIS – SULMONA </a:t>
            </a:r>
            <a:endParaRPr lang="it-IT" sz="1800">
              <a:latin typeface="Montserrat" panose="00000500000000000000" pitchFamily="2" charset="0"/>
            </a:endParaRPr>
          </a:p>
          <a:p>
            <a:r>
              <a:rPr lang="it-IT" sz="1800" b="0">
                <a:latin typeface="Montserrat"/>
                <a:ea typeface="MS PGothic"/>
              </a:rPr>
              <a:t>   PRINCIPI</a:t>
            </a:r>
            <a:endParaRPr lang="it-IT" sz="1800" b="0">
              <a:latin typeface="Montserrat" panose="00000500000000000000" pitchFamily="2" charset="0"/>
            </a:endParaRPr>
          </a:p>
          <a:p>
            <a:r>
              <a:rPr lang="it-IT" sz="1800" b="0">
                <a:latin typeface="Montserrat"/>
                <a:ea typeface="MS PGothic"/>
              </a:rPr>
              <a:t>   INQUADRAMENTO TERRITORIALE</a:t>
            </a:r>
          </a:p>
          <a:p>
            <a:r>
              <a:rPr lang="it-IT" sz="1800" b="0">
                <a:latin typeface="Montserrat"/>
                <a:ea typeface="MS PGothic"/>
              </a:rPr>
              <a:t>   IMMOBILE</a:t>
            </a:r>
          </a:p>
          <a:p>
            <a:r>
              <a:rPr lang="it-IT" sz="1800" b="0"/>
              <a:t>   </a:t>
            </a:r>
            <a:r>
              <a:rPr lang="it-IT" sz="1800"/>
              <a:t>VINCOLI</a:t>
            </a:r>
          </a:p>
          <a:p>
            <a:r>
              <a:rPr lang="it-IT" sz="1800" b="0">
                <a:latin typeface="Montserrat"/>
                <a:ea typeface="MS PGothic"/>
              </a:rPr>
              <a:t>   ITER DI VALORIZZAZIONE E STRUMENTI</a:t>
            </a:r>
          </a:p>
          <a:p>
            <a:r>
              <a:rPr lang="it-IT" sz="1800" b="0">
                <a:latin typeface="Montserrat"/>
                <a:ea typeface="MS PGothic"/>
              </a:rPr>
              <a:t>   APPENDICE</a:t>
            </a:r>
          </a:p>
        </p:txBody>
      </p:sp>
    </p:spTree>
    <p:extLst>
      <p:ext uri="{BB962C8B-B14F-4D97-AF65-F5344CB8AC3E}">
        <p14:creationId xmlns:p14="http://schemas.microsoft.com/office/powerpoint/2010/main" val="4203445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a:extLst>
              <a:ext uri="{FF2B5EF4-FFF2-40B4-BE49-F238E27FC236}">
                <a16:creationId xmlns:a16="http://schemas.microsoft.com/office/drawing/2014/main" id="{1DB1DA58-1E9A-91FB-B68C-50C55F93117F}"/>
              </a:ext>
            </a:extLst>
          </p:cNvPr>
          <p:cNvSpPr>
            <a:spLocks noGrp="1"/>
          </p:cNvSpPr>
          <p:nvPr>
            <p:ph type="body" sz="quarter" idx="11"/>
          </p:nvPr>
        </p:nvSpPr>
        <p:spPr/>
        <p:txBody>
          <a:bodyPr/>
          <a:lstStyle/>
          <a:p>
            <a:r>
              <a:rPr lang="it-IT"/>
              <a:t>Vincoli</a:t>
            </a:r>
          </a:p>
        </p:txBody>
      </p:sp>
      <p:sp>
        <p:nvSpPr>
          <p:cNvPr id="3" name="Segnaposto testo 2">
            <a:extLst>
              <a:ext uri="{FF2B5EF4-FFF2-40B4-BE49-F238E27FC236}">
                <a16:creationId xmlns:a16="http://schemas.microsoft.com/office/drawing/2014/main" id="{2678249D-05D6-B8C3-36D6-D6C13A529A38}"/>
              </a:ext>
            </a:extLst>
          </p:cNvPr>
          <p:cNvSpPr>
            <a:spLocks noGrp="1"/>
          </p:cNvSpPr>
          <p:nvPr>
            <p:ph type="body" sz="quarter" idx="12"/>
          </p:nvPr>
        </p:nvSpPr>
        <p:spPr/>
        <p:txBody>
          <a:bodyPr/>
          <a:lstStyle/>
          <a:p>
            <a:r>
              <a:rPr lang="it-IT"/>
              <a:t>Rilevanza storico – artistica </a:t>
            </a:r>
          </a:p>
        </p:txBody>
      </p:sp>
      <p:grpSp>
        <p:nvGrpSpPr>
          <p:cNvPr id="8" name="Gruppo 7">
            <a:extLst>
              <a:ext uri="{FF2B5EF4-FFF2-40B4-BE49-F238E27FC236}">
                <a16:creationId xmlns:a16="http://schemas.microsoft.com/office/drawing/2014/main" id="{4E20CA7D-BF50-7541-5C3C-950E2A59C957}"/>
              </a:ext>
            </a:extLst>
          </p:cNvPr>
          <p:cNvGrpSpPr/>
          <p:nvPr/>
        </p:nvGrpSpPr>
        <p:grpSpPr>
          <a:xfrm>
            <a:off x="2691867" y="1442106"/>
            <a:ext cx="6511126" cy="4693224"/>
            <a:chOff x="3704590" y="2042160"/>
            <a:chExt cx="5208588" cy="3819525"/>
          </a:xfrm>
        </p:grpSpPr>
        <p:pic>
          <p:nvPicPr>
            <p:cNvPr id="5" name="Picture 2">
              <a:extLst>
                <a:ext uri="{FF2B5EF4-FFF2-40B4-BE49-F238E27FC236}">
                  <a16:creationId xmlns:a16="http://schemas.microsoft.com/office/drawing/2014/main" id="{1A998E51-E421-A226-B39F-EC00F25219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4590" y="2042160"/>
              <a:ext cx="2400300" cy="381952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a:extLst>
                <a:ext uri="{FF2B5EF4-FFF2-40B4-BE49-F238E27FC236}">
                  <a16:creationId xmlns:a16="http://schemas.microsoft.com/office/drawing/2014/main" id="{9116E706-C52B-E854-DA42-E4C9653F04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0003" y="2042160"/>
              <a:ext cx="2543175" cy="381952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872215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a:extLst>
              <a:ext uri="{FF2B5EF4-FFF2-40B4-BE49-F238E27FC236}">
                <a16:creationId xmlns:a16="http://schemas.microsoft.com/office/drawing/2014/main" id="{0601811A-7B4B-F577-C61D-2B0FA72273EE}"/>
              </a:ext>
            </a:extLst>
          </p:cNvPr>
          <p:cNvSpPr>
            <a:spLocks noGrp="1"/>
          </p:cNvSpPr>
          <p:nvPr>
            <p:ph type="body" sz="quarter" idx="11"/>
          </p:nvPr>
        </p:nvSpPr>
        <p:spPr/>
        <p:txBody>
          <a:bodyPr/>
          <a:lstStyle/>
          <a:p>
            <a:r>
              <a:rPr lang="it-IT"/>
              <a:t>vincoli</a:t>
            </a:r>
          </a:p>
        </p:txBody>
      </p:sp>
      <p:sp>
        <p:nvSpPr>
          <p:cNvPr id="3" name="Segnaposto testo 2">
            <a:extLst>
              <a:ext uri="{FF2B5EF4-FFF2-40B4-BE49-F238E27FC236}">
                <a16:creationId xmlns:a16="http://schemas.microsoft.com/office/drawing/2014/main" id="{49BA3178-95E0-A10D-6C03-D8C05E1601D7}"/>
              </a:ext>
            </a:extLst>
          </p:cNvPr>
          <p:cNvSpPr>
            <a:spLocks noGrp="1"/>
          </p:cNvSpPr>
          <p:nvPr>
            <p:ph type="body" sz="quarter" idx="12"/>
          </p:nvPr>
        </p:nvSpPr>
        <p:spPr>
          <a:xfrm>
            <a:off x="415926" y="435068"/>
            <a:ext cx="9572229" cy="246221"/>
          </a:xfrm>
        </p:spPr>
        <p:txBody>
          <a:bodyPr/>
          <a:lstStyle/>
          <a:p>
            <a:r>
              <a:rPr lang="it-IT"/>
              <a:t>Quadro della pianificazione territoriale ed urbanistica</a:t>
            </a:r>
          </a:p>
        </p:txBody>
      </p:sp>
      <p:sp>
        <p:nvSpPr>
          <p:cNvPr id="5" name="Segnaposto testo 4">
            <a:extLst>
              <a:ext uri="{FF2B5EF4-FFF2-40B4-BE49-F238E27FC236}">
                <a16:creationId xmlns:a16="http://schemas.microsoft.com/office/drawing/2014/main" id="{BE41D475-660E-B061-E008-FDD927E1CFEB}"/>
              </a:ext>
            </a:extLst>
          </p:cNvPr>
          <p:cNvSpPr txBox="1">
            <a:spLocks/>
          </p:cNvSpPr>
          <p:nvPr/>
        </p:nvSpPr>
        <p:spPr>
          <a:xfrm>
            <a:off x="1367789" y="1324438"/>
            <a:ext cx="2118361" cy="184666"/>
          </a:xfrm>
          <a:prstGeom prst="rect">
            <a:avLst/>
          </a:prstGeom>
        </p:spPr>
        <p:txBody>
          <a:bodyPr wrap="square" lIns="0" tIns="0" rIns="0" bIns="0">
            <a:spAutoFit/>
          </a:bodyPr>
          <a:lstStyle>
            <a:lvl1pPr marL="0" indent="0" algn="just" rtl="0" eaLnBrk="0" fontAlgn="base" hangingPunct="0">
              <a:spcBef>
                <a:spcPts val="0"/>
              </a:spcBef>
              <a:spcAft>
                <a:spcPct val="0"/>
              </a:spcAft>
              <a:defRPr sz="1600" b="0">
                <a:solidFill>
                  <a:schemeClr val="tx1"/>
                </a:solidFill>
                <a:latin typeface="+mn-lt"/>
                <a:ea typeface="MS PGothic" pitchFamily="34" charset="-128"/>
                <a:cs typeface="+mn-cs"/>
              </a:defRPr>
            </a:lvl1pPr>
            <a:lvl2pPr marL="457200" indent="0" algn="l" rtl="0" eaLnBrk="0" fontAlgn="base" hangingPunct="0">
              <a:spcBef>
                <a:spcPct val="20000"/>
              </a:spcBef>
              <a:spcAft>
                <a:spcPct val="0"/>
              </a:spcAft>
              <a:buNone/>
              <a:defRPr sz="2800">
                <a:solidFill>
                  <a:schemeClr val="tx1"/>
                </a:solidFill>
                <a:latin typeface="Arial" charset="0"/>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Arial" charset="0"/>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algn="r"/>
            <a:r>
              <a:rPr lang="it-IT" sz="1200" b="1" u="sng" kern="0">
                <a:latin typeface="Montserrat" panose="00000500000000000000" pitchFamily="2" charset="0"/>
              </a:rPr>
              <a:t>Destinazione urbanistica</a:t>
            </a:r>
          </a:p>
        </p:txBody>
      </p:sp>
      <p:sp>
        <p:nvSpPr>
          <p:cNvPr id="6" name="Segnaposto testo 4">
            <a:extLst>
              <a:ext uri="{FF2B5EF4-FFF2-40B4-BE49-F238E27FC236}">
                <a16:creationId xmlns:a16="http://schemas.microsoft.com/office/drawing/2014/main" id="{36760086-4F6A-E7D9-DA7E-EE27B2CF4C78}"/>
              </a:ext>
            </a:extLst>
          </p:cNvPr>
          <p:cNvSpPr txBox="1">
            <a:spLocks/>
          </p:cNvSpPr>
          <p:nvPr/>
        </p:nvSpPr>
        <p:spPr>
          <a:xfrm>
            <a:off x="3600449" y="1324438"/>
            <a:ext cx="6773190" cy="184666"/>
          </a:xfrm>
          <a:prstGeom prst="rect">
            <a:avLst/>
          </a:prstGeom>
        </p:spPr>
        <p:txBody>
          <a:bodyPr wrap="square" lIns="0" tIns="0" rIns="0" bIns="0">
            <a:spAutoFit/>
          </a:bodyPr>
          <a:lstStyle>
            <a:lvl1pPr marL="0" indent="0" algn="just" rtl="0" eaLnBrk="0" fontAlgn="base" hangingPunct="0">
              <a:spcBef>
                <a:spcPts val="0"/>
              </a:spcBef>
              <a:spcAft>
                <a:spcPct val="0"/>
              </a:spcAft>
              <a:defRPr sz="1600" b="0">
                <a:solidFill>
                  <a:schemeClr val="tx1"/>
                </a:solidFill>
                <a:latin typeface="+mn-lt"/>
                <a:ea typeface="MS PGothic" pitchFamily="34" charset="-128"/>
                <a:cs typeface="+mn-cs"/>
              </a:defRPr>
            </a:lvl1pPr>
            <a:lvl2pPr marL="457200" indent="0" algn="l" rtl="0" eaLnBrk="0" fontAlgn="base" hangingPunct="0">
              <a:spcBef>
                <a:spcPct val="20000"/>
              </a:spcBef>
              <a:spcAft>
                <a:spcPct val="0"/>
              </a:spcAft>
              <a:buNone/>
              <a:defRPr sz="2800">
                <a:solidFill>
                  <a:schemeClr val="tx1"/>
                </a:solidFill>
                <a:latin typeface="Arial" charset="0"/>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Arial" charset="0"/>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171450" indent="-171450">
              <a:buFont typeface="Arial" panose="020B0604020202020204" pitchFamily="34" charset="0"/>
              <a:buChar char="•"/>
            </a:pPr>
            <a:r>
              <a:rPr lang="it-IT" sz="1200" kern="0">
                <a:latin typeface="Montserrat" panose="00000500000000000000" pitchFamily="2" charset="0"/>
              </a:rPr>
              <a:t>Centro storico</a:t>
            </a:r>
          </a:p>
        </p:txBody>
      </p:sp>
      <p:sp>
        <p:nvSpPr>
          <p:cNvPr id="7" name="Segnaposto testo 4">
            <a:extLst>
              <a:ext uri="{FF2B5EF4-FFF2-40B4-BE49-F238E27FC236}">
                <a16:creationId xmlns:a16="http://schemas.microsoft.com/office/drawing/2014/main" id="{CCFB5E76-0B52-87F1-02A2-E87E36D6F25B}"/>
              </a:ext>
            </a:extLst>
          </p:cNvPr>
          <p:cNvSpPr txBox="1">
            <a:spLocks/>
          </p:cNvSpPr>
          <p:nvPr/>
        </p:nvSpPr>
        <p:spPr>
          <a:xfrm>
            <a:off x="1367789" y="2215843"/>
            <a:ext cx="2118361" cy="184666"/>
          </a:xfrm>
          <a:prstGeom prst="rect">
            <a:avLst/>
          </a:prstGeom>
        </p:spPr>
        <p:txBody>
          <a:bodyPr wrap="square" lIns="0" tIns="0" rIns="0" bIns="0">
            <a:spAutoFit/>
          </a:bodyPr>
          <a:lstStyle>
            <a:lvl1pPr marL="0" indent="0" algn="just" rtl="0" eaLnBrk="0" fontAlgn="base" hangingPunct="0">
              <a:spcBef>
                <a:spcPts val="0"/>
              </a:spcBef>
              <a:spcAft>
                <a:spcPct val="0"/>
              </a:spcAft>
              <a:defRPr sz="1600" b="0">
                <a:solidFill>
                  <a:schemeClr val="tx1"/>
                </a:solidFill>
                <a:latin typeface="+mn-lt"/>
                <a:ea typeface="MS PGothic" pitchFamily="34" charset="-128"/>
                <a:cs typeface="+mn-cs"/>
              </a:defRPr>
            </a:lvl1pPr>
            <a:lvl2pPr marL="457200" indent="0" algn="l" rtl="0" eaLnBrk="0" fontAlgn="base" hangingPunct="0">
              <a:spcBef>
                <a:spcPct val="20000"/>
              </a:spcBef>
              <a:spcAft>
                <a:spcPct val="0"/>
              </a:spcAft>
              <a:buNone/>
              <a:defRPr sz="2800">
                <a:solidFill>
                  <a:schemeClr val="tx1"/>
                </a:solidFill>
                <a:latin typeface="Arial" charset="0"/>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Arial" charset="0"/>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algn="r"/>
            <a:r>
              <a:rPr lang="it-IT" sz="1200" b="1" u="sng" kern="0">
                <a:latin typeface="Montserrat" panose="00000500000000000000" pitchFamily="2" charset="0"/>
              </a:rPr>
              <a:t>Vincoli</a:t>
            </a:r>
          </a:p>
        </p:txBody>
      </p:sp>
      <p:sp>
        <p:nvSpPr>
          <p:cNvPr id="8" name="Segnaposto testo 4">
            <a:extLst>
              <a:ext uri="{FF2B5EF4-FFF2-40B4-BE49-F238E27FC236}">
                <a16:creationId xmlns:a16="http://schemas.microsoft.com/office/drawing/2014/main" id="{9F05FA9D-AFD4-CA67-5947-1E46E7E5F355}"/>
              </a:ext>
            </a:extLst>
          </p:cNvPr>
          <p:cNvSpPr txBox="1">
            <a:spLocks/>
          </p:cNvSpPr>
          <p:nvPr/>
        </p:nvSpPr>
        <p:spPr>
          <a:xfrm>
            <a:off x="3600449" y="2215842"/>
            <a:ext cx="6773190" cy="553998"/>
          </a:xfrm>
          <a:prstGeom prst="rect">
            <a:avLst/>
          </a:prstGeom>
        </p:spPr>
        <p:txBody>
          <a:bodyPr wrap="square" lIns="0" tIns="0" rIns="0" bIns="0" anchor="t">
            <a:spAutoFit/>
          </a:bodyPr>
          <a:lstStyle>
            <a:lvl1pPr marL="0" indent="0" algn="just" rtl="0" eaLnBrk="0" fontAlgn="base" hangingPunct="0">
              <a:spcBef>
                <a:spcPts val="0"/>
              </a:spcBef>
              <a:spcAft>
                <a:spcPct val="0"/>
              </a:spcAft>
              <a:defRPr sz="1600" b="0">
                <a:solidFill>
                  <a:schemeClr val="tx1"/>
                </a:solidFill>
                <a:latin typeface="+mn-lt"/>
                <a:ea typeface="MS PGothic" pitchFamily="34" charset="-128"/>
                <a:cs typeface="+mn-cs"/>
              </a:defRPr>
            </a:lvl1pPr>
            <a:lvl2pPr marL="457200" indent="0" algn="l" rtl="0" eaLnBrk="0" fontAlgn="base" hangingPunct="0">
              <a:spcBef>
                <a:spcPct val="20000"/>
              </a:spcBef>
              <a:spcAft>
                <a:spcPct val="0"/>
              </a:spcAft>
              <a:buNone/>
              <a:defRPr sz="2800">
                <a:solidFill>
                  <a:schemeClr val="tx1"/>
                </a:solidFill>
                <a:latin typeface="Arial" charset="0"/>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Arial" charset="0"/>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171450" indent="-171450">
              <a:buFont typeface="Arial" panose="020B0604020202020204" pitchFamily="34" charset="0"/>
              <a:buChar char="•"/>
            </a:pPr>
            <a:r>
              <a:rPr lang="it-IT" sz="1200" kern="0">
                <a:latin typeface="Montserrat" panose="00000500000000000000" pitchFamily="2" charset="0"/>
              </a:rPr>
              <a:t>Vincolo di interesse culturale (</a:t>
            </a:r>
            <a:r>
              <a:rPr lang="it-IT" sz="1200" kern="0" err="1"/>
              <a:t>d.lgs</a:t>
            </a:r>
            <a:r>
              <a:rPr lang="it-IT" sz="1200" kern="0"/>
              <a:t> 42/2004, decreto 428 04/09/2012)</a:t>
            </a:r>
          </a:p>
          <a:p>
            <a:pPr marL="171450" indent="-171450">
              <a:buFont typeface="Arial" panose="020B0604020202020204" pitchFamily="34" charset="0"/>
              <a:buChar char="•"/>
            </a:pPr>
            <a:r>
              <a:rPr lang="it-IT" sz="1200" kern="0"/>
              <a:t>Beni paesaggistici ex art 136 e 142 </a:t>
            </a:r>
            <a:r>
              <a:rPr lang="it-IT" sz="1200" kern="0" err="1"/>
              <a:t>d.lgs</a:t>
            </a:r>
            <a:r>
              <a:rPr lang="it-IT" sz="1200" kern="0"/>
              <a:t> 42/2004</a:t>
            </a:r>
          </a:p>
          <a:p>
            <a:pPr marL="171450" indent="-171450">
              <a:buFont typeface="Arial" panose="020B0604020202020204" pitchFamily="34" charset="0"/>
              <a:buChar char="•"/>
            </a:pPr>
            <a:endParaRPr lang="it-IT" sz="1200" kern="0">
              <a:latin typeface="Montserrat" panose="00000500000000000000" pitchFamily="2" charset="0"/>
            </a:endParaRPr>
          </a:p>
        </p:txBody>
      </p:sp>
      <p:sp>
        <p:nvSpPr>
          <p:cNvPr id="9" name="Segnaposto testo 4">
            <a:extLst>
              <a:ext uri="{FF2B5EF4-FFF2-40B4-BE49-F238E27FC236}">
                <a16:creationId xmlns:a16="http://schemas.microsoft.com/office/drawing/2014/main" id="{AFDB552B-D169-A199-84FD-670C9585075D}"/>
              </a:ext>
            </a:extLst>
          </p:cNvPr>
          <p:cNvSpPr txBox="1">
            <a:spLocks/>
          </p:cNvSpPr>
          <p:nvPr/>
        </p:nvSpPr>
        <p:spPr>
          <a:xfrm>
            <a:off x="1367789" y="1718581"/>
            <a:ext cx="2118361" cy="184666"/>
          </a:xfrm>
          <a:prstGeom prst="rect">
            <a:avLst/>
          </a:prstGeom>
        </p:spPr>
        <p:txBody>
          <a:bodyPr wrap="square" lIns="0" tIns="0" rIns="0" bIns="0">
            <a:spAutoFit/>
          </a:bodyPr>
          <a:lstStyle>
            <a:lvl1pPr marL="0" indent="0" algn="just" rtl="0" eaLnBrk="0" fontAlgn="base" hangingPunct="0">
              <a:spcBef>
                <a:spcPts val="0"/>
              </a:spcBef>
              <a:spcAft>
                <a:spcPct val="0"/>
              </a:spcAft>
              <a:defRPr sz="1600" b="0">
                <a:solidFill>
                  <a:schemeClr val="tx1"/>
                </a:solidFill>
                <a:latin typeface="+mn-lt"/>
                <a:ea typeface="MS PGothic" pitchFamily="34" charset="-128"/>
                <a:cs typeface="+mn-cs"/>
              </a:defRPr>
            </a:lvl1pPr>
            <a:lvl2pPr marL="457200" indent="0" algn="l" rtl="0" eaLnBrk="0" fontAlgn="base" hangingPunct="0">
              <a:spcBef>
                <a:spcPct val="20000"/>
              </a:spcBef>
              <a:spcAft>
                <a:spcPct val="0"/>
              </a:spcAft>
              <a:buNone/>
              <a:defRPr sz="2800">
                <a:solidFill>
                  <a:schemeClr val="tx1"/>
                </a:solidFill>
                <a:latin typeface="Arial" charset="0"/>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Arial" charset="0"/>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algn="r"/>
            <a:r>
              <a:rPr lang="it-IT" sz="1200" b="1" u="sng" kern="0">
                <a:latin typeface="Montserrat" panose="00000500000000000000" pitchFamily="2" charset="0"/>
              </a:rPr>
              <a:t>Procedura attuativa</a:t>
            </a:r>
          </a:p>
        </p:txBody>
      </p:sp>
      <p:sp>
        <p:nvSpPr>
          <p:cNvPr id="10" name="Segnaposto testo 4">
            <a:extLst>
              <a:ext uri="{FF2B5EF4-FFF2-40B4-BE49-F238E27FC236}">
                <a16:creationId xmlns:a16="http://schemas.microsoft.com/office/drawing/2014/main" id="{76F6BA34-533D-AD68-61A5-42E5DC7EE888}"/>
              </a:ext>
            </a:extLst>
          </p:cNvPr>
          <p:cNvSpPr txBox="1">
            <a:spLocks/>
          </p:cNvSpPr>
          <p:nvPr/>
        </p:nvSpPr>
        <p:spPr>
          <a:xfrm>
            <a:off x="3600449" y="1718580"/>
            <a:ext cx="6773190" cy="184666"/>
          </a:xfrm>
          <a:prstGeom prst="rect">
            <a:avLst/>
          </a:prstGeom>
        </p:spPr>
        <p:txBody>
          <a:bodyPr wrap="square" lIns="0" tIns="0" rIns="0" bIns="0">
            <a:spAutoFit/>
          </a:bodyPr>
          <a:lstStyle>
            <a:lvl1pPr marL="0" indent="0" algn="just" rtl="0" eaLnBrk="0" fontAlgn="base" hangingPunct="0">
              <a:spcBef>
                <a:spcPts val="0"/>
              </a:spcBef>
              <a:spcAft>
                <a:spcPct val="0"/>
              </a:spcAft>
              <a:defRPr sz="1600" b="0">
                <a:solidFill>
                  <a:schemeClr val="tx1"/>
                </a:solidFill>
                <a:latin typeface="+mn-lt"/>
                <a:ea typeface="MS PGothic" pitchFamily="34" charset="-128"/>
                <a:cs typeface="+mn-cs"/>
              </a:defRPr>
            </a:lvl1pPr>
            <a:lvl2pPr marL="457200" indent="0" algn="l" rtl="0" eaLnBrk="0" fontAlgn="base" hangingPunct="0">
              <a:spcBef>
                <a:spcPct val="20000"/>
              </a:spcBef>
              <a:spcAft>
                <a:spcPct val="0"/>
              </a:spcAft>
              <a:buNone/>
              <a:defRPr sz="2800">
                <a:solidFill>
                  <a:schemeClr val="tx1"/>
                </a:solidFill>
                <a:latin typeface="Arial" charset="0"/>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Arial" charset="0"/>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r>
              <a:rPr lang="it-IT" sz="1200" kern="0">
                <a:latin typeface="Montserrat" panose="00000500000000000000" pitchFamily="2" charset="0"/>
              </a:rPr>
              <a:t>Intervento diretto</a:t>
            </a:r>
            <a:endParaRPr lang="it-IT" sz="1200" b="1" kern="0">
              <a:latin typeface="Montserrat" panose="00000500000000000000" pitchFamily="2" charset="0"/>
            </a:endParaRPr>
          </a:p>
        </p:txBody>
      </p:sp>
      <p:sp>
        <p:nvSpPr>
          <p:cNvPr id="12" name="Segnaposto testo 4">
            <a:extLst>
              <a:ext uri="{FF2B5EF4-FFF2-40B4-BE49-F238E27FC236}">
                <a16:creationId xmlns:a16="http://schemas.microsoft.com/office/drawing/2014/main" id="{075F11A0-4C33-47D7-67AB-8C597A66FBF3}"/>
              </a:ext>
            </a:extLst>
          </p:cNvPr>
          <p:cNvSpPr txBox="1">
            <a:spLocks/>
          </p:cNvSpPr>
          <p:nvPr/>
        </p:nvSpPr>
        <p:spPr>
          <a:xfrm>
            <a:off x="1367789" y="3244334"/>
            <a:ext cx="2118361" cy="369332"/>
          </a:xfrm>
          <a:prstGeom prst="rect">
            <a:avLst/>
          </a:prstGeom>
        </p:spPr>
        <p:txBody>
          <a:bodyPr wrap="square" lIns="0" tIns="0" rIns="0" bIns="0">
            <a:spAutoFit/>
          </a:bodyPr>
          <a:lstStyle>
            <a:lvl1pPr marL="0" indent="0" algn="just" rtl="0" eaLnBrk="0" fontAlgn="base" hangingPunct="0">
              <a:spcBef>
                <a:spcPts val="0"/>
              </a:spcBef>
              <a:spcAft>
                <a:spcPct val="0"/>
              </a:spcAft>
              <a:defRPr sz="1600" b="0">
                <a:solidFill>
                  <a:schemeClr val="tx1"/>
                </a:solidFill>
                <a:latin typeface="+mn-lt"/>
                <a:ea typeface="MS PGothic" pitchFamily="34" charset="-128"/>
                <a:cs typeface="+mn-cs"/>
              </a:defRPr>
            </a:lvl1pPr>
            <a:lvl2pPr marL="457200" indent="0" algn="l" rtl="0" eaLnBrk="0" fontAlgn="base" hangingPunct="0">
              <a:spcBef>
                <a:spcPct val="20000"/>
              </a:spcBef>
              <a:spcAft>
                <a:spcPct val="0"/>
              </a:spcAft>
              <a:buNone/>
              <a:defRPr sz="2800">
                <a:solidFill>
                  <a:schemeClr val="tx1"/>
                </a:solidFill>
                <a:latin typeface="Arial" charset="0"/>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Arial" charset="0"/>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algn="r"/>
            <a:r>
              <a:rPr lang="it-IT" sz="1200" b="1" u="sng" kern="0">
                <a:latin typeface="Montserrat" panose="00000500000000000000" pitchFamily="2" charset="0"/>
              </a:rPr>
              <a:t>Destinazioni d’uso permesse</a:t>
            </a:r>
          </a:p>
        </p:txBody>
      </p:sp>
      <p:sp>
        <p:nvSpPr>
          <p:cNvPr id="15" name="Segnaposto testo 4">
            <a:extLst>
              <a:ext uri="{FF2B5EF4-FFF2-40B4-BE49-F238E27FC236}">
                <a16:creationId xmlns:a16="http://schemas.microsoft.com/office/drawing/2014/main" id="{61C494C2-1EAF-67B9-52C4-B1DAA963D324}"/>
              </a:ext>
            </a:extLst>
          </p:cNvPr>
          <p:cNvSpPr txBox="1">
            <a:spLocks/>
          </p:cNvSpPr>
          <p:nvPr/>
        </p:nvSpPr>
        <p:spPr>
          <a:xfrm>
            <a:off x="3600449" y="3267102"/>
            <a:ext cx="6773190" cy="3376309"/>
          </a:xfrm>
          <a:prstGeom prst="rect">
            <a:avLst/>
          </a:prstGeom>
        </p:spPr>
        <p:txBody>
          <a:bodyPr wrap="square" lIns="0" tIns="0" rIns="0" bIns="0">
            <a:spAutoFit/>
          </a:bodyPr>
          <a:lstStyle>
            <a:lvl1pPr marL="0" indent="0" algn="just" rtl="0" eaLnBrk="0" fontAlgn="base" hangingPunct="0">
              <a:spcBef>
                <a:spcPts val="0"/>
              </a:spcBef>
              <a:spcAft>
                <a:spcPct val="0"/>
              </a:spcAft>
              <a:defRPr sz="1600" b="0">
                <a:solidFill>
                  <a:schemeClr val="tx1"/>
                </a:solidFill>
                <a:latin typeface="+mn-lt"/>
                <a:ea typeface="MS PGothic" pitchFamily="34" charset="-128"/>
                <a:cs typeface="+mn-cs"/>
              </a:defRPr>
            </a:lvl1pPr>
            <a:lvl2pPr marL="457200" indent="0" algn="l" rtl="0" eaLnBrk="0" fontAlgn="base" hangingPunct="0">
              <a:spcBef>
                <a:spcPct val="20000"/>
              </a:spcBef>
              <a:spcAft>
                <a:spcPct val="0"/>
              </a:spcAft>
              <a:buNone/>
              <a:defRPr sz="2800">
                <a:solidFill>
                  <a:schemeClr val="tx1"/>
                </a:solidFill>
                <a:latin typeface="Arial" charset="0"/>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Arial" charset="0"/>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171450" indent="-171450">
              <a:spcAft>
                <a:spcPts val="300"/>
              </a:spcAft>
              <a:buFont typeface="Arial" panose="020B0604020202020204" pitchFamily="34" charset="0"/>
              <a:buChar char="•"/>
            </a:pPr>
            <a:r>
              <a:rPr lang="it-IT" sz="1200">
                <a:latin typeface="+mj-lt"/>
              </a:rPr>
              <a:t>Art. 3.36 – Destinazioni d'uso compatibili con il Centro Storico: </a:t>
            </a:r>
          </a:p>
          <a:p>
            <a:pPr marL="628650" lvl="1" indent="-171450">
              <a:spcAft>
                <a:spcPts val="300"/>
              </a:spcAft>
              <a:buFontTx/>
              <a:buChar char="-"/>
            </a:pPr>
            <a:r>
              <a:rPr lang="it-IT" sz="1200">
                <a:latin typeface="+mj-lt"/>
              </a:rPr>
              <a:t>Residenziale</a:t>
            </a:r>
          </a:p>
          <a:p>
            <a:pPr marL="628650" lvl="1" indent="-171450">
              <a:spcAft>
                <a:spcPts val="300"/>
              </a:spcAft>
              <a:buFontTx/>
              <a:buChar char="-"/>
            </a:pPr>
            <a:r>
              <a:rPr lang="it-IT" sz="1200">
                <a:latin typeface="+mj-lt"/>
              </a:rPr>
              <a:t>servizi (cantine, garage, spazi condominiali coperti e spazi tecnici)</a:t>
            </a:r>
          </a:p>
          <a:p>
            <a:pPr marL="628650" lvl="1" indent="-171450">
              <a:spcAft>
                <a:spcPts val="300"/>
              </a:spcAft>
              <a:buFontTx/>
              <a:buChar char="-"/>
            </a:pPr>
            <a:r>
              <a:rPr lang="it-IT" sz="1200">
                <a:latin typeface="+mj-lt"/>
              </a:rPr>
              <a:t>pubblici servizi con i relativi spazi coperti accessori</a:t>
            </a:r>
          </a:p>
          <a:p>
            <a:pPr marL="628650" lvl="1" indent="-171450">
              <a:spcAft>
                <a:spcPts val="300"/>
              </a:spcAft>
              <a:buFontTx/>
              <a:buChar char="-"/>
            </a:pPr>
            <a:r>
              <a:rPr lang="it-IT" sz="1200">
                <a:latin typeface="+mj-lt"/>
              </a:rPr>
              <a:t>commercio al dettaglio </a:t>
            </a:r>
          </a:p>
          <a:p>
            <a:pPr marL="628650" lvl="1" indent="-171450">
              <a:spcAft>
                <a:spcPts val="300"/>
              </a:spcAft>
              <a:buFontTx/>
              <a:buChar char="-"/>
            </a:pPr>
            <a:r>
              <a:rPr lang="it-IT" sz="1200">
                <a:latin typeface="+mj-lt"/>
              </a:rPr>
              <a:t>le attività ricettive (bar, ristoranti, pizzerie, bed and breakfast), </a:t>
            </a:r>
          </a:p>
          <a:p>
            <a:pPr marL="628650" lvl="1" indent="-171450">
              <a:spcAft>
                <a:spcPts val="300"/>
              </a:spcAft>
              <a:buFontTx/>
              <a:buChar char="-"/>
            </a:pPr>
            <a:r>
              <a:rPr lang="it-IT" sz="1200">
                <a:latin typeface="+mj-lt"/>
              </a:rPr>
              <a:t>uffici, studi professionali, artigianato di servizio e artigianato locale, </a:t>
            </a:r>
          </a:p>
          <a:p>
            <a:pPr marL="171450" indent="-171450">
              <a:spcAft>
                <a:spcPts val="300"/>
              </a:spcAft>
              <a:buFont typeface="Arial" panose="020B0604020202020204" pitchFamily="34" charset="0"/>
              <a:buChar char="•"/>
            </a:pPr>
            <a:r>
              <a:rPr lang="it-IT" sz="1200">
                <a:latin typeface="+mj-lt"/>
              </a:rPr>
              <a:t>Con la destinazione d'uso ad Attrezzature generali, risultano compatibili le attività culturali, ricreative ed associative, l'istruzione secondaria, le attività politiche, amministrative e direzionali, le attività ricettive. </a:t>
            </a:r>
          </a:p>
          <a:p>
            <a:pPr marL="171450" indent="-171450">
              <a:spcAft>
                <a:spcPts val="300"/>
              </a:spcAft>
              <a:buFontTx/>
              <a:buChar char="-"/>
            </a:pPr>
            <a:endParaRPr lang="it-IT" sz="1200">
              <a:latin typeface="+mj-lt"/>
            </a:endParaRPr>
          </a:p>
          <a:p>
            <a:pPr marL="171450" indent="-171450">
              <a:spcAft>
                <a:spcPts val="300"/>
              </a:spcAft>
              <a:buFont typeface="Arial" panose="020B0604020202020204" pitchFamily="34" charset="0"/>
              <a:buChar char="•"/>
            </a:pPr>
            <a:r>
              <a:rPr lang="it-IT" sz="1200">
                <a:latin typeface="+mj-lt"/>
              </a:rPr>
              <a:t>Categorie e modalità di intervento ammesse: restauro con vincolo assoluto; Restauro; Risanamento conservativo; Ripristino tipologico; Ristrutturazione edilizia con conservazione dell’ esistente (zona A)</a:t>
            </a:r>
          </a:p>
          <a:p>
            <a:pPr marL="171450" indent="-171450">
              <a:buFont typeface="Arial" panose="020B0604020202020204" pitchFamily="34" charset="0"/>
              <a:buChar char="•"/>
            </a:pPr>
            <a:endParaRPr lang="it-IT" sz="1200" kern="0">
              <a:latin typeface="Montserrat" panose="00000500000000000000" pitchFamily="2" charset="0"/>
            </a:endParaRPr>
          </a:p>
        </p:txBody>
      </p:sp>
    </p:spTree>
    <p:extLst>
      <p:ext uri="{BB962C8B-B14F-4D97-AF65-F5344CB8AC3E}">
        <p14:creationId xmlns:p14="http://schemas.microsoft.com/office/powerpoint/2010/main" val="41712890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a:extLst>
              <a:ext uri="{FF2B5EF4-FFF2-40B4-BE49-F238E27FC236}">
                <a16:creationId xmlns:a16="http://schemas.microsoft.com/office/drawing/2014/main" id="{1B800C2B-CC24-8592-58FA-FA17E735269D}"/>
              </a:ext>
            </a:extLst>
          </p:cNvPr>
          <p:cNvSpPr>
            <a:spLocks noGrp="1"/>
          </p:cNvSpPr>
          <p:nvPr>
            <p:ph type="body" sz="quarter" idx="11"/>
          </p:nvPr>
        </p:nvSpPr>
        <p:spPr/>
        <p:txBody>
          <a:bodyPr/>
          <a:lstStyle/>
          <a:p>
            <a:r>
              <a:rPr lang="it-IT"/>
              <a:t>vincoli</a:t>
            </a:r>
          </a:p>
        </p:txBody>
      </p:sp>
      <p:sp>
        <p:nvSpPr>
          <p:cNvPr id="3" name="Segnaposto testo 2">
            <a:extLst>
              <a:ext uri="{FF2B5EF4-FFF2-40B4-BE49-F238E27FC236}">
                <a16:creationId xmlns:a16="http://schemas.microsoft.com/office/drawing/2014/main" id="{0F2D526A-77AB-F427-A787-834F830C47F7}"/>
              </a:ext>
            </a:extLst>
          </p:cNvPr>
          <p:cNvSpPr>
            <a:spLocks noGrp="1"/>
          </p:cNvSpPr>
          <p:nvPr>
            <p:ph type="body" sz="quarter" idx="12"/>
          </p:nvPr>
        </p:nvSpPr>
        <p:spPr/>
        <p:txBody>
          <a:bodyPr/>
          <a:lstStyle/>
          <a:p>
            <a:r>
              <a:rPr lang="it-IT"/>
              <a:t>Eventuali prescrizioni</a:t>
            </a:r>
          </a:p>
        </p:txBody>
      </p:sp>
      <p:sp>
        <p:nvSpPr>
          <p:cNvPr id="5" name="Segnaposto testo 4">
            <a:extLst>
              <a:ext uri="{FF2B5EF4-FFF2-40B4-BE49-F238E27FC236}">
                <a16:creationId xmlns:a16="http://schemas.microsoft.com/office/drawing/2014/main" id="{A7BCEB3A-6F28-603B-6205-4695268BE918}"/>
              </a:ext>
            </a:extLst>
          </p:cNvPr>
          <p:cNvSpPr txBox="1">
            <a:spLocks/>
          </p:cNvSpPr>
          <p:nvPr/>
        </p:nvSpPr>
        <p:spPr>
          <a:xfrm>
            <a:off x="1367789" y="1324438"/>
            <a:ext cx="2118361" cy="184666"/>
          </a:xfrm>
          <a:prstGeom prst="rect">
            <a:avLst/>
          </a:prstGeom>
        </p:spPr>
        <p:txBody>
          <a:bodyPr wrap="square" lIns="0" tIns="0" rIns="0" bIns="0">
            <a:spAutoFit/>
          </a:bodyPr>
          <a:lstStyle>
            <a:lvl1pPr marL="0" indent="0" algn="just" rtl="0" eaLnBrk="0" fontAlgn="base" hangingPunct="0">
              <a:spcBef>
                <a:spcPts val="0"/>
              </a:spcBef>
              <a:spcAft>
                <a:spcPct val="0"/>
              </a:spcAft>
              <a:defRPr sz="1600" b="0">
                <a:solidFill>
                  <a:schemeClr val="tx1"/>
                </a:solidFill>
                <a:latin typeface="+mn-lt"/>
                <a:ea typeface="MS PGothic" pitchFamily="34" charset="-128"/>
                <a:cs typeface="+mn-cs"/>
              </a:defRPr>
            </a:lvl1pPr>
            <a:lvl2pPr marL="457200" indent="0" algn="l" rtl="0" eaLnBrk="0" fontAlgn="base" hangingPunct="0">
              <a:spcBef>
                <a:spcPct val="20000"/>
              </a:spcBef>
              <a:spcAft>
                <a:spcPct val="0"/>
              </a:spcAft>
              <a:buNone/>
              <a:defRPr sz="2800">
                <a:solidFill>
                  <a:schemeClr val="tx1"/>
                </a:solidFill>
                <a:latin typeface="Arial" charset="0"/>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Arial" charset="0"/>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algn="r"/>
            <a:r>
              <a:rPr lang="it-IT" sz="1200" b="1" u="sng" kern="0">
                <a:latin typeface="Montserrat" panose="00000500000000000000" pitchFamily="2" charset="0"/>
              </a:rPr>
              <a:t>Indicazioni del Comune</a:t>
            </a:r>
          </a:p>
        </p:txBody>
      </p:sp>
      <p:sp>
        <p:nvSpPr>
          <p:cNvPr id="8" name="Segnaposto testo 4">
            <a:extLst>
              <a:ext uri="{FF2B5EF4-FFF2-40B4-BE49-F238E27FC236}">
                <a16:creationId xmlns:a16="http://schemas.microsoft.com/office/drawing/2014/main" id="{A27993B0-986E-EB07-C34C-3BAD9FA56FF6}"/>
              </a:ext>
            </a:extLst>
          </p:cNvPr>
          <p:cNvSpPr txBox="1">
            <a:spLocks/>
          </p:cNvSpPr>
          <p:nvPr/>
        </p:nvSpPr>
        <p:spPr>
          <a:xfrm>
            <a:off x="3600449" y="1324438"/>
            <a:ext cx="6773190" cy="553998"/>
          </a:xfrm>
          <a:prstGeom prst="rect">
            <a:avLst/>
          </a:prstGeom>
        </p:spPr>
        <p:txBody>
          <a:bodyPr wrap="square" lIns="0" tIns="0" rIns="0" bIns="0" anchor="t">
            <a:spAutoFit/>
          </a:bodyPr>
          <a:lstStyle>
            <a:lvl1pPr marL="0" indent="0" algn="just" rtl="0" eaLnBrk="0" fontAlgn="base" hangingPunct="0">
              <a:spcBef>
                <a:spcPts val="0"/>
              </a:spcBef>
              <a:spcAft>
                <a:spcPct val="0"/>
              </a:spcAft>
              <a:defRPr sz="1600" b="0">
                <a:solidFill>
                  <a:schemeClr val="tx1"/>
                </a:solidFill>
                <a:latin typeface="+mn-lt"/>
                <a:ea typeface="MS PGothic" pitchFamily="34" charset="-128"/>
                <a:cs typeface="+mn-cs"/>
              </a:defRPr>
            </a:lvl1pPr>
            <a:lvl2pPr marL="457200" indent="0" algn="l" rtl="0" eaLnBrk="0" fontAlgn="base" hangingPunct="0">
              <a:spcBef>
                <a:spcPct val="20000"/>
              </a:spcBef>
              <a:spcAft>
                <a:spcPct val="0"/>
              </a:spcAft>
              <a:buNone/>
              <a:defRPr sz="2800">
                <a:solidFill>
                  <a:schemeClr val="tx1"/>
                </a:solidFill>
                <a:latin typeface="Arial" charset="0"/>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Arial" charset="0"/>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r>
              <a:rPr lang="it-IT" sz="1200">
                <a:ea typeface="MS PGothic"/>
              </a:rPr>
              <a:t>Eventuale monetizzazione degli standard urbanistici da concordare con l'Amministrazione Comunale</a:t>
            </a:r>
            <a:endParaRPr lang="en-US" sz="1200">
              <a:ea typeface="MS PGothic"/>
            </a:endParaRPr>
          </a:p>
          <a:p>
            <a:endParaRPr lang="it-IT" sz="1200"/>
          </a:p>
        </p:txBody>
      </p:sp>
      <p:sp>
        <p:nvSpPr>
          <p:cNvPr id="9" name="Segnaposto testo 4">
            <a:extLst>
              <a:ext uri="{FF2B5EF4-FFF2-40B4-BE49-F238E27FC236}">
                <a16:creationId xmlns:a16="http://schemas.microsoft.com/office/drawing/2014/main" id="{AE734AB8-4B1F-C8CC-ED4F-753F8BAF75CF}"/>
              </a:ext>
            </a:extLst>
          </p:cNvPr>
          <p:cNvSpPr txBox="1">
            <a:spLocks/>
          </p:cNvSpPr>
          <p:nvPr/>
        </p:nvSpPr>
        <p:spPr>
          <a:xfrm>
            <a:off x="1367789" y="1964379"/>
            <a:ext cx="2118361" cy="369332"/>
          </a:xfrm>
          <a:prstGeom prst="rect">
            <a:avLst/>
          </a:prstGeom>
        </p:spPr>
        <p:txBody>
          <a:bodyPr wrap="square" lIns="0" tIns="0" rIns="0" bIns="0">
            <a:spAutoFit/>
          </a:bodyPr>
          <a:lstStyle>
            <a:lvl1pPr marL="0" indent="0" algn="just" rtl="0" eaLnBrk="0" fontAlgn="base" hangingPunct="0">
              <a:spcBef>
                <a:spcPts val="0"/>
              </a:spcBef>
              <a:spcAft>
                <a:spcPct val="0"/>
              </a:spcAft>
              <a:defRPr sz="1600" b="0">
                <a:solidFill>
                  <a:schemeClr val="tx1"/>
                </a:solidFill>
                <a:latin typeface="+mn-lt"/>
                <a:ea typeface="MS PGothic" pitchFamily="34" charset="-128"/>
                <a:cs typeface="+mn-cs"/>
              </a:defRPr>
            </a:lvl1pPr>
            <a:lvl2pPr marL="457200" indent="0" algn="l" rtl="0" eaLnBrk="0" fontAlgn="base" hangingPunct="0">
              <a:spcBef>
                <a:spcPct val="20000"/>
              </a:spcBef>
              <a:spcAft>
                <a:spcPct val="0"/>
              </a:spcAft>
              <a:buNone/>
              <a:defRPr sz="2800">
                <a:solidFill>
                  <a:schemeClr val="tx1"/>
                </a:solidFill>
                <a:latin typeface="Arial" charset="0"/>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Arial" charset="0"/>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algn="r"/>
            <a:r>
              <a:rPr lang="it-IT" sz="1200" b="1" u="sng" kern="0">
                <a:latin typeface="Montserrat" panose="00000500000000000000" pitchFamily="2" charset="0"/>
              </a:rPr>
              <a:t>Indicazioni preliminari della Soprintendenza</a:t>
            </a:r>
          </a:p>
        </p:txBody>
      </p:sp>
      <p:sp>
        <p:nvSpPr>
          <p:cNvPr id="10" name="Segnaposto testo 4">
            <a:extLst>
              <a:ext uri="{FF2B5EF4-FFF2-40B4-BE49-F238E27FC236}">
                <a16:creationId xmlns:a16="http://schemas.microsoft.com/office/drawing/2014/main" id="{7AB7B451-BFF7-4572-5E6D-E70B54CFD1E4}"/>
              </a:ext>
            </a:extLst>
          </p:cNvPr>
          <p:cNvSpPr txBox="1">
            <a:spLocks/>
          </p:cNvSpPr>
          <p:nvPr/>
        </p:nvSpPr>
        <p:spPr>
          <a:xfrm>
            <a:off x="3600449" y="1964379"/>
            <a:ext cx="6773190" cy="184666"/>
          </a:xfrm>
          <a:prstGeom prst="rect">
            <a:avLst/>
          </a:prstGeom>
        </p:spPr>
        <p:txBody>
          <a:bodyPr wrap="square" lIns="0" tIns="0" rIns="0" bIns="0">
            <a:spAutoFit/>
          </a:bodyPr>
          <a:lstStyle>
            <a:lvl1pPr marL="0" indent="0" algn="just" rtl="0" eaLnBrk="0" fontAlgn="base" hangingPunct="0">
              <a:spcBef>
                <a:spcPts val="0"/>
              </a:spcBef>
              <a:spcAft>
                <a:spcPct val="0"/>
              </a:spcAft>
              <a:defRPr sz="1600" b="0">
                <a:solidFill>
                  <a:schemeClr val="tx1"/>
                </a:solidFill>
                <a:latin typeface="+mn-lt"/>
                <a:ea typeface="MS PGothic" pitchFamily="34" charset="-128"/>
                <a:cs typeface="+mn-cs"/>
              </a:defRPr>
            </a:lvl1pPr>
            <a:lvl2pPr marL="457200" indent="0" algn="l" rtl="0" eaLnBrk="0" fontAlgn="base" hangingPunct="0">
              <a:spcBef>
                <a:spcPct val="20000"/>
              </a:spcBef>
              <a:spcAft>
                <a:spcPct val="0"/>
              </a:spcAft>
              <a:buNone/>
              <a:defRPr sz="2800">
                <a:solidFill>
                  <a:schemeClr val="tx1"/>
                </a:solidFill>
                <a:latin typeface="Arial" charset="0"/>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Arial" charset="0"/>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r>
              <a:rPr lang="it-IT" sz="1200"/>
              <a:t>Vedi autorizzazione alla concessione in fondo al documento</a:t>
            </a:r>
          </a:p>
        </p:txBody>
      </p:sp>
      <p:pic>
        <p:nvPicPr>
          <p:cNvPr id="4" name="Picture 3">
            <a:extLst>
              <a:ext uri="{FF2B5EF4-FFF2-40B4-BE49-F238E27FC236}">
                <a16:creationId xmlns:a16="http://schemas.microsoft.com/office/drawing/2014/main" id="{12E6488F-CE3B-0378-BA09-6D5CB8EB28C3}"/>
              </a:ext>
            </a:extLst>
          </p:cNvPr>
          <p:cNvPicPr>
            <a:picLocks noChangeAspect="1"/>
          </p:cNvPicPr>
          <p:nvPr/>
        </p:nvPicPr>
        <p:blipFill>
          <a:blip r:embed="rId2"/>
          <a:stretch>
            <a:fillRect/>
          </a:stretch>
        </p:blipFill>
        <p:spPr>
          <a:xfrm>
            <a:off x="0" y="3047197"/>
            <a:ext cx="12192000" cy="2287606"/>
          </a:xfrm>
          <a:prstGeom prst="rect">
            <a:avLst/>
          </a:prstGeom>
        </p:spPr>
      </p:pic>
    </p:spTree>
    <p:extLst>
      <p:ext uri="{BB962C8B-B14F-4D97-AF65-F5344CB8AC3E}">
        <p14:creationId xmlns:p14="http://schemas.microsoft.com/office/powerpoint/2010/main" val="28707809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6247FA-70EB-98F9-6137-4FAAC04CD3EE}"/>
            </a:ext>
          </a:extLst>
        </p:cNvPr>
        <p:cNvGrpSpPr/>
        <p:nvPr/>
      </p:nvGrpSpPr>
      <p:grpSpPr>
        <a:xfrm>
          <a:off x="0" y="0"/>
          <a:ext cx="0" cy="0"/>
          <a:chOff x="0" y="0"/>
          <a:chExt cx="0" cy="0"/>
        </a:xfrm>
      </p:grpSpPr>
      <p:sp>
        <p:nvSpPr>
          <p:cNvPr id="5" name="Segnaposto testo 2">
            <a:extLst>
              <a:ext uri="{FF2B5EF4-FFF2-40B4-BE49-F238E27FC236}">
                <a16:creationId xmlns:a16="http://schemas.microsoft.com/office/drawing/2014/main" id="{0FD2EC8D-81AF-BB81-C8E3-E14F7FD1E06E}"/>
              </a:ext>
            </a:extLst>
          </p:cNvPr>
          <p:cNvSpPr>
            <a:spLocks noGrp="1"/>
          </p:cNvSpPr>
          <p:nvPr>
            <p:ph type="body" sz="quarter" idx="14"/>
          </p:nvPr>
        </p:nvSpPr>
        <p:spPr>
          <a:xfrm>
            <a:off x="493592" y="947738"/>
            <a:ext cx="8705272" cy="5014150"/>
          </a:xfrm>
        </p:spPr>
        <p:txBody>
          <a:bodyPr anchor="ctr"/>
          <a:lstStyle/>
          <a:p>
            <a:r>
              <a:rPr lang="it-IT" sz="1800" b="0">
                <a:latin typeface="Montserrat"/>
                <a:ea typeface="MS PGothic"/>
              </a:rPr>
              <a:t>PREMESSE E OBIETTIVI DEL PROGETTO</a:t>
            </a:r>
          </a:p>
          <a:p>
            <a:r>
              <a:rPr lang="it-IT" sz="1800">
                <a:latin typeface="Montserrat"/>
                <a:ea typeface="MS PGothic"/>
              </a:rPr>
              <a:t>INFOMEMO </a:t>
            </a:r>
            <a:r>
              <a:rPr lang="it-IT" sz="1800"/>
              <a:t>– EX CASERMA DE AMICIS – SULMONA </a:t>
            </a:r>
            <a:endParaRPr lang="it-IT" sz="1800">
              <a:latin typeface="Montserrat" panose="00000500000000000000" pitchFamily="2" charset="0"/>
            </a:endParaRPr>
          </a:p>
          <a:p>
            <a:r>
              <a:rPr lang="it-IT" sz="1800" b="0">
                <a:latin typeface="Montserrat"/>
                <a:ea typeface="MS PGothic"/>
              </a:rPr>
              <a:t>   PRINCIPI</a:t>
            </a:r>
            <a:endParaRPr lang="it-IT" sz="1800" b="0">
              <a:latin typeface="Montserrat" panose="00000500000000000000" pitchFamily="2" charset="0"/>
            </a:endParaRPr>
          </a:p>
          <a:p>
            <a:r>
              <a:rPr lang="it-IT" sz="1800" b="0">
                <a:latin typeface="Montserrat"/>
                <a:ea typeface="MS PGothic"/>
              </a:rPr>
              <a:t>   INQUADRAMENTO TERRITORIALE</a:t>
            </a:r>
          </a:p>
          <a:p>
            <a:r>
              <a:rPr lang="it-IT" sz="1800" b="0">
                <a:latin typeface="Montserrat"/>
                <a:ea typeface="MS PGothic"/>
              </a:rPr>
              <a:t>   IMMOBILE</a:t>
            </a:r>
          </a:p>
          <a:p>
            <a:r>
              <a:rPr lang="it-IT" sz="1800"/>
              <a:t>   </a:t>
            </a:r>
            <a:r>
              <a:rPr lang="it-IT" sz="1800" b="0"/>
              <a:t>VINCOLI</a:t>
            </a:r>
          </a:p>
          <a:p>
            <a:r>
              <a:rPr lang="it-IT" sz="1800" b="0">
                <a:latin typeface="Montserrat"/>
                <a:ea typeface="MS PGothic"/>
              </a:rPr>
              <a:t>   </a:t>
            </a:r>
            <a:r>
              <a:rPr lang="it-IT" sz="1800">
                <a:latin typeface="Montserrat"/>
                <a:ea typeface="MS PGothic"/>
              </a:rPr>
              <a:t>ITER DI VALORIZZAZIONE E STRUMENTI</a:t>
            </a:r>
          </a:p>
          <a:p>
            <a:r>
              <a:rPr lang="it-IT" sz="1800" b="0">
                <a:latin typeface="Montserrat"/>
                <a:ea typeface="MS PGothic"/>
              </a:rPr>
              <a:t>   APPENDICE</a:t>
            </a:r>
          </a:p>
        </p:txBody>
      </p:sp>
    </p:spTree>
    <p:extLst>
      <p:ext uri="{BB962C8B-B14F-4D97-AF65-F5344CB8AC3E}">
        <p14:creationId xmlns:p14="http://schemas.microsoft.com/office/powerpoint/2010/main" val="32907428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EA24AF-6ECC-8C06-7313-B75C9D93A993}"/>
            </a:ext>
          </a:extLst>
        </p:cNvPr>
        <p:cNvGrpSpPr/>
        <p:nvPr/>
      </p:nvGrpSpPr>
      <p:grpSpPr>
        <a:xfrm>
          <a:off x="0" y="0"/>
          <a:ext cx="0" cy="0"/>
          <a:chOff x="0" y="0"/>
          <a:chExt cx="0" cy="0"/>
        </a:xfrm>
      </p:grpSpPr>
      <p:sp>
        <p:nvSpPr>
          <p:cNvPr id="3" name="Segnaposto testo 2">
            <a:extLst>
              <a:ext uri="{FF2B5EF4-FFF2-40B4-BE49-F238E27FC236}">
                <a16:creationId xmlns:a16="http://schemas.microsoft.com/office/drawing/2014/main" id="{999C4A99-954D-1A9B-9CF9-C80C6692ADEC}"/>
              </a:ext>
            </a:extLst>
          </p:cNvPr>
          <p:cNvSpPr>
            <a:spLocks noGrp="1"/>
          </p:cNvSpPr>
          <p:nvPr>
            <p:ph type="body" sz="quarter" idx="11"/>
          </p:nvPr>
        </p:nvSpPr>
        <p:spPr/>
        <p:txBody>
          <a:bodyPr/>
          <a:lstStyle/>
          <a:p>
            <a:r>
              <a:rPr lang="it-IT"/>
              <a:t>ITER DI VALORIZZAZIONE E STRUMENTI</a:t>
            </a:r>
          </a:p>
        </p:txBody>
      </p:sp>
      <p:sp>
        <p:nvSpPr>
          <p:cNvPr id="4" name="Segnaposto testo 3">
            <a:extLst>
              <a:ext uri="{FF2B5EF4-FFF2-40B4-BE49-F238E27FC236}">
                <a16:creationId xmlns:a16="http://schemas.microsoft.com/office/drawing/2014/main" id="{35B0FDE3-4DEB-70D4-582A-5711C8148E78}"/>
              </a:ext>
            </a:extLst>
          </p:cNvPr>
          <p:cNvSpPr>
            <a:spLocks noGrp="1"/>
          </p:cNvSpPr>
          <p:nvPr>
            <p:ph type="body" sz="quarter" idx="12"/>
          </p:nvPr>
        </p:nvSpPr>
        <p:spPr/>
        <p:txBody>
          <a:bodyPr/>
          <a:lstStyle/>
          <a:p>
            <a:r>
              <a:rPr lang="it-IT"/>
              <a:t>CONCESSIONE DI VALORIZZAZIONE</a:t>
            </a:r>
          </a:p>
        </p:txBody>
      </p:sp>
      <p:sp>
        <p:nvSpPr>
          <p:cNvPr id="5" name="Segnaposto testo 4">
            <a:extLst>
              <a:ext uri="{FF2B5EF4-FFF2-40B4-BE49-F238E27FC236}">
                <a16:creationId xmlns:a16="http://schemas.microsoft.com/office/drawing/2014/main" id="{0B4EBF2E-C9E9-EC61-0739-023759F95F06}"/>
              </a:ext>
            </a:extLst>
          </p:cNvPr>
          <p:cNvSpPr>
            <a:spLocks noGrp="1"/>
          </p:cNvSpPr>
          <p:nvPr>
            <p:ph type="body" sz="quarter" idx="13"/>
          </p:nvPr>
        </p:nvSpPr>
        <p:spPr/>
        <p:txBody>
          <a:bodyPr/>
          <a:lstStyle/>
          <a:p>
            <a:r>
              <a:rPr lang="it-IT"/>
              <a:t>Per la valorizzazione dell’immobile oggetto del presente information memorandum è stata individuata la </a:t>
            </a:r>
            <a:r>
              <a:rPr lang="it-IT" b="1"/>
              <a:t>Concessione di valorizzazione</a:t>
            </a:r>
            <a:r>
              <a:rPr lang="it-IT"/>
              <a:t>, permettendo all’operatore privato di svolgere all’interno un’attività economica che consenta il recupero dell’investimento</a:t>
            </a:r>
          </a:p>
          <a:p>
            <a:endParaRPr lang="it-IT"/>
          </a:p>
        </p:txBody>
      </p:sp>
      <p:sp>
        <p:nvSpPr>
          <p:cNvPr id="2" name="CasellaDiTesto 1">
            <a:extLst>
              <a:ext uri="{FF2B5EF4-FFF2-40B4-BE49-F238E27FC236}">
                <a16:creationId xmlns:a16="http://schemas.microsoft.com/office/drawing/2014/main" id="{6A540175-ED58-6F7B-2EC5-3436432EBD33}"/>
              </a:ext>
            </a:extLst>
          </p:cNvPr>
          <p:cNvSpPr txBox="1"/>
          <p:nvPr/>
        </p:nvSpPr>
        <p:spPr>
          <a:xfrm>
            <a:off x="415926" y="1931849"/>
            <a:ext cx="4790065" cy="4476706"/>
          </a:xfrm>
          <a:prstGeom prst="rect">
            <a:avLst/>
          </a:prstGeom>
          <a:solidFill>
            <a:schemeClr val="bg1"/>
          </a:solidFill>
          <a:ln>
            <a:noFill/>
          </a:ln>
          <a:effectLst>
            <a:outerShdw blurRad="3048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oAutofit/>
          </a:bodyPr>
          <a:lstStyle>
            <a:defPPr>
              <a:defRPr lang="it-IT"/>
            </a:defPPr>
            <a:lvl1pPr>
              <a:lnSpc>
                <a:spcPct val="120000"/>
              </a:lnSpc>
              <a:defRPr sz="1200" b="1">
                <a:latin typeface="Arial"/>
                <a:cs typeface="Aria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r">
              <a:lnSpc>
                <a:spcPct val="100000"/>
              </a:lnSpc>
            </a:pPr>
            <a:r>
              <a:rPr lang="it-IT" sz="1050">
                <a:solidFill>
                  <a:schemeClr val="tx1"/>
                </a:solidFill>
                <a:latin typeface="Montserrat"/>
              </a:rPr>
              <a:t>Art. 3–bis L.23 novembre 2001 n.410</a:t>
            </a:r>
          </a:p>
          <a:p>
            <a:pPr algn="r">
              <a:lnSpc>
                <a:spcPct val="100000"/>
              </a:lnSpc>
            </a:pPr>
            <a:r>
              <a:rPr lang="it-IT" sz="1050" b="0">
                <a:solidFill>
                  <a:schemeClr val="tx1"/>
                </a:solidFill>
                <a:latin typeface="Montserrat"/>
              </a:rPr>
              <a:t>Concessione di valorizzazione</a:t>
            </a:r>
          </a:p>
          <a:p>
            <a:pPr>
              <a:lnSpc>
                <a:spcPct val="100000"/>
              </a:lnSpc>
            </a:pPr>
            <a:endParaRPr lang="it-IT" sz="1050" b="0">
              <a:solidFill>
                <a:schemeClr val="tx1"/>
              </a:solidFill>
              <a:latin typeface="Montserrat" panose="00000500000000000000" pitchFamily="2" charset="0"/>
            </a:endParaRPr>
          </a:p>
          <a:p>
            <a:pPr>
              <a:lnSpc>
                <a:spcPct val="100000"/>
              </a:lnSpc>
            </a:pPr>
            <a:r>
              <a:rPr lang="it-IT" sz="1000" i="1">
                <a:solidFill>
                  <a:schemeClr val="tx1"/>
                </a:solidFill>
                <a:latin typeface="Montserrat"/>
              </a:rPr>
              <a:t>1.</a:t>
            </a:r>
            <a:r>
              <a:rPr lang="it-IT" sz="1000" b="0" i="1">
                <a:solidFill>
                  <a:schemeClr val="tx1"/>
                </a:solidFill>
                <a:latin typeface="Montserrat"/>
              </a:rPr>
              <a:t> </a:t>
            </a:r>
            <a:r>
              <a:rPr lang="it-IT" sz="1000" b="0">
                <a:solidFill>
                  <a:schemeClr val="tx1"/>
                </a:solidFill>
                <a:latin typeface="Montserrat"/>
              </a:rPr>
              <a:t>I </a:t>
            </a:r>
            <a:r>
              <a:rPr lang="it-IT" sz="1000">
                <a:solidFill>
                  <a:schemeClr val="tx1"/>
                </a:solidFill>
                <a:latin typeface="Montserrat"/>
              </a:rPr>
              <a:t>beni immobili di proprietà dello Stato </a:t>
            </a:r>
            <a:r>
              <a:rPr lang="it-IT" sz="1000" b="0">
                <a:solidFill>
                  <a:schemeClr val="tx1"/>
                </a:solidFill>
                <a:latin typeface="Montserrat"/>
              </a:rPr>
              <a:t>[…] possono essere concessi o locati a privati, a titolo oneroso, ai fini della riqualificazione e riconversione dei medesimi beni tramite interventi di </a:t>
            </a:r>
            <a:r>
              <a:rPr lang="it-IT" sz="1000">
                <a:solidFill>
                  <a:schemeClr val="tx1"/>
                </a:solidFill>
                <a:latin typeface="Montserrat"/>
              </a:rPr>
              <a:t>recupero, restauro, ristrutturazione </a:t>
            </a:r>
            <a:r>
              <a:rPr lang="it-IT" sz="1000" b="0">
                <a:solidFill>
                  <a:schemeClr val="tx1"/>
                </a:solidFill>
                <a:latin typeface="Montserrat"/>
              </a:rPr>
              <a:t>anche con l'introduzione di </a:t>
            </a:r>
            <a:r>
              <a:rPr lang="it-IT" sz="1000">
                <a:solidFill>
                  <a:schemeClr val="tx1"/>
                </a:solidFill>
                <a:latin typeface="Montserrat"/>
              </a:rPr>
              <a:t>nuove destinazioni d'uso </a:t>
            </a:r>
            <a:r>
              <a:rPr lang="it-IT" sz="1000" b="0">
                <a:solidFill>
                  <a:schemeClr val="tx1"/>
                </a:solidFill>
                <a:latin typeface="Montserrat"/>
              </a:rPr>
              <a:t>finalizzate allo </a:t>
            </a:r>
            <a:r>
              <a:rPr lang="it-IT" sz="1000">
                <a:solidFill>
                  <a:schemeClr val="tx1"/>
                </a:solidFill>
                <a:latin typeface="Montserrat"/>
              </a:rPr>
              <a:t>svolgimento di attività economiche o attività di servizio per i cittadini</a:t>
            </a:r>
          </a:p>
          <a:p>
            <a:pPr>
              <a:lnSpc>
                <a:spcPct val="100000"/>
              </a:lnSpc>
            </a:pPr>
            <a:endParaRPr lang="it-IT" sz="1000" b="0">
              <a:solidFill>
                <a:schemeClr val="tx1"/>
              </a:solidFill>
              <a:latin typeface="Montserrat" panose="00000500000000000000" pitchFamily="2" charset="0"/>
            </a:endParaRPr>
          </a:p>
          <a:p>
            <a:pPr>
              <a:lnSpc>
                <a:spcPct val="100000"/>
              </a:lnSpc>
            </a:pPr>
            <a:r>
              <a:rPr lang="it-IT" sz="1000" i="1">
                <a:solidFill>
                  <a:schemeClr val="tx1"/>
                </a:solidFill>
                <a:latin typeface="Montserrat"/>
              </a:rPr>
              <a:t>2. </a:t>
            </a:r>
            <a:r>
              <a:rPr lang="it-IT" sz="1000" b="0">
                <a:solidFill>
                  <a:schemeClr val="tx1"/>
                </a:solidFill>
                <a:latin typeface="Montserrat"/>
              </a:rPr>
              <a:t>Ai Comuni interessati dal procedimento di cui al comma 2 [Conferenza dei servizi e accordi di programma] è rimessa, per l'intera durata della concessione o della locazione, un'aliquota pari al 10 per cento del relativo canone. Qualora espressamente previsto dal bando di gara, ai Comuni è, altresì, riconosciuta una somma [tra il 50% e il 100%] del contributo di costruzione dovuto [oneri di urbanizzazione]</a:t>
            </a:r>
          </a:p>
          <a:p>
            <a:pPr>
              <a:lnSpc>
                <a:spcPct val="100000"/>
              </a:lnSpc>
            </a:pPr>
            <a:endParaRPr lang="it-IT" sz="1000" b="0">
              <a:solidFill>
                <a:schemeClr val="tx1"/>
              </a:solidFill>
              <a:latin typeface="Montserrat" panose="00000500000000000000" pitchFamily="2" charset="0"/>
            </a:endParaRPr>
          </a:p>
          <a:p>
            <a:pPr>
              <a:lnSpc>
                <a:spcPct val="100000"/>
              </a:lnSpc>
            </a:pPr>
            <a:r>
              <a:rPr lang="it-IT" sz="1000">
                <a:solidFill>
                  <a:schemeClr val="tx1"/>
                </a:solidFill>
                <a:latin typeface="Montserrat"/>
              </a:rPr>
              <a:t>4. </a:t>
            </a:r>
            <a:r>
              <a:rPr lang="it-IT" sz="1000" b="0">
                <a:solidFill>
                  <a:schemeClr val="tx1"/>
                </a:solidFill>
                <a:latin typeface="Montserrat"/>
              </a:rPr>
              <a:t>Le concessioni e le locazioni di cui al presente articolo sono assegnate con procedure ad evidenza pubblica, per un periodo di tempo commisurato al raggiungimento dell'equilibrio economico–finanziario dell'iniziativa e comunque non eccedente i cinquanta anni.</a:t>
            </a:r>
          </a:p>
          <a:p>
            <a:pPr>
              <a:lnSpc>
                <a:spcPct val="100000"/>
              </a:lnSpc>
            </a:pPr>
            <a:endParaRPr lang="it-IT" sz="1000" b="0">
              <a:solidFill>
                <a:schemeClr val="tx1"/>
              </a:solidFill>
              <a:latin typeface="Montserrat" panose="00000500000000000000" pitchFamily="2" charset="0"/>
            </a:endParaRPr>
          </a:p>
          <a:p>
            <a:pPr>
              <a:lnSpc>
                <a:spcPct val="100000"/>
              </a:lnSpc>
            </a:pPr>
            <a:r>
              <a:rPr lang="it-IT" sz="1000">
                <a:solidFill>
                  <a:schemeClr val="tx1"/>
                </a:solidFill>
                <a:latin typeface="Montserrat"/>
              </a:rPr>
              <a:t>4–bis. </a:t>
            </a:r>
            <a:r>
              <a:rPr lang="it-IT" sz="1000" b="0">
                <a:solidFill>
                  <a:schemeClr val="tx1"/>
                </a:solidFill>
                <a:latin typeface="Montserrat"/>
              </a:rPr>
              <a:t>Al termine del periodo di tempo previsto dalle concessioni e locazioni […], il Ministero dell'economia e delle finanze – Agenzia del demanio, verificato il raggiungimento della finalità di riqualificazione e riconversione dei beni riconosce al locatario/concessionario, ove non sussistano esigenze di utilizzo per finalità istituzionali, il diritto di prelazione per l'acquisto del bene, al prezzo di mercato</a:t>
            </a:r>
          </a:p>
          <a:p>
            <a:pPr>
              <a:lnSpc>
                <a:spcPct val="100000"/>
              </a:lnSpc>
            </a:pPr>
            <a:endParaRPr lang="it-IT" sz="1000" b="0">
              <a:solidFill>
                <a:schemeClr val="tx1"/>
              </a:solidFill>
              <a:latin typeface="Montserrat" panose="00000500000000000000" pitchFamily="2" charset="0"/>
            </a:endParaRPr>
          </a:p>
        </p:txBody>
      </p:sp>
      <p:grpSp>
        <p:nvGrpSpPr>
          <p:cNvPr id="7" name="Gruppo 6">
            <a:extLst>
              <a:ext uri="{FF2B5EF4-FFF2-40B4-BE49-F238E27FC236}">
                <a16:creationId xmlns:a16="http://schemas.microsoft.com/office/drawing/2014/main" id="{A5F4ADC5-3783-F859-622F-C4F601D39AD6}"/>
              </a:ext>
            </a:extLst>
          </p:cNvPr>
          <p:cNvGrpSpPr/>
          <p:nvPr/>
        </p:nvGrpSpPr>
        <p:grpSpPr>
          <a:xfrm>
            <a:off x="524955" y="1833330"/>
            <a:ext cx="428658" cy="428658"/>
            <a:chOff x="-806932" y="3558081"/>
            <a:chExt cx="648000" cy="648000"/>
          </a:xfrm>
        </p:grpSpPr>
        <p:sp>
          <p:nvSpPr>
            <p:cNvPr id="8" name="Ovale 7">
              <a:extLst>
                <a:ext uri="{FF2B5EF4-FFF2-40B4-BE49-F238E27FC236}">
                  <a16:creationId xmlns:a16="http://schemas.microsoft.com/office/drawing/2014/main" id="{FD79E724-478B-1C88-B9A1-AA359E180BBB}"/>
                </a:ext>
              </a:extLst>
            </p:cNvPr>
            <p:cNvSpPr/>
            <p:nvPr/>
          </p:nvSpPr>
          <p:spPr>
            <a:xfrm>
              <a:off x="-806932" y="3558081"/>
              <a:ext cx="648000" cy="64800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9" name="Elemento grafico 8" descr="Martelletto contorno">
              <a:extLst>
                <a:ext uri="{FF2B5EF4-FFF2-40B4-BE49-F238E27FC236}">
                  <a16:creationId xmlns:a16="http://schemas.microsoft.com/office/drawing/2014/main" id="{80757447-FC51-7129-B5E9-7A0C7CC660E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6072" y="3658941"/>
              <a:ext cx="446281" cy="446281"/>
            </a:xfrm>
            <a:prstGeom prst="rect">
              <a:avLst/>
            </a:prstGeom>
          </p:spPr>
        </p:pic>
      </p:grpSp>
      <p:sp>
        <p:nvSpPr>
          <p:cNvPr id="10" name="CasellaDiTesto 9">
            <a:extLst>
              <a:ext uri="{FF2B5EF4-FFF2-40B4-BE49-F238E27FC236}">
                <a16:creationId xmlns:a16="http://schemas.microsoft.com/office/drawing/2014/main" id="{EE76C7D3-EB7A-44A5-3770-1428E9F4483E}"/>
              </a:ext>
            </a:extLst>
          </p:cNvPr>
          <p:cNvSpPr txBox="1"/>
          <p:nvPr/>
        </p:nvSpPr>
        <p:spPr>
          <a:xfrm>
            <a:off x="5980112" y="1931849"/>
            <a:ext cx="5776913" cy="3624069"/>
          </a:xfrm>
          <a:prstGeom prst="rect">
            <a:avLst/>
          </a:prstGeom>
        </p:spPr>
        <p:txBody>
          <a:bodyPr wrap="square" rtlCol="0">
            <a:spAutoFit/>
          </a:bodyPr>
          <a:lstStyle/>
          <a:p>
            <a:pPr marL="285757" indent="-285757">
              <a:spcAft>
                <a:spcPts val="300"/>
              </a:spcAft>
              <a:buFont typeface="Wingdings" panose="05000000000000000000" pitchFamily="2" charset="2"/>
              <a:buChar char="§"/>
            </a:pPr>
            <a:r>
              <a:rPr lang="it-IT" sz="1100" kern="0">
                <a:latin typeface="Montserrat" panose="00000500000000000000" pitchFamily="2" charset="0"/>
              </a:rPr>
              <a:t>La concessione di valorizzazione è un istituto che è stato creato ad hoc per l'Agenzia del Demanio per valorizzare gli immobili non alienabili dato il vincolo del MIC; in seguito ne è stato concesso l'utilizzo anche agli Enti Locali</a:t>
            </a:r>
          </a:p>
          <a:p>
            <a:pPr marL="285757" indent="-285757">
              <a:spcAft>
                <a:spcPts val="300"/>
              </a:spcAft>
              <a:buFont typeface="Wingdings" panose="05000000000000000000" pitchFamily="2" charset="2"/>
              <a:buChar char="§"/>
            </a:pPr>
            <a:r>
              <a:rPr lang="it-IT" sz="1100" kern="0">
                <a:latin typeface="Montserrat" panose="00000500000000000000" pitchFamily="2" charset="0"/>
              </a:rPr>
              <a:t>La concessione di valorizzazione si caratterizza per la finalità di </a:t>
            </a:r>
            <a:r>
              <a:rPr lang="it-IT" sz="1100" b="1" kern="0">
                <a:latin typeface="Montserrat" panose="00000500000000000000" pitchFamily="2" charset="0"/>
              </a:rPr>
              <a:t>valorizzare beni strumentali</a:t>
            </a:r>
            <a:r>
              <a:rPr lang="it-IT" sz="1100" kern="0">
                <a:latin typeface="Montserrat" panose="00000500000000000000" pitchFamily="2" charset="0"/>
              </a:rPr>
              <a:t>, non utilizzati per le funzioni istituzionali</a:t>
            </a:r>
          </a:p>
          <a:p>
            <a:pPr marL="285757" indent="-285757">
              <a:spcAft>
                <a:spcPts val="300"/>
              </a:spcAft>
              <a:buFont typeface="Wingdings" panose="05000000000000000000" pitchFamily="2" charset="2"/>
              <a:buChar char="§"/>
            </a:pPr>
            <a:r>
              <a:rPr lang="it-IT" sz="1100" kern="0">
                <a:latin typeface="Montserrat" panose="00000500000000000000" pitchFamily="2" charset="0"/>
              </a:rPr>
              <a:t>Durata della concessione(*) e eventuale canone a valore di mercato(**) da tarare in funzione del raggiungimento dell'equilibrio economico finanziario dell'iniziativa</a:t>
            </a:r>
          </a:p>
          <a:p>
            <a:pPr marL="742969" lvl="1" indent="-285757">
              <a:spcAft>
                <a:spcPts val="300"/>
              </a:spcAft>
              <a:buFont typeface="Wingdings" panose="05000000000000000000" pitchFamily="2" charset="2"/>
              <a:buChar char="ü"/>
            </a:pPr>
            <a:r>
              <a:rPr lang="it-IT" sz="1100" kern="0">
                <a:latin typeface="Montserrat" panose="00000500000000000000" pitchFamily="2" charset="0"/>
              </a:rPr>
              <a:t>Nella prassi non è previsto che sia l'Agenzia a corrispondere un canone al concessionario</a:t>
            </a:r>
          </a:p>
          <a:p>
            <a:pPr marL="285757" indent="-285757">
              <a:spcAft>
                <a:spcPts val="300"/>
              </a:spcAft>
              <a:buFont typeface="Wingdings" panose="05000000000000000000" pitchFamily="2" charset="2"/>
              <a:buChar char="§"/>
            </a:pPr>
            <a:r>
              <a:rPr lang="it-IT" sz="1100" kern="0">
                <a:latin typeface="Montserrat" panose="00000500000000000000" pitchFamily="2" charset="0"/>
              </a:rPr>
              <a:t>La proprietà del bene, durante il periodo di concessione, rimane in capo all'Agenzia; al termine del periodo, il </a:t>
            </a:r>
            <a:r>
              <a:rPr lang="it-IT" sz="1100" b="1" kern="0">
                <a:latin typeface="Montserrat" panose="00000500000000000000" pitchFamily="2" charset="0"/>
              </a:rPr>
              <a:t>concessionario ha il diritto di prelazione per l'acquisto del bene </a:t>
            </a:r>
            <a:r>
              <a:rPr lang="it-IT" sz="1100" kern="0">
                <a:latin typeface="Montserrat" panose="00000500000000000000" pitchFamily="2" charset="0"/>
              </a:rPr>
              <a:t>al prezzo di mercato, in caso di decisione di cessione di questo da parte dell'Agenzia</a:t>
            </a:r>
          </a:p>
          <a:p>
            <a:pPr>
              <a:spcAft>
                <a:spcPts val="300"/>
              </a:spcAft>
            </a:pPr>
            <a:endParaRPr lang="it-IT" sz="700" kern="0">
              <a:latin typeface="Montserrat" panose="00000500000000000000" pitchFamily="2" charset="0"/>
            </a:endParaRPr>
          </a:p>
          <a:p>
            <a:pPr>
              <a:spcAft>
                <a:spcPts val="300"/>
              </a:spcAft>
            </a:pPr>
            <a:r>
              <a:rPr lang="it-IT" sz="1000" i="1" kern="0">
                <a:latin typeface="Montserrat" panose="00000500000000000000" pitchFamily="2" charset="0"/>
              </a:rPr>
              <a:t>(*) min 6 anni – max 50 anni</a:t>
            </a:r>
          </a:p>
          <a:p>
            <a:pPr>
              <a:spcAft>
                <a:spcPts val="300"/>
              </a:spcAft>
            </a:pPr>
            <a:r>
              <a:rPr lang="it-IT" sz="1000" i="1" kern="0">
                <a:latin typeface="Montserrat" panose="00000500000000000000" pitchFamily="2" charset="0"/>
              </a:rPr>
              <a:t>(**) nella prassi viene richiesto agli OE di indicare il canone e poi viene valutato dall'Agenzia; il canone può essere minore durante l'esecuzione dei lavori (10% del canone a regime)</a:t>
            </a:r>
          </a:p>
        </p:txBody>
      </p:sp>
    </p:spTree>
    <p:extLst>
      <p:ext uri="{BB962C8B-B14F-4D97-AF65-F5344CB8AC3E}">
        <p14:creationId xmlns:p14="http://schemas.microsoft.com/office/powerpoint/2010/main" val="19888079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C8AD9D-F700-A122-F7CD-9B934E2FFB40}"/>
            </a:ext>
          </a:extLst>
        </p:cNvPr>
        <p:cNvGrpSpPr/>
        <p:nvPr/>
      </p:nvGrpSpPr>
      <p:grpSpPr>
        <a:xfrm>
          <a:off x="0" y="0"/>
          <a:ext cx="0" cy="0"/>
          <a:chOff x="0" y="0"/>
          <a:chExt cx="0" cy="0"/>
        </a:xfrm>
      </p:grpSpPr>
      <p:sp>
        <p:nvSpPr>
          <p:cNvPr id="3" name="Segnaposto testo 2">
            <a:extLst>
              <a:ext uri="{FF2B5EF4-FFF2-40B4-BE49-F238E27FC236}">
                <a16:creationId xmlns:a16="http://schemas.microsoft.com/office/drawing/2014/main" id="{42C9CE26-93D2-0FD8-9C02-EDEAEB2F9A19}"/>
              </a:ext>
            </a:extLst>
          </p:cNvPr>
          <p:cNvSpPr>
            <a:spLocks noGrp="1"/>
          </p:cNvSpPr>
          <p:nvPr>
            <p:ph type="body" sz="quarter" idx="11"/>
          </p:nvPr>
        </p:nvSpPr>
        <p:spPr/>
        <p:txBody>
          <a:bodyPr/>
          <a:lstStyle/>
          <a:p>
            <a:r>
              <a:rPr lang="it-IT"/>
              <a:t>ITER DI VALORIZZAZIONE E STRUMENTI</a:t>
            </a:r>
          </a:p>
        </p:txBody>
      </p:sp>
      <p:sp>
        <p:nvSpPr>
          <p:cNvPr id="4" name="Segnaposto testo 3">
            <a:extLst>
              <a:ext uri="{FF2B5EF4-FFF2-40B4-BE49-F238E27FC236}">
                <a16:creationId xmlns:a16="http://schemas.microsoft.com/office/drawing/2014/main" id="{1B9DC01E-A787-36E2-5A04-4C97C6273DD7}"/>
              </a:ext>
            </a:extLst>
          </p:cNvPr>
          <p:cNvSpPr>
            <a:spLocks noGrp="1"/>
          </p:cNvSpPr>
          <p:nvPr>
            <p:ph type="body" sz="quarter" idx="12"/>
          </p:nvPr>
        </p:nvSpPr>
        <p:spPr/>
        <p:txBody>
          <a:bodyPr/>
          <a:lstStyle/>
          <a:p>
            <a:r>
              <a:rPr lang="it-IT"/>
              <a:t>PERCORSO AMMINISTRATIVO</a:t>
            </a:r>
          </a:p>
        </p:txBody>
      </p:sp>
      <p:sp>
        <p:nvSpPr>
          <p:cNvPr id="6" name="CasellaDiTesto 5">
            <a:extLst>
              <a:ext uri="{FF2B5EF4-FFF2-40B4-BE49-F238E27FC236}">
                <a16:creationId xmlns:a16="http://schemas.microsoft.com/office/drawing/2014/main" id="{64DD3A5E-574F-B0E4-63D5-A679DBAE1C59}"/>
              </a:ext>
            </a:extLst>
          </p:cNvPr>
          <p:cNvSpPr txBox="1"/>
          <p:nvPr/>
        </p:nvSpPr>
        <p:spPr>
          <a:xfrm>
            <a:off x="1047750" y="1540428"/>
            <a:ext cx="9625746" cy="3785652"/>
          </a:xfrm>
          <a:prstGeom prst="rect">
            <a:avLst/>
          </a:prstGeom>
        </p:spPr>
        <p:txBody>
          <a:bodyPr wrap="square" rtlCol="0">
            <a:spAutoFit/>
          </a:bodyPr>
          <a:lstStyle/>
          <a:p>
            <a:pPr marL="171450" indent="-171450" fontAlgn="base">
              <a:buFont typeface="Arial" panose="020B0604020202020204" pitchFamily="34" charset="0"/>
              <a:buChar char="•"/>
            </a:pPr>
            <a:r>
              <a:rPr lang="it-IT" sz="1200">
                <a:latin typeface="Montserrat" panose="00000500000000000000" pitchFamily="2" charset="0"/>
              </a:rPr>
              <a:t>Nella fase di </a:t>
            </a:r>
            <a:r>
              <a:rPr lang="it-IT" sz="1200" b="1">
                <a:latin typeface="Montserrat" panose="00000500000000000000" pitchFamily="2" charset="0"/>
              </a:rPr>
              <a:t>progettazione architettonica, definitiva ed esecutiva, successiva all’aggiudicazione</a:t>
            </a:r>
            <a:r>
              <a:rPr lang="it-IT" sz="1200">
                <a:latin typeface="Montserrat" panose="00000500000000000000" pitchFamily="2" charset="0"/>
              </a:rPr>
              <a:t>, la proposta vincitrice dovrà essere sottoposta all’approvazione degli Enti competenti in materia edilizia, di pianificazione e di tutela e le scelte relative agli interventi dovranno essere dettagliate e supportate dalle opportune analisi ed elaborati tecnico-illustrativi (studio dei caratteri, analisi del degrado, dettaglio delle tecniche e dei materiali costruttivi, degli interventi di recupero sulle superfici e sulle strutture, delle soluzioni distributive e impiantistiche, studio di impatto ambientale, etc.).</a:t>
            </a:r>
            <a:r>
              <a:rPr lang="en-US" sz="1200">
                <a:latin typeface="Montserrat" panose="00000500000000000000" pitchFamily="2" charset="0"/>
              </a:rPr>
              <a:t>​</a:t>
            </a:r>
          </a:p>
          <a:p>
            <a:pPr marL="171450" indent="-171450" fontAlgn="base">
              <a:buFont typeface="Arial" panose="020B0604020202020204" pitchFamily="34" charset="0"/>
              <a:buChar char="•"/>
            </a:pPr>
            <a:endParaRPr lang="it-IT" sz="1200">
              <a:latin typeface="Montserrat" panose="00000500000000000000" pitchFamily="2" charset="0"/>
            </a:endParaRPr>
          </a:p>
          <a:p>
            <a:pPr marL="171450" indent="-171450" fontAlgn="base">
              <a:buFont typeface="Arial" panose="020B0604020202020204" pitchFamily="34" charset="0"/>
              <a:buChar char="•"/>
            </a:pPr>
            <a:r>
              <a:rPr lang="it-IT" sz="1200">
                <a:latin typeface="Montserrat" panose="00000500000000000000" pitchFamily="2" charset="0"/>
              </a:rPr>
              <a:t>In particolar modo, gli </a:t>
            </a:r>
            <a:r>
              <a:rPr lang="it-IT" sz="1200" b="1">
                <a:latin typeface="Montserrat" panose="00000500000000000000" pitchFamily="2" charset="0"/>
              </a:rPr>
              <a:t>elaborati progettuali e le relative relazioni tecnico-illustrative saranno oggetto di valutazione </a:t>
            </a:r>
            <a:r>
              <a:rPr lang="it-IT" sz="1200">
                <a:latin typeface="Montserrat" panose="00000500000000000000" pitchFamily="2" charset="0"/>
              </a:rPr>
              <a:t>da parte dell’Amministrazione comunale per gli aspetti di coerenza urbanistica ed edilizia, dagli Enti sovraordinati competenti in materia di pianificazione territoriale e da parte delle Amministrazioni competenti in materia di tutela dei beni culturali.</a:t>
            </a:r>
            <a:r>
              <a:rPr lang="en-US" sz="1200">
                <a:latin typeface="Montserrat" panose="00000500000000000000" pitchFamily="2" charset="0"/>
              </a:rPr>
              <a:t>​ </a:t>
            </a:r>
            <a:r>
              <a:rPr lang="it-IT" sz="1200">
                <a:latin typeface="Montserrat" panose="00000500000000000000" pitchFamily="2" charset="0"/>
              </a:rPr>
              <a:t>In tale contesto, sarà possibile dettagliare le scelte in merito agli interventi relativi a complessi storici, suscettibili di interesse culturale, documentale e identitario o sottoposti a precisi vincoli di tutela artistica, paesaggistica, ambientale.</a:t>
            </a:r>
            <a:r>
              <a:rPr lang="en-US" sz="1200">
                <a:latin typeface="Montserrat" panose="00000500000000000000" pitchFamily="2" charset="0"/>
              </a:rPr>
              <a:t>​</a:t>
            </a:r>
          </a:p>
          <a:p>
            <a:pPr marL="171450" indent="-171450" fontAlgn="base">
              <a:buFont typeface="Arial" panose="020B0604020202020204" pitchFamily="34" charset="0"/>
              <a:buChar char="•"/>
            </a:pPr>
            <a:endParaRPr lang="it-IT" sz="1200">
              <a:latin typeface="Montserrat" panose="00000500000000000000" pitchFamily="2" charset="0"/>
            </a:endParaRPr>
          </a:p>
          <a:p>
            <a:pPr marL="171450" indent="-171450" fontAlgn="base">
              <a:buFont typeface="Arial" panose="020B0604020202020204" pitchFamily="34" charset="0"/>
              <a:buChar char="•"/>
            </a:pPr>
            <a:r>
              <a:rPr lang="it-IT" sz="1200">
                <a:latin typeface="Montserrat" panose="00000500000000000000" pitchFamily="2" charset="0"/>
              </a:rPr>
              <a:t>La totalità delle opere, infatti, è per legge soggetta al parere delle Amministrazioni competenti in materia di tutela dei beni culturali e agli indirizzi eventualmente emessi, affinché l’intervento di valorizzazione proposto possa garantire la massima tutela e salvaguardia degli immobili di pregio.</a:t>
            </a:r>
            <a:endParaRPr lang="en-US" sz="1200">
              <a:latin typeface="Montserrat" panose="00000500000000000000" pitchFamily="2" charset="0"/>
            </a:endParaRPr>
          </a:p>
          <a:p>
            <a:pPr marL="171450" indent="-171450" fontAlgn="base">
              <a:buFont typeface="Arial" panose="020B0604020202020204" pitchFamily="34" charset="0"/>
              <a:buChar char="•"/>
            </a:pPr>
            <a:endParaRPr lang="it-IT" sz="1200">
              <a:latin typeface="Montserrat" panose="00000500000000000000" pitchFamily="2" charset="0"/>
            </a:endParaRPr>
          </a:p>
          <a:p>
            <a:pPr marL="171450" indent="-171450" fontAlgn="base">
              <a:buFont typeface="Arial" panose="020B0604020202020204" pitchFamily="34" charset="0"/>
              <a:buChar char="•"/>
            </a:pPr>
            <a:r>
              <a:rPr lang="it-IT" sz="1200">
                <a:latin typeface="Montserrat" panose="00000500000000000000" pitchFamily="2" charset="0"/>
              </a:rPr>
              <a:t>I progetti sottoposti all’attenzione degli Enti e delle Amministrazioni competenti in materia di pianificazione territoriale e urbana e di tutela, dovranno, comunque, conservare caratteristiche di piena aderenza con quanto esplicitato in fase preliminare nell’ambito del programma di valorizzazione.</a:t>
            </a:r>
            <a:endParaRPr lang="en-US" sz="1200">
              <a:latin typeface="Montserrat" panose="00000500000000000000" pitchFamily="2" charset="0"/>
            </a:endParaRPr>
          </a:p>
        </p:txBody>
      </p:sp>
    </p:spTree>
    <p:extLst>
      <p:ext uri="{BB962C8B-B14F-4D97-AF65-F5344CB8AC3E}">
        <p14:creationId xmlns:p14="http://schemas.microsoft.com/office/powerpoint/2010/main" val="33718993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2B7F18-16A3-0537-344C-F91DADF64CF1}"/>
            </a:ext>
          </a:extLst>
        </p:cNvPr>
        <p:cNvGrpSpPr/>
        <p:nvPr/>
      </p:nvGrpSpPr>
      <p:grpSpPr>
        <a:xfrm>
          <a:off x="0" y="0"/>
          <a:ext cx="0" cy="0"/>
          <a:chOff x="0" y="0"/>
          <a:chExt cx="0" cy="0"/>
        </a:xfrm>
      </p:grpSpPr>
      <p:sp>
        <p:nvSpPr>
          <p:cNvPr id="3" name="Segnaposto testo 2">
            <a:extLst>
              <a:ext uri="{FF2B5EF4-FFF2-40B4-BE49-F238E27FC236}">
                <a16:creationId xmlns:a16="http://schemas.microsoft.com/office/drawing/2014/main" id="{200A2A46-3A86-7D14-7C7B-24A1849218FA}"/>
              </a:ext>
            </a:extLst>
          </p:cNvPr>
          <p:cNvSpPr>
            <a:spLocks noGrp="1"/>
          </p:cNvSpPr>
          <p:nvPr>
            <p:ph type="body" sz="quarter" idx="14"/>
          </p:nvPr>
        </p:nvSpPr>
        <p:spPr>
          <a:xfrm>
            <a:off x="493592" y="947738"/>
            <a:ext cx="8705272" cy="5014150"/>
          </a:xfrm>
        </p:spPr>
        <p:txBody>
          <a:bodyPr anchor="ctr"/>
          <a:lstStyle/>
          <a:p>
            <a:r>
              <a:rPr lang="it-IT" sz="1800">
                <a:latin typeface="Montserrat"/>
                <a:ea typeface="MS PGothic"/>
              </a:rPr>
              <a:t>PREMESSE E OBIETTIVI DEL PROGETTO</a:t>
            </a:r>
          </a:p>
          <a:p>
            <a:r>
              <a:rPr lang="it-IT" sz="1800" b="0">
                <a:latin typeface="Montserrat"/>
                <a:ea typeface="MS PGothic"/>
              </a:rPr>
              <a:t>INFOMEMO </a:t>
            </a:r>
            <a:r>
              <a:rPr lang="it-IT" sz="1800" b="0"/>
              <a:t>– EX CASERMA DE AMICIS – SULMONA </a:t>
            </a:r>
            <a:endParaRPr lang="it-IT" sz="1800" b="0">
              <a:latin typeface="Montserrat" panose="00000500000000000000" pitchFamily="2" charset="0"/>
            </a:endParaRPr>
          </a:p>
        </p:txBody>
      </p:sp>
    </p:spTree>
    <p:extLst>
      <p:ext uri="{BB962C8B-B14F-4D97-AF65-F5344CB8AC3E}">
        <p14:creationId xmlns:p14="http://schemas.microsoft.com/office/powerpoint/2010/main" val="27919289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A226619-3F59-9A56-0FFF-365E01CB11AC}"/>
              </a:ext>
            </a:extLst>
          </p:cNvPr>
          <p:cNvSpPr>
            <a:spLocks noGrp="1"/>
          </p:cNvSpPr>
          <p:nvPr>
            <p:ph type="body" sz="quarter" idx="11"/>
          </p:nvPr>
        </p:nvSpPr>
        <p:spPr/>
        <p:txBody>
          <a:bodyPr/>
          <a:lstStyle/>
          <a:p>
            <a:r>
              <a:rPr lang="en-US" err="1">
                <a:latin typeface="Montserrat"/>
                <a:ea typeface="MS PGothic"/>
              </a:rPr>
              <a:t>Vincolo</a:t>
            </a:r>
            <a:r>
              <a:rPr lang="en-US">
                <a:latin typeface="Montserrat"/>
                <a:ea typeface="MS PGothic"/>
              </a:rPr>
              <a:t> </a:t>
            </a:r>
            <a:r>
              <a:rPr lang="en-US" err="1">
                <a:latin typeface="Montserrat"/>
                <a:ea typeface="MS PGothic"/>
              </a:rPr>
              <a:t>D.Lgs</a:t>
            </a:r>
            <a:r>
              <a:rPr lang="en-US">
                <a:latin typeface="Montserrat"/>
                <a:ea typeface="MS PGothic"/>
              </a:rPr>
              <a:t> 42/2005</a:t>
            </a:r>
            <a:endParaRPr lang="en-US"/>
          </a:p>
        </p:txBody>
      </p:sp>
      <p:sp>
        <p:nvSpPr>
          <p:cNvPr id="3" name="Text Placeholder 2">
            <a:extLst>
              <a:ext uri="{FF2B5EF4-FFF2-40B4-BE49-F238E27FC236}">
                <a16:creationId xmlns:a16="http://schemas.microsoft.com/office/drawing/2014/main" id="{5F76A953-337C-04FC-6B12-E5591430E3B7}"/>
              </a:ext>
            </a:extLst>
          </p:cNvPr>
          <p:cNvSpPr>
            <a:spLocks noGrp="1"/>
          </p:cNvSpPr>
          <p:nvPr>
            <p:ph type="body" sz="quarter" idx="12"/>
          </p:nvPr>
        </p:nvSpPr>
        <p:spPr/>
        <p:txBody>
          <a:bodyPr/>
          <a:lstStyle/>
          <a:p>
            <a:r>
              <a:rPr lang="en-US" dirty="0" err="1">
                <a:latin typeface="Montserrat"/>
                <a:ea typeface="MS PGothic"/>
              </a:rPr>
              <a:t>Autorizzazione</a:t>
            </a:r>
            <a:r>
              <a:rPr lang="en-US" dirty="0">
                <a:latin typeface="Montserrat"/>
                <a:ea typeface="MS PGothic"/>
              </a:rPr>
              <a:t> alla </a:t>
            </a:r>
            <a:r>
              <a:rPr lang="en-US" dirty="0" err="1">
                <a:latin typeface="Montserrat"/>
                <a:ea typeface="MS PGothic"/>
              </a:rPr>
              <a:t>concessione</a:t>
            </a:r>
            <a:endParaRPr lang="en-US" dirty="0" err="1"/>
          </a:p>
        </p:txBody>
      </p:sp>
    </p:spTree>
    <p:extLst>
      <p:ext uri="{BB962C8B-B14F-4D97-AF65-F5344CB8AC3E}">
        <p14:creationId xmlns:p14="http://schemas.microsoft.com/office/powerpoint/2010/main" val="416882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0D145A-5D84-219C-DBE9-48AEDCE576CA}"/>
              </a:ext>
            </a:extLst>
          </p:cNvPr>
          <p:cNvSpPr>
            <a:spLocks noGrp="1"/>
          </p:cNvSpPr>
          <p:nvPr>
            <p:ph type="body" sz="quarter" idx="11"/>
          </p:nvPr>
        </p:nvSpPr>
        <p:spPr/>
        <p:txBody>
          <a:bodyPr/>
          <a:lstStyle/>
          <a:p>
            <a:endParaRPr lang="en-US"/>
          </a:p>
        </p:txBody>
      </p:sp>
      <p:sp>
        <p:nvSpPr>
          <p:cNvPr id="3" name="Text Placeholder 2">
            <a:extLst>
              <a:ext uri="{FF2B5EF4-FFF2-40B4-BE49-F238E27FC236}">
                <a16:creationId xmlns:a16="http://schemas.microsoft.com/office/drawing/2014/main" id="{97A99985-233F-F951-B8A9-3063C34ABA0D}"/>
              </a:ext>
            </a:extLst>
          </p:cNvPr>
          <p:cNvSpPr>
            <a:spLocks noGrp="1"/>
          </p:cNvSpPr>
          <p:nvPr>
            <p:ph type="body" sz="quarter" idx="12"/>
          </p:nvPr>
        </p:nvSpPr>
        <p:spPr/>
        <p:txBody>
          <a:bodyPr/>
          <a:lstStyle/>
          <a:p>
            <a:endParaRPr lang="en-US"/>
          </a:p>
        </p:txBody>
      </p:sp>
      <p:sp>
        <p:nvSpPr>
          <p:cNvPr id="4" name="Text Placeholder 3">
            <a:extLst>
              <a:ext uri="{FF2B5EF4-FFF2-40B4-BE49-F238E27FC236}">
                <a16:creationId xmlns:a16="http://schemas.microsoft.com/office/drawing/2014/main" id="{38B1FF9C-25AE-287E-89B3-5CC414742D19}"/>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41548043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C90B3-BC84-6015-5CB0-23C835C696E4}"/>
            </a:ext>
          </a:extLst>
        </p:cNvPr>
        <p:cNvGrpSpPr/>
        <p:nvPr/>
      </p:nvGrpSpPr>
      <p:grpSpPr>
        <a:xfrm>
          <a:off x="0" y="0"/>
          <a:ext cx="0" cy="0"/>
          <a:chOff x="0" y="0"/>
          <a:chExt cx="0" cy="0"/>
        </a:xfrm>
      </p:grpSpPr>
      <p:sp>
        <p:nvSpPr>
          <p:cNvPr id="5" name="Segnaposto testo 2">
            <a:extLst>
              <a:ext uri="{FF2B5EF4-FFF2-40B4-BE49-F238E27FC236}">
                <a16:creationId xmlns:a16="http://schemas.microsoft.com/office/drawing/2014/main" id="{3ED4A94D-3F0C-3AB7-07AA-70806849E3DD}"/>
              </a:ext>
            </a:extLst>
          </p:cNvPr>
          <p:cNvSpPr>
            <a:spLocks noGrp="1"/>
          </p:cNvSpPr>
          <p:nvPr>
            <p:ph type="body" sz="quarter" idx="14"/>
          </p:nvPr>
        </p:nvSpPr>
        <p:spPr>
          <a:xfrm>
            <a:off x="493592" y="947738"/>
            <a:ext cx="8705272" cy="5014150"/>
          </a:xfrm>
        </p:spPr>
        <p:txBody>
          <a:bodyPr anchor="ctr"/>
          <a:lstStyle/>
          <a:p>
            <a:r>
              <a:rPr lang="it-IT" sz="1800" b="0">
                <a:latin typeface="Montserrat"/>
                <a:ea typeface="MS PGothic"/>
              </a:rPr>
              <a:t>PREMESSE E OBIETTIVI DEL PROGETTO</a:t>
            </a:r>
          </a:p>
          <a:p>
            <a:r>
              <a:rPr lang="it-IT" sz="1800">
                <a:latin typeface="Montserrat"/>
                <a:ea typeface="MS PGothic"/>
              </a:rPr>
              <a:t>INFOMEMO </a:t>
            </a:r>
            <a:r>
              <a:rPr lang="it-IT" sz="1800"/>
              <a:t>– EX CASERMA DE AMICIS – SULMONA </a:t>
            </a:r>
            <a:endParaRPr lang="it-IT" sz="1800">
              <a:latin typeface="Montserrat" panose="00000500000000000000" pitchFamily="2" charset="0"/>
            </a:endParaRPr>
          </a:p>
          <a:p>
            <a:r>
              <a:rPr lang="it-IT" sz="1800" b="0">
                <a:latin typeface="Montserrat"/>
                <a:ea typeface="MS PGothic"/>
              </a:rPr>
              <a:t>   PRINCIPI</a:t>
            </a:r>
            <a:endParaRPr lang="it-IT" sz="1800" b="0">
              <a:latin typeface="Montserrat" panose="00000500000000000000" pitchFamily="2" charset="0"/>
            </a:endParaRPr>
          </a:p>
          <a:p>
            <a:r>
              <a:rPr lang="it-IT" sz="1800" b="0">
                <a:latin typeface="Montserrat"/>
                <a:ea typeface="MS PGothic"/>
              </a:rPr>
              <a:t>   INQUADRAMENTO TERRITORIALE</a:t>
            </a:r>
          </a:p>
          <a:p>
            <a:r>
              <a:rPr lang="it-IT" sz="1800" b="0">
                <a:latin typeface="Montserrat"/>
                <a:ea typeface="MS PGothic"/>
              </a:rPr>
              <a:t>   IMMOBILE</a:t>
            </a:r>
          </a:p>
          <a:p>
            <a:r>
              <a:rPr lang="it-IT" sz="1800"/>
              <a:t>   </a:t>
            </a:r>
            <a:r>
              <a:rPr lang="it-IT" sz="1800" b="0"/>
              <a:t>VINCOLI</a:t>
            </a:r>
          </a:p>
          <a:p>
            <a:r>
              <a:rPr lang="it-IT" sz="1800" b="0">
                <a:latin typeface="Montserrat"/>
                <a:ea typeface="MS PGothic"/>
              </a:rPr>
              <a:t>   ITER DI VALORIZZAZIONE E STRUMENTI</a:t>
            </a:r>
          </a:p>
          <a:p>
            <a:r>
              <a:rPr lang="it-IT" sz="1800">
                <a:latin typeface="Montserrat"/>
                <a:ea typeface="MS PGothic"/>
              </a:rPr>
              <a:t>   APPENDICE</a:t>
            </a:r>
          </a:p>
        </p:txBody>
      </p:sp>
    </p:spTree>
    <p:extLst>
      <p:ext uri="{BB962C8B-B14F-4D97-AF65-F5344CB8AC3E}">
        <p14:creationId xmlns:p14="http://schemas.microsoft.com/office/powerpoint/2010/main" val="22843858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descr="Immagine che contiene Elementi grafici, clipart, cartone animato, illustrazione&#10;&#10;Il contenuto generato dall'IA potrebbe non essere corretto.">
            <a:extLst>
              <a:ext uri="{FF2B5EF4-FFF2-40B4-BE49-F238E27FC236}">
                <a16:creationId xmlns:a16="http://schemas.microsoft.com/office/drawing/2014/main" id="{E435CB1A-1029-5C82-24C4-3CBE642947E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9700" y="203200"/>
            <a:ext cx="6654800" cy="6654800"/>
          </a:xfrm>
          <a:prstGeom prst="rect">
            <a:avLst/>
          </a:prstGeom>
        </p:spPr>
      </p:pic>
      <p:pic>
        <p:nvPicPr>
          <p:cNvPr id="1026" name="Picture 2">
            <a:extLst>
              <a:ext uri="{FF2B5EF4-FFF2-40B4-BE49-F238E27FC236}">
                <a16:creationId xmlns:a16="http://schemas.microsoft.com/office/drawing/2014/main" id="{65C1ED82-0BDE-E9D7-926B-4B4612A5E63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6667" b="26154"/>
          <a:stretch>
            <a:fillRect/>
          </a:stretch>
        </p:blipFill>
        <p:spPr bwMode="auto">
          <a:xfrm>
            <a:off x="8115300" y="5539841"/>
            <a:ext cx="1030108" cy="486000"/>
          </a:xfrm>
          <a:prstGeom prst="rect">
            <a:avLst/>
          </a:prstGeom>
          <a:noFill/>
          <a:extLst>
            <a:ext uri="{909E8E84-426E-40DD-AFC4-6F175D3DCCD1}">
              <a14:hiddenFill xmlns:a14="http://schemas.microsoft.com/office/drawing/2010/main">
                <a:solidFill>
                  <a:srgbClr val="FFFFFF"/>
                </a:solidFill>
              </a14:hiddenFill>
            </a:ext>
          </a:extLst>
        </p:spPr>
      </p:pic>
      <p:sp>
        <p:nvSpPr>
          <p:cNvPr id="8" name="CasellaDiTesto 7">
            <a:extLst>
              <a:ext uri="{FF2B5EF4-FFF2-40B4-BE49-F238E27FC236}">
                <a16:creationId xmlns:a16="http://schemas.microsoft.com/office/drawing/2014/main" id="{C5F00FF2-A84E-DC2C-F0F9-45019691A359}"/>
              </a:ext>
            </a:extLst>
          </p:cNvPr>
          <p:cNvSpPr txBox="1"/>
          <p:nvPr/>
        </p:nvSpPr>
        <p:spPr>
          <a:xfrm>
            <a:off x="9483742" y="5219700"/>
            <a:ext cx="1600200" cy="261610"/>
          </a:xfrm>
          <a:prstGeom prst="rect">
            <a:avLst/>
          </a:prstGeom>
        </p:spPr>
        <p:txBody>
          <a:bodyPr wrap="square" rtlCol="0">
            <a:spAutoFit/>
          </a:bodyPr>
          <a:lstStyle/>
          <a:p>
            <a:pPr marL="0" indent="0" algn="l">
              <a:spcAft>
                <a:spcPts val="600"/>
              </a:spcAft>
            </a:pPr>
            <a:r>
              <a:rPr lang="it-IT" sz="1100" b="1" kern="0">
                <a:solidFill>
                  <a:schemeClr val="tx1"/>
                </a:solidFill>
              </a:rPr>
              <a:t>Assistenza tecnica</a:t>
            </a:r>
          </a:p>
        </p:txBody>
      </p:sp>
      <p:pic>
        <p:nvPicPr>
          <p:cNvPr id="9" name="Immagine 8">
            <a:extLst>
              <a:ext uri="{FF2B5EF4-FFF2-40B4-BE49-F238E27FC236}">
                <a16:creationId xmlns:a16="http://schemas.microsoft.com/office/drawing/2014/main" id="{50B204CE-49C9-7C1B-328E-1DDF514F3E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50946" y="5539431"/>
            <a:ext cx="2066925" cy="486410"/>
          </a:xfrm>
          <a:prstGeom prst="rect">
            <a:avLst/>
          </a:prstGeom>
        </p:spPr>
      </p:pic>
    </p:spTree>
    <p:extLst>
      <p:ext uri="{BB962C8B-B14F-4D97-AF65-F5344CB8AC3E}">
        <p14:creationId xmlns:p14="http://schemas.microsoft.com/office/powerpoint/2010/main" val="1790239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a:extLst>
              <a:ext uri="{FF2B5EF4-FFF2-40B4-BE49-F238E27FC236}">
                <a16:creationId xmlns:a16="http://schemas.microsoft.com/office/drawing/2014/main" id="{169E256A-216A-40A1-BCBC-9228E5811D8D}"/>
              </a:ext>
            </a:extLst>
          </p:cNvPr>
          <p:cNvSpPr>
            <a:spLocks noGrp="1"/>
          </p:cNvSpPr>
          <p:nvPr>
            <p:ph type="body" sz="quarter" idx="11"/>
          </p:nvPr>
        </p:nvSpPr>
        <p:spPr>
          <a:xfrm>
            <a:off x="415927" y="227831"/>
            <a:ext cx="9572228" cy="184666"/>
          </a:xfrm>
        </p:spPr>
        <p:txBody>
          <a:bodyPr/>
          <a:lstStyle/>
          <a:p>
            <a:r>
              <a:rPr lang="it-IT" altLang="it-IT"/>
              <a:t>PREMESSE E OBIETTIVI DEL PROGETTO</a:t>
            </a:r>
            <a:endParaRPr lang="it-IT"/>
          </a:p>
        </p:txBody>
      </p:sp>
      <p:sp>
        <p:nvSpPr>
          <p:cNvPr id="6" name="Segnaposto testo 5">
            <a:extLst>
              <a:ext uri="{FF2B5EF4-FFF2-40B4-BE49-F238E27FC236}">
                <a16:creationId xmlns:a16="http://schemas.microsoft.com/office/drawing/2014/main" id="{F83A2638-2BC1-8CE3-AAB8-4B6570B4E574}"/>
              </a:ext>
            </a:extLst>
          </p:cNvPr>
          <p:cNvSpPr>
            <a:spLocks noGrp="1"/>
          </p:cNvSpPr>
          <p:nvPr>
            <p:ph type="body" sz="quarter" idx="12"/>
          </p:nvPr>
        </p:nvSpPr>
        <p:spPr>
          <a:xfrm>
            <a:off x="415926" y="435068"/>
            <a:ext cx="9572229" cy="246221"/>
          </a:xfrm>
        </p:spPr>
        <p:txBody>
          <a:bodyPr/>
          <a:lstStyle/>
          <a:p>
            <a:r>
              <a:rPr lang="it-IT"/>
              <a:t>Contesto strategico e nazionale</a:t>
            </a:r>
          </a:p>
        </p:txBody>
      </p:sp>
      <p:graphicFrame>
        <p:nvGraphicFramePr>
          <p:cNvPr id="31" name="Tabella 30">
            <a:extLst>
              <a:ext uri="{FF2B5EF4-FFF2-40B4-BE49-F238E27FC236}">
                <a16:creationId xmlns:a16="http://schemas.microsoft.com/office/drawing/2014/main" id="{97BB66FB-9FCE-675B-D23B-669617ECFB41}"/>
              </a:ext>
            </a:extLst>
          </p:cNvPr>
          <p:cNvGraphicFramePr>
            <a:graphicFrameLocks noGrp="1"/>
          </p:cNvGraphicFramePr>
          <p:nvPr>
            <p:extLst>
              <p:ext uri="{D42A27DB-BD31-4B8C-83A1-F6EECF244321}">
                <p14:modId xmlns:p14="http://schemas.microsoft.com/office/powerpoint/2010/main" val="918272460"/>
              </p:ext>
            </p:extLst>
          </p:nvPr>
        </p:nvGraphicFramePr>
        <p:xfrm>
          <a:off x="2286698" y="1375871"/>
          <a:ext cx="9373487" cy="2819400"/>
        </p:xfrm>
        <a:graphic>
          <a:graphicData uri="http://schemas.openxmlformats.org/drawingml/2006/table">
            <a:tbl>
              <a:tblPr firstRow="1" bandRow="1">
                <a:tableStyleId>{5940675A-B579-460E-94D1-54222C63F5DA}</a:tableStyleId>
              </a:tblPr>
              <a:tblGrid>
                <a:gridCol w="1435015">
                  <a:extLst>
                    <a:ext uri="{9D8B030D-6E8A-4147-A177-3AD203B41FA5}">
                      <a16:colId xmlns:a16="http://schemas.microsoft.com/office/drawing/2014/main" val="516774344"/>
                    </a:ext>
                  </a:extLst>
                </a:gridCol>
                <a:gridCol w="7938472">
                  <a:extLst>
                    <a:ext uri="{9D8B030D-6E8A-4147-A177-3AD203B41FA5}">
                      <a16:colId xmlns:a16="http://schemas.microsoft.com/office/drawing/2014/main" val="1070229599"/>
                    </a:ext>
                  </a:extLst>
                </a:gridCol>
              </a:tblGrid>
              <a:tr h="563880">
                <a:tc>
                  <a:txBody>
                    <a:bodyPr/>
                    <a:lstStyle/>
                    <a:p>
                      <a:pPr algn="just"/>
                      <a:r>
                        <a:rPr lang="it-IT" sz="1400" b="1" i="0">
                          <a:solidFill>
                            <a:srgbClr val="007F45"/>
                          </a:solidFill>
                          <a:latin typeface="Montserrat" panose="00000500000000000000" pitchFamily="2" charset="0"/>
                        </a:rPr>
                        <a:t>1948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it-IT" sz="1100" b="1" i="0">
                          <a:latin typeface="Montserrat" panose="00000500000000000000" pitchFamily="2" charset="0"/>
                        </a:rPr>
                        <a:t>Costituzione Italiana – Art.3</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000">
                          <a:solidFill>
                            <a:schemeClr val="bg1">
                              <a:lumMod val="50000"/>
                            </a:schemeClr>
                          </a:solidFill>
                          <a:latin typeface="Montserrat" panose="00000500000000000000" pitchFamily="2" charset="0"/>
                        </a:rPr>
                        <a:t>Impegna lo stato a rimuovere le </a:t>
                      </a:r>
                      <a:r>
                        <a:rPr lang="it-IT" sz="1000" b="1">
                          <a:solidFill>
                            <a:schemeClr val="bg1">
                              <a:lumMod val="50000"/>
                            </a:schemeClr>
                          </a:solidFill>
                          <a:latin typeface="Montserrat" panose="00000500000000000000" pitchFamily="2" charset="0"/>
                        </a:rPr>
                        <a:t>barriere</a:t>
                      </a:r>
                      <a:r>
                        <a:rPr lang="it-IT" sz="1000">
                          <a:solidFill>
                            <a:schemeClr val="bg1">
                              <a:lumMod val="50000"/>
                            </a:schemeClr>
                          </a:solidFill>
                          <a:latin typeface="Montserrat" panose="00000500000000000000" pitchFamily="2" charset="0"/>
                        </a:rPr>
                        <a:t> che causano una </a:t>
                      </a:r>
                      <a:r>
                        <a:rPr lang="it-IT" sz="1000" b="1">
                          <a:solidFill>
                            <a:schemeClr val="bg1">
                              <a:lumMod val="50000"/>
                            </a:schemeClr>
                          </a:solidFill>
                          <a:latin typeface="Montserrat" panose="00000500000000000000" pitchFamily="2" charset="0"/>
                        </a:rPr>
                        <a:t>diseguale partecipazione </a:t>
                      </a:r>
                      <a:r>
                        <a:rPr lang="it-IT" sz="1000">
                          <a:solidFill>
                            <a:schemeClr val="bg1">
                              <a:lumMod val="50000"/>
                            </a:schemeClr>
                          </a:solidFill>
                          <a:latin typeface="Montserrat" panose="00000500000000000000" pitchFamily="2" charset="0"/>
                        </a:rPr>
                        <a:t>dei cittadini alla vita politica, economica e sociale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76475707"/>
                  </a:ext>
                </a:extLst>
              </a:tr>
              <a:tr h="563880">
                <a:tc>
                  <a:txBody>
                    <a:bodyPr/>
                    <a:lstStyle/>
                    <a:p>
                      <a:pPr algn="just"/>
                      <a:r>
                        <a:rPr lang="it-IT" sz="1400" b="1" i="0">
                          <a:solidFill>
                            <a:srgbClr val="007F45"/>
                          </a:solidFill>
                          <a:latin typeface="Montserrat" panose="00000500000000000000" pitchFamily="2" charset="0"/>
                        </a:rPr>
                        <a:t>1992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100" b="1" i="0" kern="1200">
                          <a:solidFill>
                            <a:schemeClr val="tx1"/>
                          </a:solidFill>
                          <a:latin typeface="Montserrat" panose="00000500000000000000" pitchFamily="2" charset="0"/>
                          <a:ea typeface="+mn-ea"/>
                          <a:cs typeface="+mn-cs"/>
                        </a:rPr>
                        <a:t>Legge Quadro 104</a:t>
                      </a:r>
                      <a:br>
                        <a:rPr lang="it-IT" sz="1100" b="1" i="0" kern="1200">
                          <a:solidFill>
                            <a:schemeClr val="tx1"/>
                          </a:solidFill>
                          <a:latin typeface="Montserrat" panose="00000500000000000000" pitchFamily="2" charset="0"/>
                          <a:ea typeface="+mn-ea"/>
                          <a:cs typeface="+mn-cs"/>
                        </a:rPr>
                      </a:br>
                      <a:r>
                        <a:rPr lang="it-IT" sz="1000">
                          <a:solidFill>
                            <a:schemeClr val="bg1">
                              <a:lumMod val="50000"/>
                            </a:schemeClr>
                          </a:solidFill>
                          <a:latin typeface="Montserrat" panose="00000500000000000000" pitchFamily="2" charset="0"/>
                        </a:rPr>
                        <a:t>Definisce i </a:t>
                      </a:r>
                      <a:r>
                        <a:rPr lang="it-IT" sz="1000" b="1">
                          <a:solidFill>
                            <a:schemeClr val="bg1">
                              <a:lumMod val="50000"/>
                            </a:schemeClr>
                          </a:solidFill>
                          <a:latin typeface="Montserrat" panose="00000500000000000000" pitchFamily="2" charset="0"/>
                        </a:rPr>
                        <a:t>diritti delle persone con disabilità </a:t>
                      </a:r>
                      <a:r>
                        <a:rPr lang="it-IT" sz="1000">
                          <a:solidFill>
                            <a:schemeClr val="bg1">
                              <a:lumMod val="50000"/>
                            </a:schemeClr>
                          </a:solidFill>
                          <a:latin typeface="Montserrat" panose="00000500000000000000" pitchFamily="2" charset="0"/>
                        </a:rPr>
                        <a:t>e le </a:t>
                      </a:r>
                      <a:r>
                        <a:rPr lang="it-IT" sz="1000" b="1">
                          <a:solidFill>
                            <a:schemeClr val="bg1">
                              <a:lumMod val="50000"/>
                            </a:schemeClr>
                          </a:solidFill>
                          <a:latin typeface="Montserrat" panose="00000500000000000000" pitchFamily="2" charset="0"/>
                        </a:rPr>
                        <a:t>responsabilità degli enti locali </a:t>
                      </a:r>
                      <a:r>
                        <a:rPr lang="it-IT" sz="1000">
                          <a:solidFill>
                            <a:schemeClr val="bg1">
                              <a:lumMod val="50000"/>
                            </a:schemeClr>
                          </a:solidFill>
                          <a:latin typeface="Montserrat" panose="00000500000000000000" pitchFamily="2" charset="0"/>
                        </a:rPr>
                        <a:t>in tema di abbattimento delle barriere architettoniche e di integrazione sociale</a:t>
                      </a:r>
                      <a:endParaRPr lang="it-IT" sz="1000" b="0" i="0">
                        <a:solidFill>
                          <a:schemeClr val="bg1">
                            <a:lumMod val="50000"/>
                          </a:schemeClr>
                        </a:solidFill>
                        <a:latin typeface="Montserrat" panose="00000500000000000000"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40768256"/>
                  </a:ext>
                </a:extLst>
              </a:tr>
              <a:tr h="563880">
                <a:tc>
                  <a:txBody>
                    <a:bodyPr/>
                    <a:lstStyle/>
                    <a:p>
                      <a:pPr algn="just"/>
                      <a:r>
                        <a:rPr lang="it-IT" sz="1400" b="1" i="0">
                          <a:solidFill>
                            <a:srgbClr val="007F45"/>
                          </a:solidFill>
                          <a:latin typeface="Montserrat" panose="00000500000000000000" pitchFamily="2" charset="0"/>
                        </a:rPr>
                        <a:t>2006</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400" rtl="0" eaLnBrk="1" latinLnBrk="0" hangingPunct="1"/>
                      <a:r>
                        <a:rPr lang="it-IT" sz="1100" b="1" i="0" kern="1200">
                          <a:solidFill>
                            <a:schemeClr val="tx1"/>
                          </a:solidFill>
                          <a:latin typeface="Montserrat" panose="00000500000000000000" pitchFamily="2" charset="0"/>
                          <a:ea typeface="+mn-ea"/>
                          <a:cs typeface="+mn-cs"/>
                        </a:rPr>
                        <a:t>Convenzione ONU diritti disabili –Art. 30</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000">
                          <a:solidFill>
                            <a:schemeClr val="bg1">
                              <a:lumMod val="50000"/>
                            </a:schemeClr>
                          </a:solidFill>
                          <a:latin typeface="Montserrat" panose="00000500000000000000" pitchFamily="2" charset="0"/>
                        </a:rPr>
                        <a:t>Definisce i </a:t>
                      </a:r>
                      <a:r>
                        <a:rPr lang="it-IT" sz="1000" b="1">
                          <a:solidFill>
                            <a:schemeClr val="bg1">
                              <a:lumMod val="50000"/>
                            </a:schemeClr>
                          </a:solidFill>
                          <a:latin typeface="Montserrat" panose="00000500000000000000" pitchFamily="2" charset="0"/>
                        </a:rPr>
                        <a:t>diritti</a:t>
                      </a:r>
                      <a:r>
                        <a:rPr lang="it-IT" sz="1000">
                          <a:solidFill>
                            <a:schemeClr val="bg1">
                              <a:lumMod val="50000"/>
                            </a:schemeClr>
                          </a:solidFill>
                          <a:latin typeface="Montserrat" panose="00000500000000000000" pitchFamily="2" charset="0"/>
                        </a:rPr>
                        <a:t> civili, sociali ed economici delle </a:t>
                      </a:r>
                      <a:r>
                        <a:rPr lang="it-IT" sz="1000" b="1">
                          <a:solidFill>
                            <a:schemeClr val="bg1">
                              <a:lumMod val="50000"/>
                            </a:schemeClr>
                          </a:solidFill>
                          <a:latin typeface="Montserrat" panose="00000500000000000000" pitchFamily="2" charset="0"/>
                        </a:rPr>
                        <a:t>persone con disabilità</a:t>
                      </a:r>
                      <a:r>
                        <a:rPr lang="it-IT" sz="1000">
                          <a:solidFill>
                            <a:schemeClr val="bg1">
                              <a:lumMod val="50000"/>
                            </a:schemeClr>
                          </a:solidFill>
                          <a:latin typeface="Montserrat" panose="00000500000000000000" pitchFamily="2" charset="0"/>
                        </a:rPr>
                        <a:t> in ambito di partecipazione ad </a:t>
                      </a:r>
                      <a:r>
                        <a:rPr lang="it-IT" sz="1000" b="0">
                          <a:solidFill>
                            <a:schemeClr val="bg1">
                              <a:lumMod val="50000"/>
                            </a:schemeClr>
                          </a:solidFill>
                          <a:latin typeface="Montserrat" panose="00000500000000000000" pitchFamily="2" charset="0"/>
                        </a:rPr>
                        <a:t>attività</a:t>
                      </a:r>
                      <a:r>
                        <a:rPr lang="it-IT" sz="1000" b="1">
                          <a:solidFill>
                            <a:schemeClr val="bg1">
                              <a:lumMod val="50000"/>
                            </a:schemeClr>
                          </a:solidFill>
                          <a:latin typeface="Montserrat" panose="00000500000000000000" pitchFamily="2" charset="0"/>
                        </a:rPr>
                        <a:t> culturali, ricreative </a:t>
                      </a:r>
                      <a:r>
                        <a:rPr lang="it-IT" sz="1000" b="0">
                          <a:solidFill>
                            <a:schemeClr val="bg1">
                              <a:lumMod val="50000"/>
                            </a:schemeClr>
                          </a:solidFill>
                          <a:latin typeface="Montserrat" panose="00000500000000000000" pitchFamily="2" charset="0"/>
                        </a:rPr>
                        <a:t>e</a:t>
                      </a:r>
                      <a:r>
                        <a:rPr lang="it-IT" sz="1000" b="1">
                          <a:solidFill>
                            <a:schemeClr val="bg1">
                              <a:lumMod val="50000"/>
                            </a:schemeClr>
                          </a:solidFill>
                          <a:latin typeface="Montserrat" panose="00000500000000000000" pitchFamily="2" charset="0"/>
                        </a:rPr>
                        <a:t> turistiche</a:t>
                      </a:r>
                      <a:endParaRPr lang="it-IT" sz="1000">
                        <a:solidFill>
                          <a:schemeClr val="bg1">
                            <a:lumMod val="50000"/>
                          </a:schemeClr>
                        </a:solidFill>
                        <a:latin typeface="Montserrat" panose="00000500000000000000"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40390101"/>
                  </a:ext>
                </a:extLst>
              </a:tr>
              <a:tr h="563880">
                <a:tc>
                  <a:txBody>
                    <a:bodyPr/>
                    <a:lstStyle/>
                    <a:p>
                      <a:pPr algn="just"/>
                      <a:r>
                        <a:rPr lang="it-IT" sz="1400" b="1" i="0">
                          <a:solidFill>
                            <a:srgbClr val="007F45"/>
                          </a:solidFill>
                          <a:latin typeface="Montserrat" panose="00000500000000000000" pitchFamily="2" charset="0"/>
                        </a:rPr>
                        <a:t>2010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400" rtl="0" eaLnBrk="1" latinLnBrk="0" hangingPunct="1"/>
                      <a:r>
                        <a:rPr lang="it-IT" sz="1100" b="1" i="0" kern="1200">
                          <a:solidFill>
                            <a:schemeClr val="tx1"/>
                          </a:solidFill>
                          <a:latin typeface="Montserrat" panose="00000500000000000000" pitchFamily="2" charset="0"/>
                          <a:ea typeface="+mn-ea"/>
                          <a:cs typeface="+mn-cs"/>
                        </a:rPr>
                        <a:t>Manifesto per il Turismo Accessibile </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000" b="1">
                          <a:solidFill>
                            <a:schemeClr val="bg1">
                              <a:lumMod val="50000"/>
                            </a:schemeClr>
                          </a:solidFill>
                          <a:latin typeface="Montserrat" panose="00000500000000000000" pitchFamily="2" charset="0"/>
                        </a:rPr>
                        <a:t>Approccio inclusivo e sostenibile al turismo</a:t>
                      </a:r>
                      <a:r>
                        <a:rPr lang="it-IT" sz="1000">
                          <a:solidFill>
                            <a:schemeClr val="bg1">
                              <a:lumMod val="50000"/>
                            </a:schemeClr>
                          </a:solidFill>
                          <a:latin typeface="Montserrat" panose="00000500000000000000" pitchFamily="2" charset="0"/>
                        </a:rPr>
                        <a:t>, garantendo che tutte le persone possano godere delle stesse opportunità di viaggio e di esperienze culturali</a:t>
                      </a:r>
                      <a:endParaRPr lang="it-IT" sz="1000" b="1" i="0">
                        <a:solidFill>
                          <a:schemeClr val="bg1">
                            <a:lumMod val="50000"/>
                          </a:schemeClr>
                        </a:solidFill>
                        <a:latin typeface="Montserrat" panose="00000500000000000000"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73930725"/>
                  </a:ext>
                </a:extLst>
              </a:tr>
              <a:tr h="563880">
                <a:tc>
                  <a:txBody>
                    <a:bodyPr/>
                    <a:lstStyle/>
                    <a:p>
                      <a:pPr algn="just"/>
                      <a:r>
                        <a:rPr lang="it-IT" sz="1400" b="1" i="0">
                          <a:solidFill>
                            <a:srgbClr val="007F45"/>
                          </a:solidFill>
                          <a:latin typeface="Montserrat" panose="00000500000000000000" pitchFamily="2" charset="0"/>
                        </a:rPr>
                        <a:t>2013</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400" rtl="0" eaLnBrk="1" latinLnBrk="0" hangingPunct="1"/>
                      <a:r>
                        <a:rPr lang="it-IT" sz="1100" b="1" i="0" kern="1200">
                          <a:solidFill>
                            <a:schemeClr val="tx1"/>
                          </a:solidFill>
                          <a:latin typeface="Montserrat" panose="00000500000000000000" pitchFamily="2" charset="0"/>
                          <a:ea typeface="+mn-ea"/>
                          <a:cs typeface="+mn-cs"/>
                        </a:rPr>
                        <a:t>Libro Bianco sul Turismo per Tutti</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000">
                          <a:solidFill>
                            <a:schemeClr val="bg1">
                              <a:lumMod val="50000"/>
                            </a:schemeClr>
                          </a:solidFill>
                          <a:latin typeface="Montserrat" panose="00000500000000000000" pitchFamily="2" charset="0"/>
                        </a:rPr>
                        <a:t>Sotto la Pres. del Consiglio dei Ministri, evidenzia l'importanza di politiche pubbliche e iniziative private per </a:t>
                      </a:r>
                      <a:r>
                        <a:rPr lang="it-IT" sz="1000" b="1">
                          <a:solidFill>
                            <a:schemeClr val="bg1">
                              <a:lumMod val="50000"/>
                            </a:schemeClr>
                          </a:solidFill>
                          <a:latin typeface="Montserrat" panose="00000500000000000000" pitchFamily="2" charset="0"/>
                        </a:rPr>
                        <a:t>superare le barriere delle</a:t>
                      </a:r>
                      <a:r>
                        <a:rPr lang="it-IT" sz="1000" b="1" u="none">
                          <a:solidFill>
                            <a:schemeClr val="bg1">
                              <a:lumMod val="50000"/>
                            </a:schemeClr>
                          </a:solidFill>
                          <a:latin typeface="Montserrat" panose="00000500000000000000" pitchFamily="2" charset="0"/>
                        </a:rPr>
                        <a:t> </a:t>
                      </a:r>
                      <a:r>
                        <a:rPr lang="it-IT" sz="1000" b="1">
                          <a:solidFill>
                            <a:schemeClr val="bg1">
                              <a:lumMod val="50000"/>
                            </a:schemeClr>
                          </a:solidFill>
                          <a:latin typeface="Montserrat" panose="00000500000000000000" pitchFamily="2" charset="0"/>
                        </a:rPr>
                        <a:t>persone con disabilità</a:t>
                      </a:r>
                      <a:endParaRPr lang="it-IT" sz="1000" b="1" i="0">
                        <a:solidFill>
                          <a:schemeClr val="bg1">
                            <a:lumMod val="50000"/>
                          </a:schemeClr>
                        </a:solidFill>
                        <a:latin typeface="Montserrat" panose="00000500000000000000"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54708013"/>
                  </a:ext>
                </a:extLst>
              </a:tr>
            </a:tbl>
          </a:graphicData>
        </a:graphic>
      </p:graphicFrame>
      <p:cxnSp>
        <p:nvCxnSpPr>
          <p:cNvPr id="32" name="Connettore diritto 31">
            <a:extLst>
              <a:ext uri="{FF2B5EF4-FFF2-40B4-BE49-F238E27FC236}">
                <a16:creationId xmlns:a16="http://schemas.microsoft.com/office/drawing/2014/main" id="{DE2603BB-E424-029C-08F4-4A32F6B373E3}"/>
              </a:ext>
            </a:extLst>
          </p:cNvPr>
          <p:cNvCxnSpPr/>
          <p:nvPr/>
        </p:nvCxnSpPr>
        <p:spPr bwMode="auto">
          <a:xfrm flipV="1">
            <a:off x="3154022" y="1106434"/>
            <a:ext cx="0" cy="3188433"/>
          </a:xfrm>
          <a:prstGeom prst="line">
            <a:avLst/>
          </a:prstGeom>
          <a:solidFill>
            <a:schemeClr val="accent1"/>
          </a:solidFill>
          <a:ln w="28575" cap="flat" cmpd="sng" algn="ctr">
            <a:solidFill>
              <a:srgbClr val="007F45"/>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3" name="Gruppo 32">
            <a:extLst>
              <a:ext uri="{FF2B5EF4-FFF2-40B4-BE49-F238E27FC236}">
                <a16:creationId xmlns:a16="http://schemas.microsoft.com/office/drawing/2014/main" id="{3B492E6A-C242-42DD-43CA-B54C232A13D3}"/>
              </a:ext>
            </a:extLst>
          </p:cNvPr>
          <p:cNvGrpSpPr/>
          <p:nvPr/>
        </p:nvGrpSpPr>
        <p:grpSpPr>
          <a:xfrm>
            <a:off x="3046275" y="4735565"/>
            <a:ext cx="2448282" cy="1492105"/>
            <a:chOff x="529222" y="4334863"/>
            <a:chExt cx="2448282" cy="1492105"/>
          </a:xfrm>
        </p:grpSpPr>
        <p:grpSp>
          <p:nvGrpSpPr>
            <p:cNvPr id="34" name="Gruppo 33">
              <a:extLst>
                <a:ext uri="{FF2B5EF4-FFF2-40B4-BE49-F238E27FC236}">
                  <a16:creationId xmlns:a16="http://schemas.microsoft.com/office/drawing/2014/main" id="{50E6D38E-D08D-5392-3DDD-998735C29E19}"/>
                </a:ext>
              </a:extLst>
            </p:cNvPr>
            <p:cNvGrpSpPr/>
            <p:nvPr/>
          </p:nvGrpSpPr>
          <p:grpSpPr>
            <a:xfrm>
              <a:off x="529222" y="4334863"/>
              <a:ext cx="2448282" cy="846738"/>
              <a:chOff x="529222" y="4334863"/>
              <a:chExt cx="2448282" cy="846738"/>
            </a:xfrm>
          </p:grpSpPr>
          <p:sp>
            <p:nvSpPr>
              <p:cNvPr id="36" name="Ovale 35">
                <a:extLst>
                  <a:ext uri="{FF2B5EF4-FFF2-40B4-BE49-F238E27FC236}">
                    <a16:creationId xmlns:a16="http://schemas.microsoft.com/office/drawing/2014/main" id="{A0D84DC2-248B-FB35-D06B-BD0A83DE38C7}"/>
                  </a:ext>
                </a:extLst>
              </p:cNvPr>
              <p:cNvSpPr/>
              <p:nvPr/>
            </p:nvSpPr>
            <p:spPr bwMode="auto">
              <a:xfrm>
                <a:off x="776308" y="4334863"/>
                <a:ext cx="846738" cy="846738"/>
              </a:xfrm>
              <a:prstGeom prst="ellipse">
                <a:avLst/>
              </a:prstGeom>
              <a:solidFill>
                <a:srgbClr val="92D050">
                  <a:alpha val="25000"/>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latin typeface="Montserrat" panose="00000500000000000000" pitchFamily="2" charset="0"/>
                </a:endParaRPr>
              </a:p>
            </p:txBody>
          </p:sp>
          <p:sp>
            <p:nvSpPr>
              <p:cNvPr id="37" name="CasellaDiTesto 36">
                <a:extLst>
                  <a:ext uri="{FF2B5EF4-FFF2-40B4-BE49-F238E27FC236}">
                    <a16:creationId xmlns:a16="http://schemas.microsoft.com/office/drawing/2014/main" id="{1F3E84B4-E275-F63B-ADB9-86D798E3F50C}"/>
                  </a:ext>
                </a:extLst>
              </p:cNvPr>
              <p:cNvSpPr txBox="1"/>
              <p:nvPr/>
            </p:nvSpPr>
            <p:spPr>
              <a:xfrm>
                <a:off x="529222" y="4449641"/>
                <a:ext cx="2448282" cy="523220"/>
              </a:xfrm>
              <a:prstGeom prst="rect">
                <a:avLst/>
              </a:prstGeom>
              <a:noFill/>
            </p:spPr>
            <p:txBody>
              <a:bodyPr wrap="square">
                <a:spAutoFit/>
              </a:bodyPr>
              <a:lstStyle/>
              <a:p>
                <a:r>
                  <a:rPr lang="it-IT" sz="2800" b="1">
                    <a:solidFill>
                      <a:srgbClr val="007F45"/>
                    </a:solidFill>
                    <a:latin typeface="Montserrat" panose="00000500000000000000" pitchFamily="2" charset="0"/>
                  </a:rPr>
                  <a:t>~13 mln</a:t>
                </a:r>
                <a:endParaRPr lang="it-IT" sz="2800">
                  <a:latin typeface="Montserrat" panose="00000500000000000000" pitchFamily="2" charset="0"/>
                </a:endParaRPr>
              </a:p>
            </p:txBody>
          </p:sp>
        </p:grpSp>
        <p:sp>
          <p:nvSpPr>
            <p:cNvPr id="35" name="CasellaDiTesto 34">
              <a:extLst>
                <a:ext uri="{FF2B5EF4-FFF2-40B4-BE49-F238E27FC236}">
                  <a16:creationId xmlns:a16="http://schemas.microsoft.com/office/drawing/2014/main" id="{766C5FF2-4C20-F95B-A75A-C7625802E0C1}"/>
                </a:ext>
              </a:extLst>
            </p:cNvPr>
            <p:cNvSpPr txBox="1"/>
            <p:nvPr/>
          </p:nvSpPr>
          <p:spPr>
            <a:xfrm>
              <a:off x="950829" y="4872861"/>
              <a:ext cx="1899596" cy="954107"/>
            </a:xfrm>
            <a:prstGeom prst="rect">
              <a:avLst/>
            </a:prstGeom>
            <a:noFill/>
          </p:spPr>
          <p:txBody>
            <a:bodyPr wrap="square">
              <a:spAutoFit/>
            </a:bodyPr>
            <a:lstStyle/>
            <a:p>
              <a:r>
                <a:rPr lang="it-IT" sz="1400" b="1">
                  <a:latin typeface="Montserrat" panose="00000500000000000000" pitchFamily="2" charset="0"/>
                </a:rPr>
                <a:t>Italiani con disabilità</a:t>
              </a:r>
              <a:r>
                <a:rPr lang="it-IT" sz="1400">
                  <a:latin typeface="Montserrat" panose="00000500000000000000" pitchFamily="2" charset="0"/>
                </a:rPr>
                <a:t>, di cui 10 mln con "disabilità non grave"</a:t>
              </a:r>
            </a:p>
          </p:txBody>
        </p:sp>
      </p:grpSp>
      <p:grpSp>
        <p:nvGrpSpPr>
          <p:cNvPr id="38" name="Gruppo 37">
            <a:extLst>
              <a:ext uri="{FF2B5EF4-FFF2-40B4-BE49-F238E27FC236}">
                <a16:creationId xmlns:a16="http://schemas.microsoft.com/office/drawing/2014/main" id="{4D55D056-1313-2DEC-166C-A8EC8EBA548E}"/>
              </a:ext>
            </a:extLst>
          </p:cNvPr>
          <p:cNvGrpSpPr/>
          <p:nvPr/>
        </p:nvGrpSpPr>
        <p:grpSpPr>
          <a:xfrm>
            <a:off x="6065549" y="4735565"/>
            <a:ext cx="2448282" cy="1492105"/>
            <a:chOff x="3142466" y="4334863"/>
            <a:chExt cx="2448282" cy="1492105"/>
          </a:xfrm>
        </p:grpSpPr>
        <p:sp>
          <p:nvSpPr>
            <p:cNvPr id="39" name="Ovale 38">
              <a:extLst>
                <a:ext uri="{FF2B5EF4-FFF2-40B4-BE49-F238E27FC236}">
                  <a16:creationId xmlns:a16="http://schemas.microsoft.com/office/drawing/2014/main" id="{7A17FD01-2E9A-4FB0-2748-5C0ECBC72595}"/>
                </a:ext>
              </a:extLst>
            </p:cNvPr>
            <p:cNvSpPr/>
            <p:nvPr/>
          </p:nvSpPr>
          <p:spPr bwMode="auto">
            <a:xfrm>
              <a:off x="3404195" y="4334863"/>
              <a:ext cx="846000" cy="846000"/>
            </a:xfrm>
            <a:prstGeom prst="ellipse">
              <a:avLst/>
            </a:prstGeom>
            <a:solidFill>
              <a:srgbClr val="92D050">
                <a:alpha val="25000"/>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latin typeface="Montserrat" panose="00000500000000000000" pitchFamily="2" charset="0"/>
              </a:endParaRPr>
            </a:p>
          </p:txBody>
        </p:sp>
        <p:sp>
          <p:nvSpPr>
            <p:cNvPr id="40" name="CasellaDiTesto 39">
              <a:extLst>
                <a:ext uri="{FF2B5EF4-FFF2-40B4-BE49-F238E27FC236}">
                  <a16:creationId xmlns:a16="http://schemas.microsoft.com/office/drawing/2014/main" id="{1ACA350A-C05F-9168-AF6C-B90A046B84D9}"/>
                </a:ext>
              </a:extLst>
            </p:cNvPr>
            <p:cNvSpPr txBox="1"/>
            <p:nvPr/>
          </p:nvSpPr>
          <p:spPr>
            <a:xfrm>
              <a:off x="3502785" y="4872861"/>
              <a:ext cx="1900800" cy="954107"/>
            </a:xfrm>
            <a:prstGeom prst="rect">
              <a:avLst/>
            </a:prstGeom>
            <a:noFill/>
          </p:spPr>
          <p:txBody>
            <a:bodyPr wrap="square">
              <a:spAutoFit/>
            </a:bodyPr>
            <a:lstStyle/>
            <a:p>
              <a:r>
                <a:rPr lang="it-IT" sz="1400" b="1">
                  <a:latin typeface="Montserrat" panose="00000500000000000000" pitchFamily="2" charset="0"/>
                </a:rPr>
                <a:t>Spesa media giornaliera </a:t>
              </a:r>
              <a:r>
                <a:rPr lang="it-IT" sz="1400">
                  <a:latin typeface="Montserrat" panose="00000500000000000000" pitchFamily="2" charset="0"/>
                </a:rPr>
                <a:t>dei disabili rispetto ai non disabili</a:t>
              </a:r>
            </a:p>
          </p:txBody>
        </p:sp>
        <p:sp>
          <p:nvSpPr>
            <p:cNvPr id="41" name="CasellaDiTesto 40">
              <a:extLst>
                <a:ext uri="{FF2B5EF4-FFF2-40B4-BE49-F238E27FC236}">
                  <a16:creationId xmlns:a16="http://schemas.microsoft.com/office/drawing/2014/main" id="{34D30091-584A-82D8-0687-E96F1E67AAED}"/>
                </a:ext>
              </a:extLst>
            </p:cNvPr>
            <p:cNvSpPr txBox="1"/>
            <p:nvPr/>
          </p:nvSpPr>
          <p:spPr>
            <a:xfrm>
              <a:off x="3142466" y="4449641"/>
              <a:ext cx="2448282" cy="523220"/>
            </a:xfrm>
            <a:prstGeom prst="rect">
              <a:avLst/>
            </a:prstGeom>
            <a:noFill/>
          </p:spPr>
          <p:txBody>
            <a:bodyPr wrap="square">
              <a:spAutoFit/>
            </a:bodyPr>
            <a:lstStyle/>
            <a:p>
              <a:r>
                <a:rPr lang="it-IT" sz="2800" b="1">
                  <a:solidFill>
                    <a:srgbClr val="007F45"/>
                  </a:solidFill>
                  <a:latin typeface="Montserrat" panose="00000500000000000000" pitchFamily="2" charset="0"/>
                </a:rPr>
                <a:t>+12% </a:t>
              </a:r>
              <a:endParaRPr lang="it-IT" sz="2800">
                <a:latin typeface="Montserrat" panose="00000500000000000000" pitchFamily="2" charset="0"/>
              </a:endParaRPr>
            </a:p>
          </p:txBody>
        </p:sp>
      </p:grpSp>
      <p:grpSp>
        <p:nvGrpSpPr>
          <p:cNvPr id="42" name="Gruppo 41">
            <a:extLst>
              <a:ext uri="{FF2B5EF4-FFF2-40B4-BE49-F238E27FC236}">
                <a16:creationId xmlns:a16="http://schemas.microsoft.com/office/drawing/2014/main" id="{E6F21965-A9F7-3EB9-45B0-53FF6D400B6F}"/>
              </a:ext>
            </a:extLst>
          </p:cNvPr>
          <p:cNvGrpSpPr/>
          <p:nvPr/>
        </p:nvGrpSpPr>
        <p:grpSpPr>
          <a:xfrm>
            <a:off x="9084823" y="4735565"/>
            <a:ext cx="2448282" cy="1456870"/>
            <a:chOff x="6024773" y="4338358"/>
            <a:chExt cx="2448282" cy="1456870"/>
          </a:xfrm>
        </p:grpSpPr>
        <p:sp>
          <p:nvSpPr>
            <p:cNvPr id="43" name="Ovale 42">
              <a:extLst>
                <a:ext uri="{FF2B5EF4-FFF2-40B4-BE49-F238E27FC236}">
                  <a16:creationId xmlns:a16="http://schemas.microsoft.com/office/drawing/2014/main" id="{C2E6D2A7-7843-8765-A641-1793A46049E0}"/>
                </a:ext>
              </a:extLst>
            </p:cNvPr>
            <p:cNvSpPr/>
            <p:nvPr/>
          </p:nvSpPr>
          <p:spPr bwMode="auto">
            <a:xfrm>
              <a:off x="6140276" y="4338358"/>
              <a:ext cx="846000" cy="846000"/>
            </a:xfrm>
            <a:prstGeom prst="ellipse">
              <a:avLst/>
            </a:prstGeom>
            <a:solidFill>
              <a:srgbClr val="92D050">
                <a:alpha val="25000"/>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latin typeface="Montserrat" panose="00000500000000000000" pitchFamily="2" charset="0"/>
              </a:endParaRPr>
            </a:p>
          </p:txBody>
        </p:sp>
        <p:sp>
          <p:nvSpPr>
            <p:cNvPr id="44" name="CasellaDiTesto 43">
              <a:extLst>
                <a:ext uri="{FF2B5EF4-FFF2-40B4-BE49-F238E27FC236}">
                  <a16:creationId xmlns:a16="http://schemas.microsoft.com/office/drawing/2014/main" id="{35A977D7-AF39-2881-08B8-7F345C2E25F7}"/>
                </a:ext>
              </a:extLst>
            </p:cNvPr>
            <p:cNvSpPr txBox="1"/>
            <p:nvPr/>
          </p:nvSpPr>
          <p:spPr>
            <a:xfrm>
              <a:off x="6221443" y="4841121"/>
              <a:ext cx="1900800" cy="954107"/>
            </a:xfrm>
            <a:prstGeom prst="rect">
              <a:avLst/>
            </a:prstGeom>
            <a:noFill/>
          </p:spPr>
          <p:txBody>
            <a:bodyPr wrap="square">
              <a:spAutoFit/>
            </a:bodyPr>
            <a:lstStyle/>
            <a:p>
              <a:r>
                <a:rPr lang="it-IT" sz="1400" b="1">
                  <a:latin typeface="Montserrat" panose="00000500000000000000" pitchFamily="2" charset="0"/>
                </a:rPr>
                <a:t>Minore durata dei soggiorni </a:t>
              </a:r>
              <a:r>
                <a:rPr lang="it-IT" sz="1400">
                  <a:latin typeface="Montserrat" panose="00000500000000000000" pitchFamily="2" charset="0"/>
                </a:rPr>
                <a:t>dei disabili rispetto ai non disabili</a:t>
              </a:r>
            </a:p>
          </p:txBody>
        </p:sp>
        <p:sp>
          <p:nvSpPr>
            <p:cNvPr id="45" name="CasellaDiTesto 44">
              <a:extLst>
                <a:ext uri="{FF2B5EF4-FFF2-40B4-BE49-F238E27FC236}">
                  <a16:creationId xmlns:a16="http://schemas.microsoft.com/office/drawing/2014/main" id="{F04EB0BF-096B-58C1-1B2C-EC61DD440196}"/>
                </a:ext>
              </a:extLst>
            </p:cNvPr>
            <p:cNvSpPr txBox="1"/>
            <p:nvPr/>
          </p:nvSpPr>
          <p:spPr>
            <a:xfrm>
              <a:off x="6024773" y="4449641"/>
              <a:ext cx="2448282" cy="523220"/>
            </a:xfrm>
            <a:prstGeom prst="rect">
              <a:avLst/>
            </a:prstGeom>
            <a:noFill/>
          </p:spPr>
          <p:txBody>
            <a:bodyPr wrap="square">
              <a:spAutoFit/>
            </a:bodyPr>
            <a:lstStyle/>
            <a:p>
              <a:r>
                <a:rPr lang="it-IT" sz="2800" b="1">
                  <a:solidFill>
                    <a:srgbClr val="007F45"/>
                  </a:solidFill>
                  <a:latin typeface="Montserrat" panose="00000500000000000000" pitchFamily="2" charset="0"/>
                </a:rPr>
                <a:t>-25% </a:t>
              </a:r>
              <a:endParaRPr lang="it-IT" sz="2800">
                <a:latin typeface="Montserrat" panose="00000500000000000000" pitchFamily="2" charset="0"/>
              </a:endParaRPr>
            </a:p>
          </p:txBody>
        </p:sp>
      </p:grpSp>
      <p:sp>
        <p:nvSpPr>
          <p:cNvPr id="46" name="Goccia 45">
            <a:extLst>
              <a:ext uri="{FF2B5EF4-FFF2-40B4-BE49-F238E27FC236}">
                <a16:creationId xmlns:a16="http://schemas.microsoft.com/office/drawing/2014/main" id="{14F71FEC-BA59-61A5-F619-8836E25A435C}"/>
              </a:ext>
            </a:extLst>
          </p:cNvPr>
          <p:cNvSpPr>
            <a:spLocks noChangeAspect="1"/>
          </p:cNvSpPr>
          <p:nvPr/>
        </p:nvSpPr>
        <p:spPr bwMode="auto">
          <a:xfrm rot="2700000">
            <a:off x="2987711" y="1339341"/>
            <a:ext cx="326910" cy="326910"/>
          </a:xfrm>
          <a:prstGeom prst="teardrop">
            <a:avLst/>
          </a:prstGeom>
          <a:solidFill>
            <a:srgbClr val="007F3C"/>
          </a:solidFill>
          <a:ln>
            <a:solidFill>
              <a:srgbClr val="007F3C"/>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en-GB" sz="1600" b="1">
              <a:solidFill>
                <a:schemeClr val="tx1"/>
              </a:solidFill>
            </a:endParaRPr>
          </a:p>
        </p:txBody>
      </p:sp>
      <p:sp>
        <p:nvSpPr>
          <p:cNvPr id="47" name="Goccia 46">
            <a:extLst>
              <a:ext uri="{FF2B5EF4-FFF2-40B4-BE49-F238E27FC236}">
                <a16:creationId xmlns:a16="http://schemas.microsoft.com/office/drawing/2014/main" id="{C9CE551C-435B-FB33-BFB8-B9096790D67F}"/>
              </a:ext>
            </a:extLst>
          </p:cNvPr>
          <p:cNvSpPr>
            <a:spLocks noChangeAspect="1"/>
          </p:cNvSpPr>
          <p:nvPr/>
        </p:nvSpPr>
        <p:spPr bwMode="auto">
          <a:xfrm rot="2700000">
            <a:off x="2987711" y="1905897"/>
            <a:ext cx="326910" cy="326910"/>
          </a:xfrm>
          <a:prstGeom prst="teardrop">
            <a:avLst/>
          </a:prstGeom>
          <a:solidFill>
            <a:srgbClr val="007F3C"/>
          </a:solidFill>
          <a:ln>
            <a:solidFill>
              <a:srgbClr val="007F3C"/>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en-GB" sz="1600" b="1">
              <a:solidFill>
                <a:schemeClr val="tx1"/>
              </a:solidFill>
            </a:endParaRPr>
          </a:p>
        </p:txBody>
      </p:sp>
      <p:sp>
        <p:nvSpPr>
          <p:cNvPr id="48" name="Goccia 47">
            <a:extLst>
              <a:ext uri="{FF2B5EF4-FFF2-40B4-BE49-F238E27FC236}">
                <a16:creationId xmlns:a16="http://schemas.microsoft.com/office/drawing/2014/main" id="{11362BD0-BA50-1D29-7BD5-FACCB64B7CA7}"/>
              </a:ext>
            </a:extLst>
          </p:cNvPr>
          <p:cNvSpPr>
            <a:spLocks noChangeAspect="1"/>
          </p:cNvSpPr>
          <p:nvPr/>
        </p:nvSpPr>
        <p:spPr bwMode="auto">
          <a:xfrm rot="2700000">
            <a:off x="2987711" y="2465990"/>
            <a:ext cx="326910" cy="326910"/>
          </a:xfrm>
          <a:prstGeom prst="teardrop">
            <a:avLst/>
          </a:prstGeom>
          <a:solidFill>
            <a:srgbClr val="007F3C"/>
          </a:solidFill>
          <a:ln>
            <a:solidFill>
              <a:srgbClr val="007F3C"/>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en-GB" sz="1600" b="1">
              <a:solidFill>
                <a:schemeClr val="tx1"/>
              </a:solidFill>
            </a:endParaRPr>
          </a:p>
        </p:txBody>
      </p:sp>
      <p:sp>
        <p:nvSpPr>
          <p:cNvPr id="49" name="Goccia 48">
            <a:extLst>
              <a:ext uri="{FF2B5EF4-FFF2-40B4-BE49-F238E27FC236}">
                <a16:creationId xmlns:a16="http://schemas.microsoft.com/office/drawing/2014/main" id="{DDF72AC5-27E5-2CBC-5B24-AF02C2E55E4B}"/>
              </a:ext>
            </a:extLst>
          </p:cNvPr>
          <p:cNvSpPr>
            <a:spLocks noChangeAspect="1"/>
          </p:cNvSpPr>
          <p:nvPr/>
        </p:nvSpPr>
        <p:spPr bwMode="auto">
          <a:xfrm rot="2700000">
            <a:off x="2987711" y="3087838"/>
            <a:ext cx="326910" cy="326910"/>
          </a:xfrm>
          <a:prstGeom prst="teardrop">
            <a:avLst/>
          </a:prstGeom>
          <a:solidFill>
            <a:srgbClr val="007F3C"/>
          </a:solidFill>
          <a:ln>
            <a:solidFill>
              <a:srgbClr val="007F3C"/>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en-GB" sz="1600" b="1">
              <a:solidFill>
                <a:schemeClr val="tx1"/>
              </a:solidFill>
            </a:endParaRPr>
          </a:p>
        </p:txBody>
      </p:sp>
      <p:sp>
        <p:nvSpPr>
          <p:cNvPr id="50" name="Goccia 49">
            <a:extLst>
              <a:ext uri="{FF2B5EF4-FFF2-40B4-BE49-F238E27FC236}">
                <a16:creationId xmlns:a16="http://schemas.microsoft.com/office/drawing/2014/main" id="{A9C85199-3057-F1AD-31AA-9687A3A9F3D7}"/>
              </a:ext>
            </a:extLst>
          </p:cNvPr>
          <p:cNvSpPr>
            <a:spLocks noChangeAspect="1"/>
          </p:cNvSpPr>
          <p:nvPr/>
        </p:nvSpPr>
        <p:spPr bwMode="auto">
          <a:xfrm rot="2700000">
            <a:off x="2987711" y="3654394"/>
            <a:ext cx="326910" cy="326910"/>
          </a:xfrm>
          <a:prstGeom prst="teardrop">
            <a:avLst/>
          </a:prstGeom>
          <a:solidFill>
            <a:srgbClr val="007F3C"/>
          </a:solidFill>
          <a:ln>
            <a:solidFill>
              <a:srgbClr val="007F3C"/>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en-GB" sz="1600" b="1">
              <a:solidFill>
                <a:schemeClr val="tx1"/>
              </a:solidFill>
            </a:endParaRPr>
          </a:p>
        </p:txBody>
      </p:sp>
      <p:sp>
        <p:nvSpPr>
          <p:cNvPr id="51" name="CasellaDiTesto 50">
            <a:extLst>
              <a:ext uri="{FF2B5EF4-FFF2-40B4-BE49-F238E27FC236}">
                <a16:creationId xmlns:a16="http://schemas.microsoft.com/office/drawing/2014/main" id="{5C0A0618-3AB0-B77E-4B90-5BC5E981EEF3}"/>
              </a:ext>
            </a:extLst>
          </p:cNvPr>
          <p:cNvSpPr txBox="1"/>
          <p:nvPr/>
        </p:nvSpPr>
        <p:spPr>
          <a:xfrm>
            <a:off x="531813" y="2373805"/>
            <a:ext cx="1647510" cy="646331"/>
          </a:xfrm>
          <a:prstGeom prst="rect">
            <a:avLst/>
          </a:prstGeom>
          <a:noFill/>
        </p:spPr>
        <p:txBody>
          <a:bodyPr wrap="square">
            <a:spAutoFit/>
          </a:bodyPr>
          <a:lstStyle/>
          <a:p>
            <a:pPr algn="r"/>
            <a:r>
              <a:rPr lang="it-IT" b="1">
                <a:solidFill>
                  <a:srgbClr val="007F45"/>
                </a:solidFill>
                <a:latin typeface="Montserrat" panose="00000500000000000000" pitchFamily="2" charset="0"/>
              </a:rPr>
              <a:t>Il</a:t>
            </a:r>
            <a:r>
              <a:rPr lang="it-IT" sz="1400" b="1">
                <a:solidFill>
                  <a:srgbClr val="007F45"/>
                </a:solidFill>
                <a:latin typeface="Montserrat" panose="00000500000000000000" pitchFamily="2" charset="0"/>
              </a:rPr>
              <a:t> </a:t>
            </a:r>
            <a:r>
              <a:rPr lang="it-IT" b="1">
                <a:solidFill>
                  <a:srgbClr val="007F45"/>
                </a:solidFill>
                <a:latin typeface="Montserrat" panose="00000500000000000000" pitchFamily="2" charset="0"/>
              </a:rPr>
              <a:t>contesto strategico</a:t>
            </a:r>
            <a:endParaRPr lang="it-IT">
              <a:latin typeface="Montserrat" panose="00000500000000000000" pitchFamily="2" charset="0"/>
            </a:endParaRPr>
          </a:p>
        </p:txBody>
      </p:sp>
      <p:sp>
        <p:nvSpPr>
          <p:cNvPr id="52" name="CasellaDiTesto 51">
            <a:extLst>
              <a:ext uri="{FF2B5EF4-FFF2-40B4-BE49-F238E27FC236}">
                <a16:creationId xmlns:a16="http://schemas.microsoft.com/office/drawing/2014/main" id="{FE38A7C9-C73B-8D36-2488-752CCB6B5133}"/>
              </a:ext>
            </a:extLst>
          </p:cNvPr>
          <p:cNvSpPr txBox="1"/>
          <p:nvPr/>
        </p:nvSpPr>
        <p:spPr>
          <a:xfrm>
            <a:off x="531813" y="5035338"/>
            <a:ext cx="1647510" cy="646331"/>
          </a:xfrm>
          <a:prstGeom prst="rect">
            <a:avLst/>
          </a:prstGeom>
          <a:noFill/>
        </p:spPr>
        <p:txBody>
          <a:bodyPr wrap="square">
            <a:spAutoFit/>
          </a:bodyPr>
          <a:lstStyle/>
          <a:p>
            <a:pPr algn="r"/>
            <a:r>
              <a:rPr lang="it-IT" b="1">
                <a:solidFill>
                  <a:srgbClr val="007F45"/>
                </a:solidFill>
                <a:latin typeface="Montserrat" panose="00000500000000000000" pitchFamily="2" charset="0"/>
              </a:rPr>
              <a:t>Il</a:t>
            </a:r>
            <a:r>
              <a:rPr lang="it-IT" sz="1400" b="1">
                <a:solidFill>
                  <a:srgbClr val="007F45"/>
                </a:solidFill>
                <a:latin typeface="Montserrat" panose="00000500000000000000" pitchFamily="2" charset="0"/>
              </a:rPr>
              <a:t> </a:t>
            </a:r>
            <a:r>
              <a:rPr lang="it-IT" b="1">
                <a:solidFill>
                  <a:srgbClr val="007F45"/>
                </a:solidFill>
                <a:latin typeface="Montserrat" panose="00000500000000000000" pitchFamily="2" charset="0"/>
              </a:rPr>
              <a:t>contesto nazionale</a:t>
            </a:r>
            <a:endParaRPr lang="it-IT">
              <a:latin typeface="Montserrat" panose="00000500000000000000" pitchFamily="2" charset="0"/>
            </a:endParaRPr>
          </a:p>
        </p:txBody>
      </p:sp>
    </p:spTree>
    <p:extLst>
      <p:ext uri="{BB962C8B-B14F-4D97-AF65-F5344CB8AC3E}">
        <p14:creationId xmlns:p14="http://schemas.microsoft.com/office/powerpoint/2010/main" val="30238611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6484A-761A-3C02-CE1D-6A094DD04EA6}"/>
            </a:ext>
          </a:extLst>
        </p:cNvPr>
        <p:cNvGrpSpPr/>
        <p:nvPr/>
      </p:nvGrpSpPr>
      <p:grpSpPr>
        <a:xfrm>
          <a:off x="0" y="0"/>
          <a:ext cx="0" cy="0"/>
          <a:chOff x="0" y="0"/>
          <a:chExt cx="0" cy="0"/>
        </a:xfrm>
      </p:grpSpPr>
      <p:sp>
        <p:nvSpPr>
          <p:cNvPr id="2" name="Segnaposto testo 1">
            <a:extLst>
              <a:ext uri="{FF2B5EF4-FFF2-40B4-BE49-F238E27FC236}">
                <a16:creationId xmlns:a16="http://schemas.microsoft.com/office/drawing/2014/main" id="{34A8225E-AA41-695C-CE43-7E1095D5126F}"/>
              </a:ext>
            </a:extLst>
          </p:cNvPr>
          <p:cNvSpPr>
            <a:spLocks noGrp="1"/>
          </p:cNvSpPr>
          <p:nvPr>
            <p:ph type="body" sz="quarter" idx="11"/>
          </p:nvPr>
        </p:nvSpPr>
        <p:spPr>
          <a:xfrm>
            <a:off x="415927" y="227831"/>
            <a:ext cx="9572228" cy="184666"/>
          </a:xfrm>
        </p:spPr>
        <p:txBody>
          <a:bodyPr/>
          <a:lstStyle/>
          <a:p>
            <a:r>
              <a:rPr lang="it-IT" altLang="it-IT"/>
              <a:t>Premesse e obiettivi del progetto</a:t>
            </a:r>
            <a:endParaRPr lang="it-IT"/>
          </a:p>
        </p:txBody>
      </p:sp>
      <p:sp>
        <p:nvSpPr>
          <p:cNvPr id="6" name="Segnaposto testo 5">
            <a:extLst>
              <a:ext uri="{FF2B5EF4-FFF2-40B4-BE49-F238E27FC236}">
                <a16:creationId xmlns:a16="http://schemas.microsoft.com/office/drawing/2014/main" id="{9A61257E-C5A9-CE3A-5C10-E19838F848EB}"/>
              </a:ext>
            </a:extLst>
          </p:cNvPr>
          <p:cNvSpPr>
            <a:spLocks noGrp="1"/>
          </p:cNvSpPr>
          <p:nvPr>
            <p:ph type="body" sz="quarter" idx="12"/>
          </p:nvPr>
        </p:nvSpPr>
        <p:spPr>
          <a:xfrm>
            <a:off x="415926" y="435068"/>
            <a:ext cx="9572229" cy="246221"/>
          </a:xfrm>
        </p:spPr>
        <p:txBody>
          <a:bodyPr/>
          <a:lstStyle/>
          <a:p>
            <a:r>
              <a:rPr lang="it-IT"/>
              <a:t>Obiettivi strategici del progetto</a:t>
            </a:r>
          </a:p>
        </p:txBody>
      </p:sp>
      <p:sp>
        <p:nvSpPr>
          <p:cNvPr id="3" name="CasellaDiTesto 2">
            <a:extLst>
              <a:ext uri="{FF2B5EF4-FFF2-40B4-BE49-F238E27FC236}">
                <a16:creationId xmlns:a16="http://schemas.microsoft.com/office/drawing/2014/main" id="{ED8CC23B-BD7B-19B3-0958-7CC8EC6A7FD5}"/>
              </a:ext>
            </a:extLst>
          </p:cNvPr>
          <p:cNvSpPr txBox="1"/>
          <p:nvPr/>
        </p:nvSpPr>
        <p:spPr>
          <a:xfrm>
            <a:off x="1483304" y="2855791"/>
            <a:ext cx="10390342" cy="1025474"/>
          </a:xfrm>
          <a:prstGeom prst="rect">
            <a:avLst/>
          </a:prstGeom>
          <a:noFill/>
        </p:spPr>
        <p:txBody>
          <a:bodyPr wrap="square">
            <a:spAutoFit/>
          </a:bodyPr>
          <a:lstStyle/>
          <a:p>
            <a:pPr marL="285757" marR="133353" indent="-285757">
              <a:lnSpc>
                <a:spcPct val="120000"/>
              </a:lnSpc>
              <a:spcBef>
                <a:spcPts val="100"/>
              </a:spcBef>
              <a:spcAft>
                <a:spcPts val="400"/>
              </a:spcAft>
              <a:buFont typeface="Arial" panose="020B0604020202020204" pitchFamily="34" charset="0"/>
              <a:buChar char="•"/>
              <a:tabLst>
                <a:tab pos="593105" algn="l"/>
              </a:tabLst>
            </a:pPr>
            <a:r>
              <a:rPr lang="it-IT" sz="1200">
                <a:solidFill>
                  <a:srgbClr val="000000"/>
                </a:solidFill>
                <a:latin typeface="Montserrat" panose="00000500000000000000" pitchFamily="2" charset="0"/>
              </a:rPr>
              <a:t>L’Agenzia del Demanio intende realizzare un </a:t>
            </a:r>
            <a:r>
              <a:rPr lang="it-IT" sz="1200" b="1">
                <a:solidFill>
                  <a:srgbClr val="000000"/>
                </a:solidFill>
                <a:latin typeface="Montserrat" panose="00000500000000000000" pitchFamily="2" charset="0"/>
              </a:rPr>
              <a:t>progetto a rete nazionale, di grande valore sociale e di interesse generale finalizzato </a:t>
            </a:r>
            <a:endParaRPr lang="it-IT" sz="1200">
              <a:solidFill>
                <a:srgbClr val="000000"/>
              </a:solidFill>
              <a:latin typeface="Montserrat" panose="00000500000000000000" pitchFamily="2" charset="0"/>
            </a:endParaRPr>
          </a:p>
          <a:p>
            <a:pPr marL="285757" marR="133353" indent="-285757">
              <a:lnSpc>
                <a:spcPct val="120000"/>
              </a:lnSpc>
              <a:spcBef>
                <a:spcPts val="100"/>
              </a:spcBef>
              <a:spcAft>
                <a:spcPts val="400"/>
              </a:spcAft>
              <a:buFont typeface="Arial" panose="020B0604020202020204" pitchFamily="34" charset="0"/>
              <a:buChar char="•"/>
              <a:tabLst>
                <a:tab pos="593105" algn="l"/>
              </a:tabLst>
            </a:pPr>
            <a:r>
              <a:rPr lang="it-IT" sz="1200">
                <a:solidFill>
                  <a:srgbClr val="000000"/>
                </a:solidFill>
                <a:latin typeface="Montserrat" panose="00000500000000000000" pitchFamily="2" charset="0"/>
              </a:rPr>
              <a:t>L’Agenzia </a:t>
            </a:r>
            <a:r>
              <a:rPr lang="it-IT" sz="1200" b="1">
                <a:solidFill>
                  <a:srgbClr val="000000"/>
                </a:solidFill>
                <a:latin typeface="Montserrat" panose="00000500000000000000" pitchFamily="2" charset="0"/>
              </a:rPr>
              <a:t>immetterà a gara di un pacchetto pilota di beni che hanno sostenibilità gestionale</a:t>
            </a:r>
            <a:r>
              <a:rPr lang="it-IT" sz="1200">
                <a:solidFill>
                  <a:srgbClr val="000000"/>
                </a:solidFill>
                <a:latin typeface="Montserrat" panose="00000500000000000000" pitchFamily="2" charset="0"/>
              </a:rPr>
              <a:t>, per l’</a:t>
            </a:r>
            <a:r>
              <a:rPr lang="it-IT" sz="1200" b="1">
                <a:solidFill>
                  <a:srgbClr val="000000"/>
                </a:solidFill>
                <a:latin typeface="Montserrat" panose="00000500000000000000" pitchFamily="2" charset="0"/>
              </a:rPr>
              <a:t>affidamento a soggetti terzi </a:t>
            </a:r>
            <a:r>
              <a:rPr lang="it-IT" sz="1200">
                <a:solidFill>
                  <a:srgbClr val="000000"/>
                </a:solidFill>
                <a:latin typeface="Montserrat" panose="00000500000000000000" pitchFamily="2" charset="0"/>
              </a:rPr>
              <a:t>per il recupero dei beni, la realizzazione e gestione di nuove strutture d’accoglienza, inclusiva e accessibile</a:t>
            </a:r>
          </a:p>
        </p:txBody>
      </p:sp>
      <p:sp>
        <p:nvSpPr>
          <p:cNvPr id="8" name="Ovale 7">
            <a:extLst>
              <a:ext uri="{FF2B5EF4-FFF2-40B4-BE49-F238E27FC236}">
                <a16:creationId xmlns:a16="http://schemas.microsoft.com/office/drawing/2014/main" id="{6AAAF4BA-3E96-0243-8905-6A846A06EBC5}"/>
              </a:ext>
            </a:extLst>
          </p:cNvPr>
          <p:cNvSpPr/>
          <p:nvPr/>
        </p:nvSpPr>
        <p:spPr bwMode="auto">
          <a:xfrm>
            <a:off x="531695" y="1409248"/>
            <a:ext cx="846738" cy="846738"/>
          </a:xfrm>
          <a:prstGeom prst="ellipse">
            <a:avLst/>
          </a:prstGeom>
          <a:solidFill>
            <a:srgbClr val="92D050">
              <a:alpha val="25000"/>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latin typeface="Montserrat" panose="00000500000000000000" pitchFamily="2" charset="0"/>
            </a:endParaRPr>
          </a:p>
        </p:txBody>
      </p:sp>
      <p:sp>
        <p:nvSpPr>
          <p:cNvPr id="9" name="CasellaDiTesto 8">
            <a:extLst>
              <a:ext uri="{FF2B5EF4-FFF2-40B4-BE49-F238E27FC236}">
                <a16:creationId xmlns:a16="http://schemas.microsoft.com/office/drawing/2014/main" id="{C8E14A07-81C8-7798-948F-D61825AEA8A8}"/>
              </a:ext>
            </a:extLst>
          </p:cNvPr>
          <p:cNvSpPr txBox="1"/>
          <p:nvPr/>
        </p:nvSpPr>
        <p:spPr>
          <a:xfrm>
            <a:off x="1378432" y="4006841"/>
            <a:ext cx="8503815" cy="338554"/>
          </a:xfrm>
          <a:prstGeom prst="rect">
            <a:avLst/>
          </a:prstGeom>
          <a:noFill/>
        </p:spPr>
        <p:txBody>
          <a:bodyPr wrap="square">
            <a:spAutoFit/>
          </a:bodyPr>
          <a:lstStyle/>
          <a:p>
            <a:r>
              <a:rPr lang="it-IT" sz="1600" b="1">
                <a:solidFill>
                  <a:srgbClr val="007F45"/>
                </a:solidFill>
                <a:latin typeface="Montserrat" panose="00000500000000000000" pitchFamily="2" charset="0"/>
              </a:rPr>
              <a:t>Target beneficiari</a:t>
            </a:r>
            <a:endParaRPr lang="it-IT" sz="2000" b="1">
              <a:solidFill>
                <a:srgbClr val="007F45"/>
              </a:solidFill>
              <a:latin typeface="Montserrat" panose="00000500000000000000" pitchFamily="2" charset="0"/>
            </a:endParaRPr>
          </a:p>
        </p:txBody>
      </p:sp>
      <p:sp>
        <p:nvSpPr>
          <p:cNvPr id="10" name="CasellaDiTesto 9">
            <a:extLst>
              <a:ext uri="{FF2B5EF4-FFF2-40B4-BE49-F238E27FC236}">
                <a16:creationId xmlns:a16="http://schemas.microsoft.com/office/drawing/2014/main" id="{DCFE6B73-4BB7-C77E-7698-CD236B246F8C}"/>
              </a:ext>
            </a:extLst>
          </p:cNvPr>
          <p:cNvSpPr txBox="1"/>
          <p:nvPr/>
        </p:nvSpPr>
        <p:spPr>
          <a:xfrm>
            <a:off x="1483304" y="4345398"/>
            <a:ext cx="10390342" cy="867995"/>
          </a:xfrm>
          <a:prstGeom prst="rect">
            <a:avLst/>
          </a:prstGeom>
          <a:noFill/>
        </p:spPr>
        <p:txBody>
          <a:bodyPr wrap="square">
            <a:spAutoFit/>
          </a:bodyPr>
          <a:lstStyle/>
          <a:p>
            <a:pPr marL="285757" marR="133353" indent="-285757">
              <a:lnSpc>
                <a:spcPct val="120000"/>
              </a:lnSpc>
              <a:spcBef>
                <a:spcPts val="100"/>
              </a:spcBef>
              <a:spcAft>
                <a:spcPts val="400"/>
              </a:spcAft>
              <a:buFont typeface="Arial" panose="020B0604020202020204" pitchFamily="34" charset="0"/>
              <a:buChar char="•"/>
              <a:tabLst>
                <a:tab pos="593105" algn="l"/>
              </a:tabLst>
            </a:pPr>
            <a:r>
              <a:rPr lang="it-IT" sz="1200">
                <a:solidFill>
                  <a:srgbClr val="000000"/>
                </a:solidFill>
                <a:latin typeface="Montserrat" panose="00000500000000000000" pitchFamily="2" charset="0"/>
              </a:rPr>
              <a:t>In questa prima fase, si farà un </a:t>
            </a:r>
            <a:r>
              <a:rPr lang="it-IT" sz="1200">
                <a:latin typeface="Montserrat" panose="00000500000000000000" pitchFamily="2" charset="0"/>
              </a:rPr>
              <a:t>focus in particolare per:</a:t>
            </a:r>
          </a:p>
          <a:p>
            <a:pPr marL="742969" marR="133353" lvl="1" indent="-285757">
              <a:lnSpc>
                <a:spcPct val="120000"/>
              </a:lnSpc>
              <a:spcBef>
                <a:spcPts val="100"/>
              </a:spcBef>
              <a:spcAft>
                <a:spcPts val="400"/>
              </a:spcAft>
              <a:buFont typeface="Arial" panose="020B0604020202020204" pitchFamily="34" charset="0"/>
              <a:buChar char="•"/>
              <a:tabLst>
                <a:tab pos="593105" algn="l"/>
              </a:tabLst>
            </a:pPr>
            <a:r>
              <a:rPr lang="it-IT" sz="1200">
                <a:latin typeface="Montserrat" panose="00000500000000000000" pitchFamily="2" charset="0"/>
              </a:rPr>
              <a:t>il settore del </a:t>
            </a:r>
            <a:r>
              <a:rPr lang="it-IT" sz="1200" b="1">
                <a:latin typeface="Montserrat" panose="00000500000000000000" pitchFamily="2" charset="0"/>
              </a:rPr>
              <a:t>senior autosufficienti</a:t>
            </a:r>
          </a:p>
          <a:p>
            <a:pPr marL="742969" marR="133353" lvl="1" indent="-285757">
              <a:lnSpc>
                <a:spcPct val="120000"/>
              </a:lnSpc>
              <a:spcBef>
                <a:spcPts val="100"/>
              </a:spcBef>
              <a:spcAft>
                <a:spcPts val="400"/>
              </a:spcAft>
              <a:buFont typeface="Arial" panose="020B0604020202020204" pitchFamily="34" charset="0"/>
              <a:buChar char="•"/>
              <a:tabLst>
                <a:tab pos="593105" algn="l"/>
              </a:tabLst>
            </a:pPr>
            <a:r>
              <a:rPr lang="it-IT" sz="1200">
                <a:latin typeface="Montserrat" panose="00000500000000000000" pitchFamily="2" charset="0"/>
              </a:rPr>
              <a:t>la </a:t>
            </a:r>
            <a:r>
              <a:rPr lang="it-IT" sz="1200" b="1">
                <a:latin typeface="Montserrat" panose="00000500000000000000" pitchFamily="2" charset="0"/>
              </a:rPr>
              <a:t>ricettività inclusiva e generica</a:t>
            </a:r>
          </a:p>
        </p:txBody>
      </p:sp>
      <p:sp>
        <p:nvSpPr>
          <p:cNvPr id="12" name="CasellaDiTesto 11">
            <a:extLst>
              <a:ext uri="{FF2B5EF4-FFF2-40B4-BE49-F238E27FC236}">
                <a16:creationId xmlns:a16="http://schemas.microsoft.com/office/drawing/2014/main" id="{D4543D5B-6E8D-530D-02A8-731B8B8CA3A9}"/>
              </a:ext>
            </a:extLst>
          </p:cNvPr>
          <p:cNvSpPr txBox="1"/>
          <p:nvPr/>
        </p:nvSpPr>
        <p:spPr>
          <a:xfrm>
            <a:off x="1378435" y="2502197"/>
            <a:ext cx="8503815" cy="338554"/>
          </a:xfrm>
          <a:prstGeom prst="rect">
            <a:avLst/>
          </a:prstGeom>
          <a:noFill/>
        </p:spPr>
        <p:txBody>
          <a:bodyPr wrap="square">
            <a:spAutoFit/>
          </a:bodyPr>
          <a:lstStyle/>
          <a:p>
            <a:r>
              <a:rPr lang="it-IT" sz="1600" b="1">
                <a:solidFill>
                  <a:srgbClr val="007F45"/>
                </a:solidFill>
                <a:latin typeface="Montserrat" panose="00000500000000000000" pitchFamily="2" charset="0"/>
              </a:rPr>
              <a:t>Obiettivi</a:t>
            </a:r>
            <a:endParaRPr lang="it-IT" sz="2000" b="1">
              <a:solidFill>
                <a:srgbClr val="007F45"/>
              </a:solidFill>
              <a:latin typeface="Montserrat" panose="00000500000000000000" pitchFamily="2" charset="0"/>
            </a:endParaRPr>
          </a:p>
        </p:txBody>
      </p:sp>
      <p:sp>
        <p:nvSpPr>
          <p:cNvPr id="15" name="CasellaDiTesto 14">
            <a:extLst>
              <a:ext uri="{FF2B5EF4-FFF2-40B4-BE49-F238E27FC236}">
                <a16:creationId xmlns:a16="http://schemas.microsoft.com/office/drawing/2014/main" id="{87D03B0D-B234-5377-73B8-A711329FEEC6}"/>
              </a:ext>
            </a:extLst>
          </p:cNvPr>
          <p:cNvSpPr txBox="1"/>
          <p:nvPr/>
        </p:nvSpPr>
        <p:spPr>
          <a:xfrm>
            <a:off x="983800" y="1409252"/>
            <a:ext cx="8503815" cy="830997"/>
          </a:xfrm>
          <a:prstGeom prst="rect">
            <a:avLst/>
          </a:prstGeom>
          <a:noFill/>
        </p:spPr>
        <p:txBody>
          <a:bodyPr wrap="square">
            <a:spAutoFit/>
          </a:bodyPr>
          <a:lstStyle/>
          <a:p>
            <a:r>
              <a:rPr lang="it-IT" sz="2400">
                <a:solidFill>
                  <a:srgbClr val="007F45"/>
                </a:solidFill>
                <a:latin typeface="Montserrat" panose="00000500000000000000" pitchFamily="2" charset="0"/>
              </a:rPr>
              <a:t>Creazione del progetto </a:t>
            </a:r>
            <a:br>
              <a:rPr lang="it-IT" sz="2400">
                <a:solidFill>
                  <a:srgbClr val="007F45"/>
                </a:solidFill>
                <a:latin typeface="Montserrat" panose="00000500000000000000" pitchFamily="2" charset="0"/>
              </a:rPr>
            </a:br>
            <a:r>
              <a:rPr lang="it-IT" sz="2400" b="1">
                <a:solidFill>
                  <a:srgbClr val="007F45"/>
                </a:solidFill>
                <a:latin typeface="Montserrat" panose="00000500000000000000" pitchFamily="2" charset="0"/>
              </a:rPr>
              <a:t>“Turismo accessibile – per tutti, 4all”</a:t>
            </a:r>
          </a:p>
        </p:txBody>
      </p:sp>
    </p:spTree>
    <p:extLst>
      <p:ext uri="{BB962C8B-B14F-4D97-AF65-F5344CB8AC3E}">
        <p14:creationId xmlns:p14="http://schemas.microsoft.com/office/powerpoint/2010/main" val="22207067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D6802F12-E73E-5DA1-67A9-90D3F4F69B21}"/>
              </a:ext>
            </a:extLst>
          </p:cNvPr>
          <p:cNvSpPr>
            <a:spLocks noGrp="1"/>
          </p:cNvSpPr>
          <p:nvPr>
            <p:ph type="body" sz="quarter" idx="11"/>
          </p:nvPr>
        </p:nvSpPr>
        <p:spPr>
          <a:xfrm>
            <a:off x="415927" y="227831"/>
            <a:ext cx="9572228" cy="184666"/>
          </a:xfrm>
        </p:spPr>
        <p:txBody>
          <a:bodyPr/>
          <a:lstStyle/>
          <a:p>
            <a:r>
              <a:rPr lang="it-IT" altLang="it-IT"/>
              <a:t>Premesse e obiettivi del progetto</a:t>
            </a:r>
            <a:endParaRPr lang="it-IT"/>
          </a:p>
        </p:txBody>
      </p:sp>
      <p:sp>
        <p:nvSpPr>
          <p:cNvPr id="5" name="Segnaposto testo 4">
            <a:extLst>
              <a:ext uri="{FF2B5EF4-FFF2-40B4-BE49-F238E27FC236}">
                <a16:creationId xmlns:a16="http://schemas.microsoft.com/office/drawing/2014/main" id="{E2443971-16FC-9761-F1B3-CAB3AF5DA2E9}"/>
              </a:ext>
            </a:extLst>
          </p:cNvPr>
          <p:cNvSpPr>
            <a:spLocks noGrp="1"/>
          </p:cNvSpPr>
          <p:nvPr>
            <p:ph type="body" sz="quarter" idx="12"/>
          </p:nvPr>
        </p:nvSpPr>
        <p:spPr>
          <a:xfrm>
            <a:off x="415926" y="435068"/>
            <a:ext cx="9572229" cy="246221"/>
          </a:xfrm>
        </p:spPr>
        <p:txBody>
          <a:bodyPr/>
          <a:lstStyle/>
          <a:p>
            <a:r>
              <a:rPr lang="it-IT"/>
              <a:t>Principi del progetto “Turismo accessibile – per tutti, 4all”</a:t>
            </a:r>
          </a:p>
        </p:txBody>
      </p:sp>
      <p:sp>
        <p:nvSpPr>
          <p:cNvPr id="7" name="Segnaposto testo 6">
            <a:extLst>
              <a:ext uri="{FF2B5EF4-FFF2-40B4-BE49-F238E27FC236}">
                <a16:creationId xmlns:a16="http://schemas.microsoft.com/office/drawing/2014/main" id="{60A06E3C-2C76-A5D8-39D1-09F397221767}"/>
              </a:ext>
            </a:extLst>
          </p:cNvPr>
          <p:cNvSpPr>
            <a:spLocks noGrp="1"/>
          </p:cNvSpPr>
          <p:nvPr>
            <p:ph type="body" sz="quarter" idx="13"/>
          </p:nvPr>
        </p:nvSpPr>
        <p:spPr/>
        <p:txBody>
          <a:bodyPr/>
          <a:lstStyle/>
          <a:p>
            <a:endParaRPr lang="it-IT"/>
          </a:p>
        </p:txBody>
      </p:sp>
      <p:sp>
        <p:nvSpPr>
          <p:cNvPr id="13" name="Segnaposto contenuto 2">
            <a:extLst>
              <a:ext uri="{FF2B5EF4-FFF2-40B4-BE49-F238E27FC236}">
                <a16:creationId xmlns:a16="http://schemas.microsoft.com/office/drawing/2014/main" id="{E9869DD8-F2BA-28F9-0403-B3BD599CE8DE}"/>
              </a:ext>
            </a:extLst>
          </p:cNvPr>
          <p:cNvSpPr txBox="1">
            <a:spLocks/>
          </p:cNvSpPr>
          <p:nvPr/>
        </p:nvSpPr>
        <p:spPr>
          <a:xfrm>
            <a:off x="2644472" y="1715167"/>
            <a:ext cx="7396479" cy="1570862"/>
          </a:xfrm>
          <a:prstGeom prst="rect">
            <a:avLst/>
          </a:prstGeom>
          <a:noFill/>
          <a:ln>
            <a:solidFill>
              <a:schemeClr val="tx1">
                <a:lumMod val="65000"/>
                <a:lumOff val="35000"/>
              </a:schemeClr>
            </a:solidFill>
            <a:prstDash val="dash"/>
          </a:ln>
        </p:spPr>
        <p:txBody>
          <a:bodyPr lIns="108000" tIns="72000" rIns="108000" bIns="72000" anchor="ctr">
            <a:noAutofit/>
          </a:bodyPr>
          <a:lstStyle>
            <a:lvl1pPr marL="342900" indent="-342900" algn="just" rtl="0" eaLnBrk="0" fontAlgn="base" hangingPunct="0">
              <a:spcBef>
                <a:spcPct val="20000"/>
              </a:spcBef>
              <a:spcAft>
                <a:spcPct val="0"/>
              </a:spcAft>
              <a:defRPr sz="1600">
                <a:solidFill>
                  <a:schemeClr val="accent1">
                    <a:lumMod val="50000"/>
                  </a:schemeClr>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Arial" charset="0"/>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Arial" charset="0"/>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marR="133350" indent="0">
              <a:lnSpc>
                <a:spcPct val="120000"/>
              </a:lnSpc>
              <a:spcBef>
                <a:spcPts val="100"/>
              </a:spcBef>
              <a:spcAft>
                <a:spcPts val="200"/>
              </a:spcAft>
              <a:tabLst>
                <a:tab pos="593090" algn="l"/>
              </a:tabLst>
            </a:pPr>
            <a:r>
              <a:rPr lang="it-IT">
                <a:solidFill>
                  <a:srgbClr val="000000"/>
                </a:solidFill>
                <a:latin typeface="+mj-lt"/>
              </a:rPr>
              <a:t>L’Agenzia del Demanio intende realizzare un progetto a rete nazionale, di grande valore sociale e di interesse generale, sul </a:t>
            </a:r>
            <a:r>
              <a:rPr lang="it-IT" b="1">
                <a:solidFill>
                  <a:srgbClr val="000000"/>
                </a:solidFill>
                <a:latin typeface="+mj-lt"/>
              </a:rPr>
              <a:t>“Turismo accessibile – per tutti, 4all"</a:t>
            </a:r>
            <a:endParaRPr lang="it-IT" sz="1200" b="1">
              <a:solidFill>
                <a:schemeClr val="tx1"/>
              </a:solidFill>
              <a:latin typeface="+mj-lt"/>
              <a:ea typeface="Verdana"/>
            </a:endParaRPr>
          </a:p>
        </p:txBody>
      </p:sp>
      <p:sp>
        <p:nvSpPr>
          <p:cNvPr id="14" name="Segnaposto contenuto 2">
            <a:extLst>
              <a:ext uri="{FF2B5EF4-FFF2-40B4-BE49-F238E27FC236}">
                <a16:creationId xmlns:a16="http://schemas.microsoft.com/office/drawing/2014/main" id="{68240971-A849-434A-4612-BF46807C7ACA}"/>
              </a:ext>
            </a:extLst>
          </p:cNvPr>
          <p:cNvSpPr txBox="1">
            <a:spLocks/>
          </p:cNvSpPr>
          <p:nvPr/>
        </p:nvSpPr>
        <p:spPr bwMode="auto">
          <a:xfrm>
            <a:off x="2644471" y="3362230"/>
            <a:ext cx="7396480" cy="2924459"/>
          </a:xfrm>
          <a:prstGeom prst="rect">
            <a:avLst/>
          </a:prstGeom>
          <a:noFill/>
          <a:ln w="9525">
            <a:solidFill>
              <a:schemeClr val="tx1">
                <a:lumMod val="65000"/>
                <a:lumOff val="35000"/>
              </a:schemeClr>
            </a:solidFill>
            <a:prstDash val="dash"/>
            <a:miter lim="800000"/>
            <a:headEnd/>
            <a:tailEnd/>
          </a:ln>
        </p:spPr>
        <p:txBody>
          <a:bodyPr vert="horz" wrap="square" lIns="108000" tIns="72000" rIns="108000" bIns="72000" numCol="1" anchor="ctr" anchorCtr="0" compatLnSpc="1">
            <a:prstTxWarp prst="textNoShape">
              <a:avLst/>
            </a:prstTxWarp>
            <a:noAutofit/>
          </a:bodyPr>
          <a:lstStyle>
            <a:lvl1pPr marL="342900" indent="-342900" algn="just" rtl="0" eaLnBrk="0" fontAlgn="base" hangingPunct="0">
              <a:spcBef>
                <a:spcPct val="20000"/>
              </a:spcBef>
              <a:spcAft>
                <a:spcPct val="0"/>
              </a:spcAft>
              <a:defRPr sz="16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Arial" charset="0"/>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Arial" charset="0"/>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a:buFont typeface="Arial" panose="020B0604020202020204" pitchFamily="34" charset="0"/>
              <a:buChar char="•"/>
            </a:pPr>
            <a:r>
              <a:rPr lang="it-IT" sz="1400">
                <a:latin typeface="+mj-lt"/>
              </a:rPr>
              <a:t>Promuovere un </a:t>
            </a:r>
            <a:r>
              <a:rPr lang="it-IT" sz="1400" b="1">
                <a:latin typeface="+mj-lt"/>
              </a:rPr>
              <a:t>approccio inclusivo e sostenibile al turismo</a:t>
            </a:r>
            <a:r>
              <a:rPr lang="it-IT" sz="1400">
                <a:latin typeface="+mj-lt"/>
              </a:rPr>
              <a:t>, garantendo che tutte le persone, indipendentemente dalle loro capacità fisiche o sensoriali, possano godere delle stesse opportunità di viaggio e di esperienze culturali</a:t>
            </a:r>
          </a:p>
          <a:p>
            <a:pPr>
              <a:buFont typeface="Arial" panose="020B0604020202020204" pitchFamily="34" charset="0"/>
              <a:buChar char="•"/>
            </a:pPr>
            <a:r>
              <a:rPr lang="it-IT" sz="1400">
                <a:latin typeface="+mj-lt"/>
              </a:rPr>
              <a:t>Rendere il turismo accessibile, con un focus su politiche pubbliche e iniziative private per </a:t>
            </a:r>
            <a:r>
              <a:rPr lang="it-IT" sz="1400" b="1">
                <a:latin typeface="+mj-lt"/>
              </a:rPr>
              <a:t>superare le barriere che affrontano le persone con disabilità</a:t>
            </a:r>
          </a:p>
          <a:p>
            <a:pPr>
              <a:buFont typeface="Arial" panose="020B0604020202020204" pitchFamily="34" charset="0"/>
              <a:buChar char="•"/>
            </a:pPr>
            <a:r>
              <a:rPr lang="it-IT" sz="1400">
                <a:solidFill>
                  <a:srgbClr val="000000"/>
                </a:solidFill>
                <a:latin typeface="+mj-lt"/>
              </a:rPr>
              <a:t>Mettere a gara di un </a:t>
            </a:r>
            <a:r>
              <a:rPr lang="it-IT" sz="1400" b="1">
                <a:solidFill>
                  <a:srgbClr val="000000"/>
                </a:solidFill>
                <a:latin typeface="+mj-lt"/>
              </a:rPr>
              <a:t>pacchetto pilota di immobili </a:t>
            </a:r>
            <a:r>
              <a:rPr lang="it-IT" sz="1400">
                <a:solidFill>
                  <a:srgbClr val="000000"/>
                </a:solidFill>
                <a:latin typeface="+mj-lt"/>
              </a:rPr>
              <a:t>per l’affidamento a soggetti terzi, in grado di farsi carico del recupero dei beni, della realizzazione e gestione di nuove strutture d’accoglienza, inclusiva e accessibile per tutti </a:t>
            </a:r>
          </a:p>
        </p:txBody>
      </p:sp>
      <p:sp>
        <p:nvSpPr>
          <p:cNvPr id="15" name="CasellaDiTesto 14">
            <a:extLst>
              <a:ext uri="{FF2B5EF4-FFF2-40B4-BE49-F238E27FC236}">
                <a16:creationId xmlns:a16="http://schemas.microsoft.com/office/drawing/2014/main" id="{9893572C-DCA7-E427-2B11-DB1DC5CBE81E}"/>
              </a:ext>
            </a:extLst>
          </p:cNvPr>
          <p:cNvSpPr txBox="1"/>
          <p:nvPr/>
        </p:nvSpPr>
        <p:spPr>
          <a:xfrm rot="16200000">
            <a:off x="1503257" y="2221583"/>
            <a:ext cx="1570865" cy="558033"/>
          </a:xfrm>
          <a:prstGeom prst="round2SameRect">
            <a:avLst/>
          </a:prstGeom>
          <a:solidFill>
            <a:schemeClr val="bg1">
              <a:lumMod val="95000"/>
            </a:schemeClr>
          </a:solidFill>
          <a:ln>
            <a:solidFill>
              <a:schemeClr val="tx1">
                <a:lumMod val="65000"/>
                <a:lumOff val="35000"/>
              </a:schemeClr>
            </a:solidFill>
          </a:ln>
        </p:spPr>
        <p:txBody>
          <a:bodyPr wrap="square" rtlCol="0" anchor="ctr">
            <a:noAutofit/>
          </a:bodyPr>
          <a:lstStyle/>
          <a:p>
            <a:pPr algn="ctr"/>
            <a:r>
              <a:rPr lang="it-IT" sz="1400" b="1">
                <a:solidFill>
                  <a:srgbClr val="007F3C"/>
                </a:solidFill>
                <a:latin typeface="+mj-lt"/>
              </a:rPr>
              <a:t>OBIETTIVO</a:t>
            </a:r>
          </a:p>
          <a:p>
            <a:pPr algn="ctr"/>
            <a:r>
              <a:rPr lang="it-IT" sz="1400" b="1">
                <a:solidFill>
                  <a:srgbClr val="007F3C"/>
                </a:solidFill>
                <a:latin typeface="+mj-lt"/>
              </a:rPr>
              <a:t>GENERALE</a:t>
            </a:r>
          </a:p>
        </p:txBody>
      </p:sp>
      <p:sp>
        <p:nvSpPr>
          <p:cNvPr id="16" name="CasellaDiTesto 15">
            <a:extLst>
              <a:ext uri="{FF2B5EF4-FFF2-40B4-BE49-F238E27FC236}">
                <a16:creationId xmlns:a16="http://schemas.microsoft.com/office/drawing/2014/main" id="{B0B3DC7A-12B5-79C7-24B1-DB70C48C2975}"/>
              </a:ext>
            </a:extLst>
          </p:cNvPr>
          <p:cNvSpPr txBox="1"/>
          <p:nvPr/>
        </p:nvSpPr>
        <p:spPr>
          <a:xfrm rot="16200000">
            <a:off x="822961" y="4545444"/>
            <a:ext cx="2924452" cy="558033"/>
          </a:xfrm>
          <a:prstGeom prst="round2SameRect">
            <a:avLst/>
          </a:prstGeom>
          <a:solidFill>
            <a:schemeClr val="bg1">
              <a:lumMod val="95000"/>
            </a:schemeClr>
          </a:solidFill>
          <a:ln>
            <a:solidFill>
              <a:schemeClr val="tx1">
                <a:lumMod val="65000"/>
                <a:lumOff val="35000"/>
              </a:schemeClr>
            </a:solidFill>
          </a:ln>
        </p:spPr>
        <p:txBody>
          <a:bodyPr wrap="square" rtlCol="0" anchor="ctr">
            <a:noAutofit/>
          </a:bodyPr>
          <a:lstStyle/>
          <a:p>
            <a:pPr algn="ctr"/>
            <a:r>
              <a:rPr lang="it-IT" sz="1400" b="1">
                <a:solidFill>
                  <a:srgbClr val="007F3C"/>
                </a:solidFill>
                <a:latin typeface="+mj-lt"/>
              </a:rPr>
              <a:t>OBIETTIVI SPECIFICI</a:t>
            </a:r>
          </a:p>
        </p:txBody>
      </p:sp>
    </p:spTree>
    <p:extLst>
      <p:ext uri="{BB962C8B-B14F-4D97-AF65-F5344CB8AC3E}">
        <p14:creationId xmlns:p14="http://schemas.microsoft.com/office/powerpoint/2010/main" val="3962698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C051667B-D4D3-1A59-B85D-84E5E232A4A4}"/>
              </a:ext>
            </a:extLst>
          </p:cNvPr>
          <p:cNvSpPr>
            <a:spLocks noGrp="1"/>
          </p:cNvSpPr>
          <p:nvPr>
            <p:ph type="body" sz="quarter" idx="11"/>
          </p:nvPr>
        </p:nvSpPr>
        <p:spPr>
          <a:xfrm>
            <a:off x="415927" y="227831"/>
            <a:ext cx="9572228" cy="184666"/>
          </a:xfrm>
        </p:spPr>
        <p:txBody>
          <a:bodyPr/>
          <a:lstStyle/>
          <a:p>
            <a:r>
              <a:rPr lang="it-IT" altLang="it-IT"/>
              <a:t>Premesse e obiettivi del progetto</a:t>
            </a:r>
            <a:endParaRPr lang="it-IT"/>
          </a:p>
        </p:txBody>
      </p:sp>
      <p:sp>
        <p:nvSpPr>
          <p:cNvPr id="5" name="Segnaposto testo 4">
            <a:extLst>
              <a:ext uri="{FF2B5EF4-FFF2-40B4-BE49-F238E27FC236}">
                <a16:creationId xmlns:a16="http://schemas.microsoft.com/office/drawing/2014/main" id="{09F60C9B-3F9E-DA62-1CE5-27C2CFF4DC12}"/>
              </a:ext>
            </a:extLst>
          </p:cNvPr>
          <p:cNvSpPr>
            <a:spLocks noGrp="1"/>
          </p:cNvSpPr>
          <p:nvPr>
            <p:ph type="body" sz="quarter" idx="12"/>
          </p:nvPr>
        </p:nvSpPr>
        <p:spPr>
          <a:xfrm>
            <a:off x="415926" y="435068"/>
            <a:ext cx="9572229" cy="246221"/>
          </a:xfrm>
        </p:spPr>
        <p:txBody>
          <a:bodyPr/>
          <a:lstStyle/>
          <a:p>
            <a:r>
              <a:rPr lang="it-IT"/>
              <a:t>MODELLI ALTERNATIVI DI INTERVENTO</a:t>
            </a:r>
          </a:p>
        </p:txBody>
      </p:sp>
      <p:sp>
        <p:nvSpPr>
          <p:cNvPr id="6" name="Segnaposto testo 5">
            <a:extLst>
              <a:ext uri="{FF2B5EF4-FFF2-40B4-BE49-F238E27FC236}">
                <a16:creationId xmlns:a16="http://schemas.microsoft.com/office/drawing/2014/main" id="{979E3934-90CD-A118-1438-EFFABF2618DA}"/>
              </a:ext>
            </a:extLst>
          </p:cNvPr>
          <p:cNvSpPr>
            <a:spLocks noGrp="1"/>
          </p:cNvSpPr>
          <p:nvPr>
            <p:ph type="body" sz="quarter" idx="13"/>
          </p:nvPr>
        </p:nvSpPr>
        <p:spPr>
          <a:xfrm>
            <a:off x="415926" y="837963"/>
            <a:ext cx="11368087" cy="655909"/>
          </a:xfrm>
        </p:spPr>
        <p:txBody>
          <a:bodyPr/>
          <a:lstStyle/>
          <a:p>
            <a:r>
              <a:rPr lang="it-IT" sz="1300">
                <a:latin typeface="Montserrat"/>
                <a:ea typeface="MS PGothic"/>
              </a:rPr>
              <a:t>La proposta dovrà associare funzioni connesse all’</a:t>
            </a:r>
            <a:r>
              <a:rPr lang="it-IT" sz="1300" b="1">
                <a:latin typeface="Montserrat"/>
                <a:ea typeface="MS PGothic"/>
              </a:rPr>
              <a:t>accoglienza inclusiva </a:t>
            </a:r>
            <a:r>
              <a:rPr lang="it-IT" sz="1300">
                <a:latin typeface="Montserrat"/>
                <a:ea typeface="MS PGothic"/>
              </a:rPr>
              <a:t>con una gamma di servizi pensati per soggetti con particolari esigenze, legate all’accoglienza e all’accessibilità, quali senior autosufficienti e non; si potranno prendere a riferimento uno o un mix dei due </a:t>
            </a:r>
            <a:r>
              <a:rPr lang="it-IT" sz="1300" b="1">
                <a:latin typeface="Montserrat"/>
                <a:ea typeface="MS PGothic"/>
              </a:rPr>
              <a:t>modelli di intervento </a:t>
            </a:r>
            <a:r>
              <a:rPr lang="it-IT" sz="1300">
                <a:latin typeface="Montserrat"/>
                <a:ea typeface="MS PGothic"/>
              </a:rPr>
              <a:t>di seguito indicati, le cui caratteristiche possono essere considerate e declinate in base al progetto presentato.</a:t>
            </a:r>
          </a:p>
        </p:txBody>
      </p:sp>
      <p:sp>
        <p:nvSpPr>
          <p:cNvPr id="13" name="Rettangolo 12">
            <a:extLst>
              <a:ext uri="{FF2B5EF4-FFF2-40B4-BE49-F238E27FC236}">
                <a16:creationId xmlns:a16="http://schemas.microsoft.com/office/drawing/2014/main" id="{F3980198-D3CC-7E7C-5948-3B5DF58BAF1C}"/>
              </a:ext>
            </a:extLst>
          </p:cNvPr>
          <p:cNvSpPr/>
          <p:nvPr/>
        </p:nvSpPr>
        <p:spPr bwMode="auto">
          <a:xfrm>
            <a:off x="1889811" y="1832733"/>
            <a:ext cx="2999622" cy="27357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r>
              <a:rPr lang="it-IT" sz="1000" b="1">
                <a:solidFill>
                  <a:srgbClr val="007F3C"/>
                </a:solidFill>
              </a:rPr>
              <a:t>MODELLO 1</a:t>
            </a:r>
          </a:p>
        </p:txBody>
      </p:sp>
      <p:sp>
        <p:nvSpPr>
          <p:cNvPr id="14" name="Rettangolo 13">
            <a:extLst>
              <a:ext uri="{FF2B5EF4-FFF2-40B4-BE49-F238E27FC236}">
                <a16:creationId xmlns:a16="http://schemas.microsoft.com/office/drawing/2014/main" id="{6983A936-D72A-D8C5-C18A-C3574F7D0E27}"/>
              </a:ext>
            </a:extLst>
          </p:cNvPr>
          <p:cNvSpPr/>
          <p:nvPr/>
        </p:nvSpPr>
        <p:spPr bwMode="auto">
          <a:xfrm>
            <a:off x="5858164" y="1814084"/>
            <a:ext cx="2999622" cy="273579"/>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r>
              <a:rPr lang="it-IT" sz="1000" b="1">
                <a:solidFill>
                  <a:srgbClr val="0098BC"/>
                </a:solidFill>
              </a:rPr>
              <a:t>MODELLO 2</a:t>
            </a:r>
          </a:p>
        </p:txBody>
      </p:sp>
      <p:sp>
        <p:nvSpPr>
          <p:cNvPr id="15" name="CasellaDiTesto 14">
            <a:extLst>
              <a:ext uri="{FF2B5EF4-FFF2-40B4-BE49-F238E27FC236}">
                <a16:creationId xmlns:a16="http://schemas.microsoft.com/office/drawing/2014/main" id="{84CE0B6F-D480-884C-84BE-4BC18E7AD534}"/>
              </a:ext>
            </a:extLst>
          </p:cNvPr>
          <p:cNvSpPr txBox="1"/>
          <p:nvPr/>
        </p:nvSpPr>
        <p:spPr>
          <a:xfrm>
            <a:off x="70038" y="2623674"/>
            <a:ext cx="1247459" cy="410546"/>
          </a:xfrm>
          <a:prstGeom prst="rect">
            <a:avLst/>
          </a:prstGeom>
          <a:noFill/>
          <a:ln>
            <a:noFill/>
          </a:ln>
        </p:spPr>
        <p:txBody>
          <a:bodyPr wrap="square" lIns="72000" tIns="36000" rIns="36000" bIns="36000" rtlCol="0" anchor="t">
            <a:noAutofit/>
          </a:bodyPr>
          <a:lstStyle/>
          <a:p>
            <a:pPr algn="r">
              <a:spcAft>
                <a:spcPts val="600"/>
              </a:spcAft>
            </a:pPr>
            <a:r>
              <a:rPr lang="it-IT" sz="1050" b="1"/>
              <a:t>Target prevalente</a:t>
            </a:r>
            <a:endParaRPr lang="en-US" sz="1600"/>
          </a:p>
        </p:txBody>
      </p:sp>
      <p:sp>
        <p:nvSpPr>
          <p:cNvPr id="16" name="CasellaDiTesto 15">
            <a:extLst>
              <a:ext uri="{FF2B5EF4-FFF2-40B4-BE49-F238E27FC236}">
                <a16:creationId xmlns:a16="http://schemas.microsoft.com/office/drawing/2014/main" id="{1E20F516-E98A-3ABC-F57E-0D2D4AFDD07E}"/>
              </a:ext>
            </a:extLst>
          </p:cNvPr>
          <p:cNvSpPr txBox="1"/>
          <p:nvPr/>
        </p:nvSpPr>
        <p:spPr>
          <a:xfrm>
            <a:off x="70038" y="4120780"/>
            <a:ext cx="1247459" cy="789390"/>
          </a:xfrm>
          <a:prstGeom prst="rect">
            <a:avLst/>
          </a:prstGeom>
          <a:noFill/>
          <a:ln>
            <a:noFill/>
          </a:ln>
        </p:spPr>
        <p:txBody>
          <a:bodyPr wrap="square" lIns="72000" tIns="36000" rIns="36000" bIns="36000" rtlCol="0" anchor="t">
            <a:noAutofit/>
          </a:bodyPr>
          <a:lstStyle/>
          <a:p>
            <a:pPr algn="r">
              <a:spcAft>
                <a:spcPts val="600"/>
              </a:spcAft>
            </a:pPr>
            <a:r>
              <a:rPr lang="it-IT" sz="1050" b="1"/>
              <a:t>Servizi dedicati all'utente</a:t>
            </a:r>
            <a:endParaRPr lang="en-US" sz="1600"/>
          </a:p>
        </p:txBody>
      </p:sp>
      <p:sp>
        <p:nvSpPr>
          <p:cNvPr id="19" name="CasellaDiTesto 18">
            <a:extLst>
              <a:ext uri="{FF2B5EF4-FFF2-40B4-BE49-F238E27FC236}">
                <a16:creationId xmlns:a16="http://schemas.microsoft.com/office/drawing/2014/main" id="{798F9921-72F5-FEDA-8DEA-BC4C0D3DAD0F}"/>
              </a:ext>
            </a:extLst>
          </p:cNvPr>
          <p:cNvSpPr txBox="1"/>
          <p:nvPr/>
        </p:nvSpPr>
        <p:spPr>
          <a:xfrm>
            <a:off x="70038" y="5504349"/>
            <a:ext cx="1247459" cy="571688"/>
          </a:xfrm>
          <a:prstGeom prst="rect">
            <a:avLst/>
          </a:prstGeom>
          <a:noFill/>
          <a:ln>
            <a:noFill/>
          </a:ln>
        </p:spPr>
        <p:txBody>
          <a:bodyPr wrap="square" lIns="72000" tIns="36000" rIns="36000" bIns="36000" rtlCol="0" anchor="t">
            <a:noAutofit/>
          </a:bodyPr>
          <a:lstStyle/>
          <a:p>
            <a:pPr algn="r">
              <a:spcAft>
                <a:spcPts val="600"/>
              </a:spcAft>
            </a:pPr>
            <a:r>
              <a:rPr lang="it-IT" sz="1050" b="1"/>
              <a:t>Caratteristiche strutturali e localizzative</a:t>
            </a:r>
          </a:p>
        </p:txBody>
      </p:sp>
      <p:sp>
        <p:nvSpPr>
          <p:cNvPr id="2" name="CasellaDiTesto 1">
            <a:extLst>
              <a:ext uri="{FF2B5EF4-FFF2-40B4-BE49-F238E27FC236}">
                <a16:creationId xmlns:a16="http://schemas.microsoft.com/office/drawing/2014/main" id="{F87128DB-4A31-F7C8-EE62-BEAF684A44DE}"/>
              </a:ext>
            </a:extLst>
          </p:cNvPr>
          <p:cNvSpPr txBox="1"/>
          <p:nvPr/>
        </p:nvSpPr>
        <p:spPr>
          <a:xfrm>
            <a:off x="1628322" y="1471509"/>
            <a:ext cx="7461504" cy="276999"/>
          </a:xfrm>
          <a:prstGeom prst="rect">
            <a:avLst/>
          </a:prstGeom>
        </p:spPr>
        <p:txBody>
          <a:bodyPr wrap="square" rtlCol="0">
            <a:spAutoFit/>
          </a:bodyPr>
          <a:lstStyle/>
          <a:p>
            <a:pPr marL="0" indent="0" algn="ctr">
              <a:spcAft>
                <a:spcPts val="600"/>
              </a:spcAft>
            </a:pPr>
            <a:r>
              <a:rPr lang="it-IT" sz="1200" b="1" kern="0">
                <a:solidFill>
                  <a:schemeClr val="tx1"/>
                </a:solidFill>
              </a:rPr>
              <a:t>Modelli legati all’accoglienza inclusiva</a:t>
            </a:r>
          </a:p>
        </p:txBody>
      </p:sp>
      <p:sp>
        <p:nvSpPr>
          <p:cNvPr id="7" name="Rettangolo 6">
            <a:extLst>
              <a:ext uri="{FF2B5EF4-FFF2-40B4-BE49-F238E27FC236}">
                <a16:creationId xmlns:a16="http://schemas.microsoft.com/office/drawing/2014/main" id="{AA7BA30D-FF7F-9473-3D3B-7413B177C52C}"/>
              </a:ext>
            </a:extLst>
          </p:cNvPr>
          <p:cNvSpPr/>
          <p:nvPr/>
        </p:nvSpPr>
        <p:spPr bwMode="auto">
          <a:xfrm>
            <a:off x="5442083" y="2085355"/>
            <a:ext cx="3859787" cy="288732"/>
          </a:xfrm>
          <a:prstGeom prst="rect">
            <a:avLst/>
          </a:prstGeom>
          <a:solidFill>
            <a:srgbClr val="0098B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r>
              <a:rPr lang="it-IT" sz="1100" b="1">
                <a:solidFill>
                  <a:schemeClr val="bg1"/>
                </a:solidFill>
              </a:rPr>
              <a:t>SENIOR HOUSING </a:t>
            </a:r>
          </a:p>
        </p:txBody>
      </p:sp>
      <p:sp>
        <p:nvSpPr>
          <p:cNvPr id="8" name="Rettangolo 7">
            <a:extLst>
              <a:ext uri="{FF2B5EF4-FFF2-40B4-BE49-F238E27FC236}">
                <a16:creationId xmlns:a16="http://schemas.microsoft.com/office/drawing/2014/main" id="{F5DAE12B-ED07-B0EE-2F60-93B592E7BE2E}"/>
              </a:ext>
            </a:extLst>
          </p:cNvPr>
          <p:cNvSpPr/>
          <p:nvPr/>
        </p:nvSpPr>
        <p:spPr bwMode="auto">
          <a:xfrm>
            <a:off x="1467795" y="2085356"/>
            <a:ext cx="3843654" cy="288731"/>
          </a:xfrm>
          <a:prstGeom prst="rect">
            <a:avLst/>
          </a:prstGeom>
          <a:solidFill>
            <a:srgbClr val="007F3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r>
              <a:rPr lang="it-IT" sz="1100" b="1">
                <a:solidFill>
                  <a:schemeClr val="bg1"/>
                </a:solidFill>
              </a:rPr>
              <a:t>STRUTTURE ACCESSIBILI</a:t>
            </a:r>
          </a:p>
        </p:txBody>
      </p:sp>
      <p:sp>
        <p:nvSpPr>
          <p:cNvPr id="9" name="CasellaDiTesto 8">
            <a:extLst>
              <a:ext uri="{FF2B5EF4-FFF2-40B4-BE49-F238E27FC236}">
                <a16:creationId xmlns:a16="http://schemas.microsoft.com/office/drawing/2014/main" id="{D0C7DEE9-D30C-D2BC-2ED4-4DD072FBE2EC}"/>
              </a:ext>
            </a:extLst>
          </p:cNvPr>
          <p:cNvSpPr txBox="1"/>
          <p:nvPr/>
        </p:nvSpPr>
        <p:spPr>
          <a:xfrm>
            <a:off x="5442078" y="3673623"/>
            <a:ext cx="3847572" cy="1315484"/>
          </a:xfrm>
          <a:prstGeom prst="rect">
            <a:avLst/>
          </a:prstGeom>
          <a:noFill/>
          <a:ln>
            <a:solidFill>
              <a:srgbClr val="0098BC"/>
            </a:solidFill>
          </a:ln>
        </p:spPr>
        <p:txBody>
          <a:bodyPr wrap="square" lIns="72000" tIns="36000" rIns="36000" bIns="36000" rtlCol="0" anchor="t">
            <a:noAutofit/>
          </a:bodyPr>
          <a:lstStyle/>
          <a:p>
            <a:pPr marL="171450" indent="-171450">
              <a:spcAft>
                <a:spcPts val="200"/>
              </a:spcAft>
              <a:buFont typeface="Arial" panose="020B0604020202020204" pitchFamily="34" charset="0"/>
              <a:buChar char="•"/>
            </a:pPr>
            <a:r>
              <a:rPr lang="it-IT" sz="1000"/>
              <a:t>Accessibilità inclusiva alla struttura</a:t>
            </a:r>
          </a:p>
          <a:p>
            <a:pPr marL="171450" indent="-171450">
              <a:spcAft>
                <a:spcPts val="200"/>
              </a:spcAft>
              <a:buFont typeface="Arial" panose="020B0604020202020204" pitchFamily="34" charset="0"/>
              <a:buChar char="•"/>
            </a:pPr>
            <a:r>
              <a:rPr lang="it-IT" sz="1000"/>
              <a:t>Assistenza da parte di OSS e/o fisioterapisti</a:t>
            </a:r>
          </a:p>
          <a:p>
            <a:pPr marL="171450" indent="-171450">
              <a:spcAft>
                <a:spcPts val="200"/>
              </a:spcAft>
              <a:buFont typeface="Arial" panose="020B0604020202020204" pitchFamily="34" charset="0"/>
              <a:buChar char="•"/>
            </a:pPr>
            <a:r>
              <a:rPr lang="it-IT" sz="1000"/>
              <a:t>Servizi ausiliari; pulizia, pensione completa, lavanderia</a:t>
            </a:r>
          </a:p>
          <a:p>
            <a:pPr marL="171450" indent="-171450" fontAlgn="base">
              <a:lnSpc>
                <a:spcPts val="1200"/>
              </a:lnSpc>
              <a:spcAft>
                <a:spcPts val="200"/>
              </a:spcAft>
              <a:buFont typeface="Arial" panose="020B0604020202020204" pitchFamily="34" charset="0"/>
              <a:buChar char="•"/>
            </a:pPr>
            <a:r>
              <a:rPr lang="it-IT" sz="1000"/>
              <a:t>Servizi di trasporto</a:t>
            </a:r>
          </a:p>
          <a:p>
            <a:pPr marL="171450" indent="-171450">
              <a:spcAft>
                <a:spcPts val="200"/>
              </a:spcAft>
              <a:buFont typeface="Arial" panose="020B0604020202020204" pitchFamily="34" charset="0"/>
              <a:buChar char="•"/>
            </a:pPr>
            <a:r>
              <a:rPr lang="it-IT" sz="1000"/>
              <a:t>Ambiente che combini supporto e autonomia</a:t>
            </a:r>
          </a:p>
          <a:p>
            <a:pPr marL="171450" indent="-171450">
              <a:spcAft>
                <a:spcPts val="200"/>
              </a:spcAft>
              <a:buFont typeface="Arial" panose="020B0604020202020204" pitchFamily="34" charset="0"/>
              <a:buChar char="•"/>
            </a:pPr>
            <a:r>
              <a:rPr lang="it-IT" sz="1000"/>
              <a:t>Domotica</a:t>
            </a:r>
          </a:p>
          <a:p>
            <a:pPr marL="171450" indent="-171450">
              <a:spcAft>
                <a:spcPts val="200"/>
              </a:spcAft>
              <a:buFont typeface="Arial" panose="020B0604020202020204" pitchFamily="34" charset="0"/>
              <a:buChar char="•"/>
            </a:pPr>
            <a:r>
              <a:rPr lang="it-IT" sz="1000"/>
              <a:t>Ampie aree comuni di aggregazione sociale </a:t>
            </a:r>
          </a:p>
          <a:p>
            <a:pPr marL="171450" indent="-171450">
              <a:spcAft>
                <a:spcPts val="200"/>
              </a:spcAft>
              <a:buFont typeface="Arial" panose="020B0604020202020204" pitchFamily="34" charset="0"/>
              <a:buChar char="•"/>
            </a:pPr>
            <a:endParaRPr lang="it-IT" sz="1000"/>
          </a:p>
          <a:p>
            <a:pPr>
              <a:spcAft>
                <a:spcPts val="200"/>
              </a:spcAft>
            </a:pPr>
            <a:endParaRPr lang="it-IT" sz="1000"/>
          </a:p>
          <a:p>
            <a:pPr marL="171450" indent="-171450">
              <a:spcAft>
                <a:spcPts val="200"/>
              </a:spcAft>
              <a:buFont typeface="Wingdings" panose="05000000000000000000" pitchFamily="2" charset="2"/>
              <a:buChar char="§"/>
            </a:pPr>
            <a:endParaRPr lang="it-IT" sz="1000"/>
          </a:p>
          <a:p>
            <a:pPr marL="171450" indent="-171450">
              <a:spcAft>
                <a:spcPts val="200"/>
              </a:spcAft>
              <a:buFont typeface="Wingdings" panose="05000000000000000000" pitchFamily="2" charset="2"/>
              <a:buChar char="§"/>
            </a:pPr>
            <a:endParaRPr lang="it-IT" sz="1000">
              <a:highlight>
                <a:srgbClr val="FFFF00"/>
              </a:highlight>
            </a:endParaRPr>
          </a:p>
        </p:txBody>
      </p:sp>
      <p:sp>
        <p:nvSpPr>
          <p:cNvPr id="10" name="CasellaDiTesto 9">
            <a:extLst>
              <a:ext uri="{FF2B5EF4-FFF2-40B4-BE49-F238E27FC236}">
                <a16:creationId xmlns:a16="http://schemas.microsoft.com/office/drawing/2014/main" id="{9B606DCE-2CAE-91C5-4558-1516DCAF2E00}"/>
              </a:ext>
            </a:extLst>
          </p:cNvPr>
          <p:cNvSpPr txBox="1"/>
          <p:nvPr/>
        </p:nvSpPr>
        <p:spPr>
          <a:xfrm>
            <a:off x="1467801" y="3675080"/>
            <a:ext cx="3847576" cy="1315484"/>
          </a:xfrm>
          <a:prstGeom prst="rect">
            <a:avLst/>
          </a:prstGeom>
          <a:noFill/>
          <a:ln>
            <a:solidFill>
              <a:srgbClr val="007F3C"/>
            </a:solidFill>
          </a:ln>
        </p:spPr>
        <p:txBody>
          <a:bodyPr wrap="square" lIns="72000" tIns="36000" rIns="36000" bIns="36000" rtlCol="0">
            <a:noAutofit/>
          </a:bodyPr>
          <a:lstStyle/>
          <a:p>
            <a:pPr marL="171450" indent="-171450" algn="l" rtl="0" eaLnBrk="1" fontAlgn="base" latinLnBrk="0" hangingPunct="1">
              <a:lnSpc>
                <a:spcPts val="1200"/>
              </a:lnSpc>
              <a:spcAft>
                <a:spcPts val="200"/>
              </a:spcAft>
              <a:buFont typeface="Arial" panose="020B0604020202020204" pitchFamily="34" charset="0"/>
              <a:buChar char="•"/>
            </a:pPr>
            <a:r>
              <a:rPr lang="it-IT" sz="1000"/>
              <a:t>Accessibilità inclusiva alla struttura</a:t>
            </a:r>
          </a:p>
          <a:p>
            <a:pPr marL="171450" indent="-171450" algn="l" rtl="0" eaLnBrk="1" fontAlgn="base" latinLnBrk="0" hangingPunct="1">
              <a:lnSpc>
                <a:spcPts val="1200"/>
              </a:lnSpc>
              <a:spcAft>
                <a:spcPts val="200"/>
              </a:spcAft>
              <a:buFont typeface="Arial" panose="020B0604020202020204" pitchFamily="34" charset="0"/>
              <a:buChar char="•"/>
            </a:pPr>
            <a:r>
              <a:rPr lang="it-IT" sz="1000" b="0" i="0" u="none" strike="noStrike">
                <a:effectLst/>
              </a:rPr>
              <a:t>Assistenza alla persona; bagno, lavaggio capelli</a:t>
            </a:r>
          </a:p>
          <a:p>
            <a:pPr marL="171450" indent="-171450" algn="l" rtl="0" eaLnBrk="1" fontAlgn="base" latinLnBrk="0" hangingPunct="1">
              <a:lnSpc>
                <a:spcPts val="1200"/>
              </a:lnSpc>
              <a:spcAft>
                <a:spcPts val="200"/>
              </a:spcAft>
              <a:buFont typeface="Arial" panose="020B0604020202020204" pitchFamily="34" charset="0"/>
              <a:buChar char="•"/>
            </a:pPr>
            <a:r>
              <a:rPr lang="it-IT" sz="1000"/>
              <a:t>Servizi ausiliari; pulizia, pensione completa, lavanderia</a:t>
            </a:r>
            <a:endParaRPr lang="it-IT" sz="1000" b="0" i="0" u="none" strike="noStrike">
              <a:effectLst/>
            </a:endParaRPr>
          </a:p>
          <a:p>
            <a:pPr marL="171450" indent="-171450" algn="l" rtl="0" eaLnBrk="1" fontAlgn="base" latinLnBrk="0" hangingPunct="1">
              <a:lnSpc>
                <a:spcPts val="1200"/>
              </a:lnSpc>
              <a:spcAft>
                <a:spcPts val="200"/>
              </a:spcAft>
              <a:buFont typeface="Arial" panose="020B0604020202020204" pitchFamily="34" charset="0"/>
              <a:buChar char="•"/>
            </a:pPr>
            <a:r>
              <a:rPr lang="it-IT" sz="1000" b="0" i="0" u="none" strike="noStrike">
                <a:effectLst/>
              </a:rPr>
              <a:t>Servizi di trasporto</a:t>
            </a:r>
          </a:p>
          <a:p>
            <a:pPr marL="171450" indent="-171450" algn="l" rtl="0" eaLnBrk="1" fontAlgn="base" latinLnBrk="0" hangingPunct="1">
              <a:lnSpc>
                <a:spcPts val="1200"/>
              </a:lnSpc>
              <a:spcAft>
                <a:spcPts val="200"/>
              </a:spcAft>
              <a:buFont typeface="Arial" panose="020B0604020202020204" pitchFamily="34" charset="0"/>
              <a:buChar char="•"/>
            </a:pPr>
            <a:r>
              <a:rPr lang="it-IT" sz="1000"/>
              <a:t>SPA, centri benessere, fisioterapia</a:t>
            </a:r>
          </a:p>
          <a:p>
            <a:pPr marL="171450" indent="-171450" algn="l" rtl="0" eaLnBrk="1" fontAlgn="base" latinLnBrk="0" hangingPunct="1">
              <a:lnSpc>
                <a:spcPts val="1200"/>
              </a:lnSpc>
              <a:spcAft>
                <a:spcPts val="200"/>
              </a:spcAft>
              <a:buFont typeface="Arial" panose="020B0604020202020204" pitchFamily="34" charset="0"/>
              <a:buChar char="•"/>
            </a:pPr>
            <a:r>
              <a:rPr lang="it-IT" sz="1000"/>
              <a:t>Organizzazione di attività specifiche per scoprire il territorio</a:t>
            </a:r>
          </a:p>
        </p:txBody>
      </p:sp>
      <p:sp>
        <p:nvSpPr>
          <p:cNvPr id="11" name="Rettangolo 10">
            <a:extLst>
              <a:ext uri="{FF2B5EF4-FFF2-40B4-BE49-F238E27FC236}">
                <a16:creationId xmlns:a16="http://schemas.microsoft.com/office/drawing/2014/main" id="{C0E9F08A-6E1E-AAF1-0AA9-7223847B091A}"/>
              </a:ext>
            </a:extLst>
          </p:cNvPr>
          <p:cNvSpPr/>
          <p:nvPr/>
        </p:nvSpPr>
        <p:spPr bwMode="auto">
          <a:xfrm>
            <a:off x="5442079" y="2443272"/>
            <a:ext cx="3847576" cy="590948"/>
          </a:xfrm>
          <a:prstGeom prst="rect">
            <a:avLst/>
          </a:prstGeom>
          <a:solidFill>
            <a:schemeClr val="bg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spcAft>
                <a:spcPts val="200"/>
              </a:spcAft>
            </a:pPr>
            <a:r>
              <a:rPr lang="it-IT" sz="1050">
                <a:solidFill>
                  <a:schemeClr val="tx1"/>
                </a:solidFill>
              </a:rPr>
              <a:t>Soggiorni brevi e medi per </a:t>
            </a:r>
            <a:r>
              <a:rPr lang="it-IT" sz="1050" b="1">
                <a:solidFill>
                  <a:schemeClr val="tx1"/>
                </a:solidFill>
              </a:rPr>
              <a:t>anziani autosufficienti </a:t>
            </a:r>
          </a:p>
        </p:txBody>
      </p:sp>
      <p:sp>
        <p:nvSpPr>
          <p:cNvPr id="12" name="Rettangolo 11">
            <a:extLst>
              <a:ext uri="{FF2B5EF4-FFF2-40B4-BE49-F238E27FC236}">
                <a16:creationId xmlns:a16="http://schemas.microsoft.com/office/drawing/2014/main" id="{B378E80E-88F9-379C-E883-F3671D2A8E2C}"/>
              </a:ext>
            </a:extLst>
          </p:cNvPr>
          <p:cNvSpPr/>
          <p:nvPr/>
        </p:nvSpPr>
        <p:spPr bwMode="auto">
          <a:xfrm>
            <a:off x="1467801" y="2443274"/>
            <a:ext cx="3847576" cy="593860"/>
          </a:xfrm>
          <a:prstGeom prst="rect">
            <a:avLst/>
          </a:prstGeom>
          <a:solidFill>
            <a:schemeClr val="bg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spcAft>
                <a:spcPts val="200"/>
              </a:spcAft>
            </a:pPr>
            <a:r>
              <a:rPr lang="it-IT" sz="1050">
                <a:solidFill>
                  <a:schemeClr val="tx1"/>
                </a:solidFill>
              </a:rPr>
              <a:t>Soggiorni brevi per </a:t>
            </a:r>
            <a:r>
              <a:rPr lang="it-IT" sz="1050" b="1">
                <a:solidFill>
                  <a:schemeClr val="tx1"/>
                </a:solidFill>
              </a:rPr>
              <a:t>anziani autosufficienti, persone con diverse tipologia di disabilità, famiglie</a:t>
            </a:r>
          </a:p>
        </p:txBody>
      </p:sp>
      <p:sp>
        <p:nvSpPr>
          <p:cNvPr id="17" name="CasellaDiTesto 16">
            <a:extLst>
              <a:ext uri="{FF2B5EF4-FFF2-40B4-BE49-F238E27FC236}">
                <a16:creationId xmlns:a16="http://schemas.microsoft.com/office/drawing/2014/main" id="{A0918199-FDE7-B467-61BC-C8B7A7D2B2FD}"/>
              </a:ext>
            </a:extLst>
          </p:cNvPr>
          <p:cNvSpPr txBox="1"/>
          <p:nvPr/>
        </p:nvSpPr>
        <p:spPr>
          <a:xfrm>
            <a:off x="1467792" y="5041180"/>
            <a:ext cx="3847576" cy="1530497"/>
          </a:xfrm>
          <a:prstGeom prst="rect">
            <a:avLst/>
          </a:prstGeom>
          <a:noFill/>
          <a:ln>
            <a:solidFill>
              <a:srgbClr val="007F3C"/>
            </a:solidFill>
          </a:ln>
        </p:spPr>
        <p:txBody>
          <a:bodyPr wrap="square" lIns="72000" tIns="36000" rIns="36000" bIns="36000" rtlCol="0" anchor="t">
            <a:noAutofit/>
          </a:bodyPr>
          <a:lstStyle/>
          <a:p>
            <a:pPr marL="171450" indent="-171450" fontAlgn="base">
              <a:lnSpc>
                <a:spcPts val="1200"/>
              </a:lnSpc>
              <a:spcAft>
                <a:spcPts val="200"/>
              </a:spcAft>
              <a:buFont typeface="Arial" panose="020B0604020202020204" pitchFamily="34" charset="0"/>
              <a:buChar char="•"/>
            </a:pPr>
            <a:r>
              <a:rPr lang="it-IT" sz="1000" b="0" i="0" u="none" strike="noStrike">
                <a:effectLst/>
              </a:rPr>
              <a:t>Strutture di </a:t>
            </a:r>
            <a:r>
              <a:rPr lang="it-IT" sz="1000"/>
              <a:t>medio-grandi</a:t>
            </a:r>
            <a:r>
              <a:rPr lang="it-IT" sz="1000" b="0" i="0" u="none" strike="noStrike">
                <a:effectLst/>
              </a:rPr>
              <a:t> dimensioni</a:t>
            </a:r>
            <a:r>
              <a:rPr lang="it-IT" sz="1000"/>
              <a:t> (es. ex: caserme, colonie, conventi, ecc.)</a:t>
            </a:r>
            <a:endParaRPr lang="it-IT" sz="1000" b="0" i="0" u="none" strike="noStrike">
              <a:effectLst/>
            </a:endParaRPr>
          </a:p>
          <a:p>
            <a:pPr marL="171450" indent="-171450" fontAlgn="base">
              <a:lnSpc>
                <a:spcPts val="1200"/>
              </a:lnSpc>
              <a:spcAft>
                <a:spcPts val="200"/>
              </a:spcAft>
              <a:buFont typeface="Arial" panose="020B0604020202020204" pitchFamily="34" charset="0"/>
              <a:buChar char="•"/>
            </a:pPr>
            <a:r>
              <a:rPr lang="it-IT" sz="1000"/>
              <a:t>Località montane, termali, lacuali, balneari, città d'arte</a:t>
            </a:r>
            <a:endParaRPr lang="it-IT" sz="1000" b="0" i="0" u="none" strike="noStrike">
              <a:effectLst/>
            </a:endParaRPr>
          </a:p>
          <a:p>
            <a:pPr marL="171450" indent="-171450" fontAlgn="base">
              <a:lnSpc>
                <a:spcPts val="1200"/>
              </a:lnSpc>
              <a:spcAft>
                <a:spcPts val="200"/>
              </a:spcAft>
              <a:buFont typeface="Arial" panose="020B0604020202020204" pitchFamily="34" charset="0"/>
              <a:buChar char="•"/>
            </a:pPr>
            <a:r>
              <a:rPr lang="it-IT" sz="1000"/>
              <a:t>Accessibilità, vicinanza ai centri abitati e ai servizi di base, a punti di interesse (turistici, culturali, ambientali)</a:t>
            </a:r>
          </a:p>
          <a:p>
            <a:pPr marL="171450" indent="-171450">
              <a:lnSpc>
                <a:spcPts val="1200"/>
              </a:lnSpc>
              <a:spcAft>
                <a:spcPts val="200"/>
              </a:spcAft>
              <a:buFont typeface="Arial" panose="020B0604020202020204" pitchFamily="34" charset="0"/>
              <a:buChar char="•"/>
            </a:pPr>
            <a:r>
              <a:rPr lang="it-IT" sz="1000"/>
              <a:t>Distribuzione interna che consenta la realizzazione di stanze attrezzate con servizi annessi</a:t>
            </a:r>
          </a:p>
        </p:txBody>
      </p:sp>
      <p:sp>
        <p:nvSpPr>
          <p:cNvPr id="18" name="CasellaDiTesto 17">
            <a:extLst>
              <a:ext uri="{FF2B5EF4-FFF2-40B4-BE49-F238E27FC236}">
                <a16:creationId xmlns:a16="http://schemas.microsoft.com/office/drawing/2014/main" id="{1F4B9174-EC7D-B104-40B0-4177B1353A95}"/>
              </a:ext>
            </a:extLst>
          </p:cNvPr>
          <p:cNvSpPr txBox="1"/>
          <p:nvPr/>
        </p:nvSpPr>
        <p:spPr>
          <a:xfrm>
            <a:off x="5428082" y="5040352"/>
            <a:ext cx="3859787" cy="1531262"/>
          </a:xfrm>
          <a:prstGeom prst="rect">
            <a:avLst/>
          </a:prstGeom>
          <a:noFill/>
          <a:ln>
            <a:solidFill>
              <a:srgbClr val="0098BC"/>
            </a:solidFill>
          </a:ln>
        </p:spPr>
        <p:txBody>
          <a:bodyPr wrap="square" lIns="72000" tIns="36000" rIns="36000" bIns="36000" rtlCol="0" anchor="t">
            <a:noAutofit/>
          </a:bodyPr>
          <a:lstStyle/>
          <a:p>
            <a:pPr marL="171450" indent="-171450" fontAlgn="base">
              <a:lnSpc>
                <a:spcPts val="1200"/>
              </a:lnSpc>
              <a:spcAft>
                <a:spcPts val="200"/>
              </a:spcAft>
              <a:buFont typeface="Arial" panose="020B0604020202020204" pitchFamily="34" charset="0"/>
              <a:buChar char="•"/>
            </a:pPr>
            <a:r>
              <a:rPr lang="it-IT" sz="1000"/>
              <a:t>Strutture di medio-piccole dimensioni anche d'interesse storico/culturale</a:t>
            </a:r>
            <a:r>
              <a:rPr lang="it-IT" sz="1000" b="0" i="0" u="none" strike="noStrike">
                <a:effectLst/>
              </a:rPr>
              <a:t> </a:t>
            </a:r>
            <a:r>
              <a:rPr lang="it-IT" sz="1000"/>
              <a:t>(es. Ville, Palazzi, edifici residenziali, ecc.)</a:t>
            </a:r>
          </a:p>
          <a:p>
            <a:pPr marL="171450" indent="-171450">
              <a:lnSpc>
                <a:spcPts val="1200"/>
              </a:lnSpc>
              <a:spcAft>
                <a:spcPts val="200"/>
              </a:spcAft>
              <a:buFont typeface="Arial" panose="020B0604020202020204" pitchFamily="34" charset="0"/>
              <a:buChar char="•"/>
            </a:pPr>
            <a:r>
              <a:rPr lang="it-IT" sz="1000"/>
              <a:t>Località lacuali, balneari, città d'arte</a:t>
            </a:r>
          </a:p>
          <a:p>
            <a:pPr marL="171450" indent="-171450">
              <a:lnSpc>
                <a:spcPts val="1200"/>
              </a:lnSpc>
              <a:spcAft>
                <a:spcPts val="200"/>
              </a:spcAft>
              <a:buFont typeface="Arial,Sans-Serif" panose="020B0604020202020204" pitchFamily="34" charset="0"/>
              <a:buChar char="•"/>
            </a:pPr>
            <a:r>
              <a:rPr lang="it-IT" sz="1000"/>
              <a:t>Accessibilità, vicinanza ai centri abitati e ai servizi di base, a punti di interesse (turistici, culturali, ambientali)</a:t>
            </a:r>
            <a:endParaRPr lang="en-US" sz="1000"/>
          </a:p>
          <a:p>
            <a:pPr marL="171450" indent="-171450">
              <a:lnSpc>
                <a:spcPts val="1200"/>
              </a:lnSpc>
              <a:spcAft>
                <a:spcPts val="200"/>
              </a:spcAft>
              <a:buFont typeface="Arial,Sans-Serif" panose="020B0604020202020204" pitchFamily="34" charset="0"/>
              <a:buChar char="•"/>
            </a:pPr>
            <a:r>
              <a:rPr lang="it-IT" sz="1000"/>
              <a:t>Distribuzione interna che consenta la realizzazione di mini suite o mini appartamenti con servizi annessi (mono/bilocali)</a:t>
            </a:r>
            <a:endParaRPr lang="it-IT" sz="1000" b="0" i="0" u="none" strike="noStrike">
              <a:effectLst/>
            </a:endParaRPr>
          </a:p>
          <a:p>
            <a:pPr marL="171450" indent="-171450" fontAlgn="base">
              <a:lnSpc>
                <a:spcPts val="1200"/>
              </a:lnSpc>
              <a:spcAft>
                <a:spcPts val="200"/>
              </a:spcAft>
              <a:buFont typeface="Arial,Sans-Serif" panose="020B0604020202020204" pitchFamily="34" charset="0"/>
              <a:buChar char="•"/>
            </a:pPr>
            <a:endParaRPr lang="it-IT" sz="1000"/>
          </a:p>
        </p:txBody>
      </p:sp>
      <p:sp>
        <p:nvSpPr>
          <p:cNvPr id="21" name="Rettangolo 20">
            <a:extLst>
              <a:ext uri="{FF2B5EF4-FFF2-40B4-BE49-F238E27FC236}">
                <a16:creationId xmlns:a16="http://schemas.microsoft.com/office/drawing/2014/main" id="{4AADFF28-3F27-3576-C50A-2CFD74A0ADA7}"/>
              </a:ext>
            </a:extLst>
          </p:cNvPr>
          <p:cNvSpPr/>
          <p:nvPr/>
        </p:nvSpPr>
        <p:spPr bwMode="auto">
          <a:xfrm>
            <a:off x="5442077" y="3087831"/>
            <a:ext cx="3847576" cy="525900"/>
          </a:xfrm>
          <a:prstGeom prst="rect">
            <a:avLst/>
          </a:prstGeom>
          <a:solidFill>
            <a:schemeClr val="bg1">
              <a:lumMod val="65000"/>
              <a:alpha val="2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spcAft>
                <a:spcPts val="200"/>
              </a:spcAft>
            </a:pPr>
            <a:r>
              <a:rPr lang="it-IT" sz="1000">
                <a:solidFill>
                  <a:schemeClr val="tx1"/>
                </a:solidFill>
              </a:rPr>
              <a:t>Struttura composta da appartamenti e zone funzionali predisposta ad accogliere anziani autosufficienti</a:t>
            </a:r>
          </a:p>
        </p:txBody>
      </p:sp>
      <p:sp>
        <p:nvSpPr>
          <p:cNvPr id="22" name="Rettangolo 21">
            <a:extLst>
              <a:ext uri="{FF2B5EF4-FFF2-40B4-BE49-F238E27FC236}">
                <a16:creationId xmlns:a16="http://schemas.microsoft.com/office/drawing/2014/main" id="{EAFA9BA1-DEC0-EE55-5323-774DB0393F4C}"/>
              </a:ext>
            </a:extLst>
          </p:cNvPr>
          <p:cNvSpPr/>
          <p:nvPr/>
        </p:nvSpPr>
        <p:spPr bwMode="auto">
          <a:xfrm>
            <a:off x="1467798" y="3087833"/>
            <a:ext cx="3847576" cy="528812"/>
          </a:xfrm>
          <a:prstGeom prst="rect">
            <a:avLst/>
          </a:prstGeom>
          <a:solidFill>
            <a:schemeClr val="bg1">
              <a:lumMod val="65000"/>
              <a:alpha val="2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spcAft>
                <a:spcPts val="200"/>
              </a:spcAft>
            </a:pPr>
            <a:r>
              <a:rPr lang="it-IT" sz="1000">
                <a:solidFill>
                  <a:schemeClr val="tx1"/>
                </a:solidFill>
              </a:rPr>
              <a:t>Hotel predisposto ad accogliere anche anziani parzialmente autosufficienti, persone con diverse tipologie di disabilità e famiglie</a:t>
            </a:r>
          </a:p>
        </p:txBody>
      </p:sp>
      <p:sp>
        <p:nvSpPr>
          <p:cNvPr id="25" name="CasellaDiTesto 24">
            <a:extLst>
              <a:ext uri="{FF2B5EF4-FFF2-40B4-BE49-F238E27FC236}">
                <a16:creationId xmlns:a16="http://schemas.microsoft.com/office/drawing/2014/main" id="{95BB0568-A430-79C3-289E-7C62EA3D93ED}"/>
              </a:ext>
            </a:extLst>
          </p:cNvPr>
          <p:cNvSpPr txBox="1"/>
          <p:nvPr/>
        </p:nvSpPr>
        <p:spPr>
          <a:xfrm>
            <a:off x="70038" y="3093673"/>
            <a:ext cx="1247459" cy="119762"/>
          </a:xfrm>
          <a:prstGeom prst="rect">
            <a:avLst/>
          </a:prstGeom>
          <a:noFill/>
          <a:ln>
            <a:noFill/>
          </a:ln>
        </p:spPr>
        <p:txBody>
          <a:bodyPr wrap="square" lIns="72000" tIns="36000" rIns="36000" bIns="36000" rtlCol="0" anchor="t">
            <a:noAutofit/>
          </a:bodyPr>
          <a:lstStyle/>
          <a:p>
            <a:pPr algn="r">
              <a:spcAft>
                <a:spcPts val="600"/>
              </a:spcAft>
            </a:pPr>
            <a:r>
              <a:rPr lang="it-IT" sz="1050" b="1"/>
              <a:t>Descrizione della tipologia di struttura</a:t>
            </a:r>
            <a:endParaRPr lang="en-US" sz="1600"/>
          </a:p>
        </p:txBody>
      </p:sp>
      <p:sp>
        <p:nvSpPr>
          <p:cNvPr id="30" name="Rettangolo 29">
            <a:extLst>
              <a:ext uri="{FF2B5EF4-FFF2-40B4-BE49-F238E27FC236}">
                <a16:creationId xmlns:a16="http://schemas.microsoft.com/office/drawing/2014/main" id="{D5947A36-93DD-EAE2-18C1-AAB7DFB90ED8}"/>
              </a:ext>
            </a:extLst>
          </p:cNvPr>
          <p:cNvSpPr/>
          <p:nvPr/>
        </p:nvSpPr>
        <p:spPr bwMode="auto">
          <a:xfrm>
            <a:off x="1397800" y="1779286"/>
            <a:ext cx="7983021" cy="4871451"/>
          </a:xfrm>
          <a:prstGeom prst="rect">
            <a:avLst/>
          </a:prstGeom>
          <a:noFill/>
          <a:ln w="19050">
            <a:solidFill>
              <a:schemeClr val="tx1"/>
            </a:solidFill>
            <a:prstDash val="dash"/>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endParaRPr>
          </a:p>
        </p:txBody>
      </p:sp>
      <p:sp>
        <p:nvSpPr>
          <p:cNvPr id="31" name="Rettangolo 30">
            <a:extLst>
              <a:ext uri="{FF2B5EF4-FFF2-40B4-BE49-F238E27FC236}">
                <a16:creationId xmlns:a16="http://schemas.microsoft.com/office/drawing/2014/main" id="{9F641DCE-C479-CCE3-05BC-73B7CC77346C}"/>
              </a:ext>
            </a:extLst>
          </p:cNvPr>
          <p:cNvSpPr/>
          <p:nvPr/>
        </p:nvSpPr>
        <p:spPr bwMode="auto">
          <a:xfrm>
            <a:off x="9591838" y="2079631"/>
            <a:ext cx="2141789" cy="288732"/>
          </a:xfrm>
          <a:prstGeom prst="rect">
            <a:avLst/>
          </a:prstGeom>
          <a:solidFill>
            <a:schemeClr val="bg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r>
              <a:rPr lang="it-IT" sz="1100" b="1">
                <a:solidFill>
                  <a:schemeClr val="bg1"/>
                </a:solidFill>
              </a:rPr>
              <a:t>ALTRO</a:t>
            </a:r>
          </a:p>
        </p:txBody>
      </p:sp>
      <p:sp>
        <p:nvSpPr>
          <p:cNvPr id="32" name="CasellaDiTesto 31">
            <a:extLst>
              <a:ext uri="{FF2B5EF4-FFF2-40B4-BE49-F238E27FC236}">
                <a16:creationId xmlns:a16="http://schemas.microsoft.com/office/drawing/2014/main" id="{367D926A-3DD0-3DB6-5534-C454D5B8FAF4}"/>
              </a:ext>
            </a:extLst>
          </p:cNvPr>
          <p:cNvSpPr txBox="1"/>
          <p:nvPr/>
        </p:nvSpPr>
        <p:spPr>
          <a:xfrm>
            <a:off x="9591838" y="3087830"/>
            <a:ext cx="2141789" cy="3483783"/>
          </a:xfrm>
          <a:prstGeom prst="rect">
            <a:avLst/>
          </a:prstGeom>
          <a:solidFill>
            <a:schemeClr val="bg1">
              <a:lumMod val="95000"/>
            </a:schemeClr>
          </a:solidFill>
          <a:ln>
            <a:noFill/>
          </a:ln>
        </p:spPr>
        <p:txBody>
          <a:bodyPr wrap="square" lIns="72000" tIns="36000" rIns="36000" bIns="36000" rtlCol="0" anchor="t">
            <a:noAutofit/>
          </a:bodyPr>
          <a:lstStyle/>
          <a:p>
            <a:pPr>
              <a:spcAft>
                <a:spcPts val="600"/>
              </a:spcAft>
            </a:pPr>
            <a:r>
              <a:rPr lang="it-IT" sz="1000" kern="0"/>
              <a:t>Eventuali altre funzioni a seconda della disponibilità degli spazi e della compatibilità urbanistica:</a:t>
            </a:r>
          </a:p>
          <a:p>
            <a:pPr marL="171450" indent="-171450">
              <a:spcAft>
                <a:spcPts val="600"/>
              </a:spcAft>
              <a:buFont typeface="Arial"/>
              <a:buChar char="•"/>
            </a:pPr>
            <a:r>
              <a:rPr lang="it-IT" sz="1000" kern="0"/>
              <a:t>Ristoranti/bar aperti al pubblico</a:t>
            </a:r>
          </a:p>
          <a:p>
            <a:pPr marL="171450" indent="-171450">
              <a:spcAft>
                <a:spcPts val="600"/>
              </a:spcAft>
              <a:buFont typeface="Arial"/>
              <a:buChar char="•"/>
            </a:pPr>
            <a:r>
              <a:rPr lang="it-IT" sz="1000" kern="0"/>
              <a:t>Parcheggi pubblici (anche a pagamento)</a:t>
            </a:r>
          </a:p>
          <a:p>
            <a:pPr marL="171450" indent="-171450">
              <a:spcAft>
                <a:spcPts val="600"/>
              </a:spcAft>
              <a:buFont typeface="Arial"/>
              <a:buChar char="•"/>
            </a:pPr>
            <a:r>
              <a:rPr lang="it-IT" sz="1000" kern="0"/>
              <a:t>Ambulatori fisioterapici/legati alla salute</a:t>
            </a:r>
          </a:p>
          <a:p>
            <a:pPr marL="171450" indent="-171450">
              <a:spcAft>
                <a:spcPts val="600"/>
              </a:spcAft>
              <a:buFont typeface="Arial"/>
              <a:buChar char="•"/>
            </a:pPr>
            <a:r>
              <a:rPr lang="it-IT" sz="1000" kern="0"/>
              <a:t>Aree verdi aperte al pubblico</a:t>
            </a:r>
          </a:p>
          <a:p>
            <a:pPr marL="171450" indent="-171450">
              <a:spcAft>
                <a:spcPts val="600"/>
              </a:spcAft>
              <a:buFont typeface="Arial"/>
              <a:buChar char="•"/>
            </a:pPr>
            <a:r>
              <a:rPr lang="it-IT" sz="1000" kern="0"/>
              <a:t>SPA, centri benessere</a:t>
            </a:r>
          </a:p>
          <a:p>
            <a:pPr marL="171450" indent="-171450">
              <a:spcAft>
                <a:spcPts val="600"/>
              </a:spcAft>
              <a:buFont typeface="Arial"/>
              <a:buChar char="•"/>
            </a:pPr>
            <a:r>
              <a:rPr lang="it-IT" sz="1000" kern="0"/>
              <a:t>Altro </a:t>
            </a:r>
            <a:r>
              <a:rPr lang="it-IT" sz="1000">
                <a:ea typeface="MS PGothic"/>
              </a:rPr>
              <a:t>in base alla sensibilità dell'offerente</a:t>
            </a:r>
            <a:endParaRPr lang="it-IT" sz="1000" kern="0"/>
          </a:p>
          <a:p>
            <a:pPr marL="171450" indent="-171450">
              <a:spcAft>
                <a:spcPts val="600"/>
              </a:spcAft>
              <a:buFont typeface="Arial"/>
              <a:buChar char="•"/>
            </a:pPr>
            <a:endParaRPr lang="it-IT" sz="1000" kern="0"/>
          </a:p>
        </p:txBody>
      </p:sp>
      <p:sp>
        <p:nvSpPr>
          <p:cNvPr id="33" name="Rettangolo 32">
            <a:extLst>
              <a:ext uri="{FF2B5EF4-FFF2-40B4-BE49-F238E27FC236}">
                <a16:creationId xmlns:a16="http://schemas.microsoft.com/office/drawing/2014/main" id="{DCCF0036-128B-E16F-249A-0B47062F6EA4}"/>
              </a:ext>
            </a:extLst>
          </p:cNvPr>
          <p:cNvSpPr/>
          <p:nvPr/>
        </p:nvSpPr>
        <p:spPr bwMode="auto">
          <a:xfrm>
            <a:off x="9591838" y="2443272"/>
            <a:ext cx="2141789" cy="590948"/>
          </a:xfrm>
          <a:prstGeom prst="rect">
            <a:avLst/>
          </a:prstGeom>
          <a:solidFill>
            <a:schemeClr val="bg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spcAft>
                <a:spcPts val="200"/>
              </a:spcAft>
            </a:pPr>
            <a:r>
              <a:rPr lang="it-IT" sz="1050" b="1">
                <a:solidFill>
                  <a:schemeClr val="tx1"/>
                </a:solidFill>
              </a:rPr>
              <a:t>Pubblico generale</a:t>
            </a:r>
          </a:p>
        </p:txBody>
      </p:sp>
      <p:sp>
        <p:nvSpPr>
          <p:cNvPr id="34" name="CasellaDiTesto 33">
            <a:extLst>
              <a:ext uri="{FF2B5EF4-FFF2-40B4-BE49-F238E27FC236}">
                <a16:creationId xmlns:a16="http://schemas.microsoft.com/office/drawing/2014/main" id="{E7EE4BBB-E823-BB35-A3B8-F4AA1785FBEE}"/>
              </a:ext>
            </a:extLst>
          </p:cNvPr>
          <p:cNvSpPr txBox="1"/>
          <p:nvPr/>
        </p:nvSpPr>
        <p:spPr>
          <a:xfrm>
            <a:off x="9937769" y="1470229"/>
            <a:ext cx="1460825" cy="276999"/>
          </a:xfrm>
          <a:prstGeom prst="rect">
            <a:avLst/>
          </a:prstGeom>
        </p:spPr>
        <p:txBody>
          <a:bodyPr wrap="square" rtlCol="0">
            <a:spAutoFit/>
          </a:bodyPr>
          <a:lstStyle/>
          <a:p>
            <a:pPr marL="0" indent="0" algn="ctr">
              <a:spcAft>
                <a:spcPts val="600"/>
              </a:spcAft>
            </a:pPr>
            <a:r>
              <a:rPr lang="it-IT" sz="1200" b="1" kern="0">
                <a:solidFill>
                  <a:schemeClr val="tx1"/>
                </a:solidFill>
              </a:rPr>
              <a:t>+</a:t>
            </a:r>
          </a:p>
        </p:txBody>
      </p:sp>
      <p:sp>
        <p:nvSpPr>
          <p:cNvPr id="35" name="Rettangolo 34">
            <a:extLst>
              <a:ext uri="{FF2B5EF4-FFF2-40B4-BE49-F238E27FC236}">
                <a16:creationId xmlns:a16="http://schemas.microsoft.com/office/drawing/2014/main" id="{4F834FF5-4066-1A1C-E52B-D1AD5A0CFDDC}"/>
              </a:ext>
            </a:extLst>
          </p:cNvPr>
          <p:cNvSpPr/>
          <p:nvPr/>
        </p:nvSpPr>
        <p:spPr bwMode="auto">
          <a:xfrm>
            <a:off x="9489313" y="1778006"/>
            <a:ext cx="2369445" cy="4871451"/>
          </a:xfrm>
          <a:prstGeom prst="rect">
            <a:avLst/>
          </a:prstGeom>
          <a:noFill/>
          <a:ln w="19050">
            <a:solidFill>
              <a:schemeClr val="tx1"/>
            </a:solidFill>
            <a:prstDash val="dash"/>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tlCol="0" anchor="ctr"/>
          <a:lstStyle/>
          <a:p>
            <a:pPr algn="ctr"/>
            <a:endParaRPr lang="it-IT">
              <a:solidFill>
                <a:schemeClr val="tx1"/>
              </a:solidFill>
            </a:endParaRPr>
          </a:p>
        </p:txBody>
      </p:sp>
    </p:spTree>
    <p:extLst>
      <p:ext uri="{BB962C8B-B14F-4D97-AF65-F5344CB8AC3E}">
        <p14:creationId xmlns:p14="http://schemas.microsoft.com/office/powerpoint/2010/main" val="200219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testo 2">
            <a:extLst>
              <a:ext uri="{FF2B5EF4-FFF2-40B4-BE49-F238E27FC236}">
                <a16:creationId xmlns:a16="http://schemas.microsoft.com/office/drawing/2014/main" id="{ECA7AFF6-51CB-1039-A0D3-D5D6EA8A8071}"/>
              </a:ext>
            </a:extLst>
          </p:cNvPr>
          <p:cNvSpPr>
            <a:spLocks noGrp="1"/>
          </p:cNvSpPr>
          <p:nvPr>
            <p:ph type="body" sz="quarter" idx="11"/>
          </p:nvPr>
        </p:nvSpPr>
        <p:spPr>
          <a:xfrm>
            <a:off x="415927" y="227831"/>
            <a:ext cx="9572228" cy="184666"/>
          </a:xfrm>
        </p:spPr>
        <p:txBody>
          <a:bodyPr/>
          <a:lstStyle/>
          <a:p>
            <a:r>
              <a:rPr lang="it-IT" altLang="it-IT"/>
              <a:t>Premesse e obiettivi del progetto</a:t>
            </a:r>
            <a:endParaRPr lang="it-IT"/>
          </a:p>
        </p:txBody>
      </p:sp>
      <p:sp>
        <p:nvSpPr>
          <p:cNvPr id="4" name="Segnaposto testo 3">
            <a:extLst>
              <a:ext uri="{FF2B5EF4-FFF2-40B4-BE49-F238E27FC236}">
                <a16:creationId xmlns:a16="http://schemas.microsoft.com/office/drawing/2014/main" id="{376F0C49-3FD5-53CC-5B3F-5AD53C3B53CC}"/>
              </a:ext>
            </a:extLst>
          </p:cNvPr>
          <p:cNvSpPr>
            <a:spLocks noGrp="1"/>
          </p:cNvSpPr>
          <p:nvPr>
            <p:ph type="body" sz="quarter" idx="12"/>
          </p:nvPr>
        </p:nvSpPr>
        <p:spPr>
          <a:xfrm>
            <a:off x="415926" y="435068"/>
            <a:ext cx="9572229" cy="246221"/>
          </a:xfrm>
        </p:spPr>
        <p:txBody>
          <a:bodyPr/>
          <a:lstStyle/>
          <a:p>
            <a:r>
              <a:rPr lang="it-IT">
                <a:latin typeface="Montserrat"/>
                <a:ea typeface="MS PGothic"/>
              </a:rPr>
              <a:t>Esempi di Requisiti interni</a:t>
            </a:r>
          </a:p>
        </p:txBody>
      </p:sp>
      <p:graphicFrame>
        <p:nvGraphicFramePr>
          <p:cNvPr id="9" name="Tabella 8">
            <a:extLst>
              <a:ext uri="{FF2B5EF4-FFF2-40B4-BE49-F238E27FC236}">
                <a16:creationId xmlns:a16="http://schemas.microsoft.com/office/drawing/2014/main" id="{2007F742-2A57-AB57-0395-66728BBF49EF}"/>
              </a:ext>
            </a:extLst>
          </p:cNvPr>
          <p:cNvGraphicFramePr>
            <a:graphicFrameLocks noGrp="1"/>
          </p:cNvGraphicFramePr>
          <p:nvPr/>
        </p:nvGraphicFramePr>
        <p:xfrm>
          <a:off x="1628540" y="1439654"/>
          <a:ext cx="9215336" cy="4670044"/>
        </p:xfrm>
        <a:graphic>
          <a:graphicData uri="http://schemas.openxmlformats.org/drawingml/2006/table">
            <a:tbl>
              <a:tblPr firstRow="1" bandRow="1">
                <a:tableStyleId>{5C22544A-7EE6-4342-B048-85BDC9FD1C3A}</a:tableStyleId>
              </a:tblPr>
              <a:tblGrid>
                <a:gridCol w="1865086">
                  <a:extLst>
                    <a:ext uri="{9D8B030D-6E8A-4147-A177-3AD203B41FA5}">
                      <a16:colId xmlns:a16="http://schemas.microsoft.com/office/drawing/2014/main" val="1131497965"/>
                    </a:ext>
                  </a:extLst>
                </a:gridCol>
                <a:gridCol w="7350250">
                  <a:extLst>
                    <a:ext uri="{9D8B030D-6E8A-4147-A177-3AD203B41FA5}">
                      <a16:colId xmlns:a16="http://schemas.microsoft.com/office/drawing/2014/main" val="851447191"/>
                    </a:ext>
                  </a:extLst>
                </a:gridCol>
              </a:tblGrid>
              <a:tr h="209364">
                <a:tc>
                  <a:txBody>
                    <a:bodyPr/>
                    <a:lstStyle/>
                    <a:p>
                      <a:pPr algn="ctr"/>
                      <a:r>
                        <a:rPr lang="it-IT" sz="1200">
                          <a:solidFill>
                            <a:schemeClr val="bg1"/>
                          </a:solidFill>
                        </a:rPr>
                        <a:t>Requisiti interni</a:t>
                      </a: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algn="ctr"/>
                      <a:r>
                        <a:rPr lang="it-IT" sz="1200">
                          <a:solidFill>
                            <a:schemeClr val="bg1"/>
                          </a:solidFill>
                        </a:rPr>
                        <a:t>Descrizione</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2267917681"/>
                  </a:ext>
                </a:extLst>
              </a:tr>
              <a:tr h="535042">
                <a:tc>
                  <a:txBody>
                    <a:bodyPr/>
                    <a:lstStyle/>
                    <a:p>
                      <a:pPr marL="0" indent="0" algn="l">
                        <a:buFont typeface="Wingdings" panose="05000000000000000000" pitchFamily="2" charset="2"/>
                        <a:buNone/>
                      </a:pPr>
                      <a:r>
                        <a:rPr lang="it-IT" sz="1000" b="1"/>
                        <a:t>Accesso all’edificio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buFont typeface="Wingdings" panose="05000000000000000000" pitchFamily="2" charset="2"/>
                        <a:buChar char="§"/>
                      </a:pPr>
                      <a:r>
                        <a:rPr lang="it-IT" sz="1000"/>
                        <a:t>Parcheggi riservati vicino all’ingresso</a:t>
                      </a:r>
                    </a:p>
                    <a:p>
                      <a:pPr marL="171450" indent="-171450">
                        <a:buFont typeface="Wingdings" panose="05000000000000000000" pitchFamily="2" charset="2"/>
                        <a:buChar char="§"/>
                      </a:pPr>
                      <a:r>
                        <a:rPr lang="it-IT" sz="1000"/>
                        <a:t>Facilità di accesso alla struttura con porte larghe e facili da aprire </a:t>
                      </a:r>
                    </a:p>
                    <a:p>
                      <a:pPr marL="171450" indent="-171450">
                        <a:buFont typeface="Wingdings" panose="05000000000000000000" pitchFamily="2" charset="2"/>
                        <a:buChar char="§"/>
                      </a:pPr>
                      <a:r>
                        <a:rPr lang="it-IT" sz="1000"/>
                        <a:t>Aree di accoglienza facilmente identificabili e illuminate</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it-IT" sz="1000"/>
                        <a:t>Segnaletica chiara e tattile utile ai non vedenti, come segni di avvertimento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78671039"/>
                  </a:ext>
                </a:extLst>
              </a:tr>
              <a:tr h="651356">
                <a:tc>
                  <a:txBody>
                    <a:bodyPr/>
                    <a:lstStyle/>
                    <a:p>
                      <a:pPr algn="l"/>
                      <a:r>
                        <a:rPr lang="it-IT" sz="1000" b="1"/>
                        <a:t>Percorsi interni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buFont typeface="Wingdings" panose="05000000000000000000" pitchFamily="2" charset="2"/>
                        <a:buChar char="§"/>
                      </a:pPr>
                      <a:r>
                        <a:rPr lang="it-IT" sz="1000"/>
                        <a:t>Rampe o ascensori per evitare dislivelli</a:t>
                      </a:r>
                    </a:p>
                    <a:p>
                      <a:pPr marL="171450" indent="-171450">
                        <a:buFont typeface="Wingdings" panose="05000000000000000000" pitchFamily="2" charset="2"/>
                        <a:buChar char="§"/>
                      </a:pPr>
                      <a:r>
                        <a:rPr lang="it-IT" sz="1000"/>
                        <a:t>Pavimentazione con percorsi tattili e segnali LVE</a:t>
                      </a:r>
                    </a:p>
                    <a:p>
                      <a:pPr marL="171450" indent="-171450">
                        <a:buFont typeface="Wingdings" panose="05000000000000000000" pitchFamily="2" charset="2"/>
                        <a:buChar char="§"/>
                      </a:pPr>
                      <a:r>
                        <a:rPr lang="it-IT" sz="1000"/>
                        <a:t>Mappe tattili per orientamento nella struttura</a:t>
                      </a:r>
                    </a:p>
                    <a:p>
                      <a:pPr marL="171450" indent="-171450">
                        <a:buFont typeface="Wingdings" panose="05000000000000000000" pitchFamily="2" charset="2"/>
                        <a:buChar char="§"/>
                      </a:pPr>
                      <a:r>
                        <a:rPr lang="it-IT" sz="1000"/>
                        <a:t>Aree di sosta comode e sicure, con panchine o sedute a supporto di persone anziane o con mobilità ridotta</a:t>
                      </a:r>
                    </a:p>
                    <a:p>
                      <a:pPr marL="171450" indent="-171450">
                        <a:buFont typeface="Wingdings" panose="05000000000000000000" pitchFamily="2" charset="2"/>
                        <a:buChar char="§"/>
                      </a:pPr>
                      <a:r>
                        <a:rPr lang="it-IT" sz="1000"/>
                        <a:t>Gradini di alzata uniforme, bordi ben visibili e segnali tattili sui gradini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64791003"/>
                  </a:ext>
                </a:extLst>
              </a:tr>
              <a:tr h="767670">
                <a:tc>
                  <a:txBody>
                    <a:bodyPr/>
                    <a:lstStyle/>
                    <a:p>
                      <a:pPr algn="l"/>
                      <a:r>
                        <a:rPr lang="it-IT" sz="1000" b="1"/>
                        <a:t>Camere accessibili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buFont typeface="Wingdings" panose="05000000000000000000" pitchFamily="2" charset="2"/>
                        <a:buChar char="§"/>
                      </a:pPr>
                      <a:r>
                        <a:rPr lang="it-IT" sz="1000"/>
                        <a:t>Camere che rispettano le normative di accessibilità (dimensioni, disposizione, dispositivi)</a:t>
                      </a:r>
                    </a:p>
                    <a:p>
                      <a:pPr marL="171450" indent="-171450">
                        <a:buFont typeface="Wingdings" panose="05000000000000000000" pitchFamily="2" charset="2"/>
                        <a:buChar char="§"/>
                      </a:pPr>
                      <a:r>
                        <a:rPr lang="it-IT" sz="1000"/>
                        <a:t>Design degli arredi adattabile (es. letti regolabili, scrivanie e tavoli con rotelle, finestre accessibili per chi è seduto)</a:t>
                      </a:r>
                    </a:p>
                    <a:p>
                      <a:pPr marL="171450" indent="-171450">
                        <a:buFont typeface="Wingdings" panose="05000000000000000000" pitchFamily="2" charset="2"/>
                        <a:buChar char="§"/>
                      </a:pPr>
                      <a:r>
                        <a:rPr lang="it-IT" sz="1000"/>
                        <a:t>Stanze dotate, se possibile, di tecnologie assistive come luci, tende, riscaldamento e ventilazione regolabili con telecomando </a:t>
                      </a:r>
                    </a:p>
                    <a:p>
                      <a:pPr marL="171450" indent="-171450">
                        <a:buFont typeface="Wingdings" panose="05000000000000000000" pitchFamily="2" charset="2"/>
                        <a:buChar char="§"/>
                      </a:pPr>
                      <a:r>
                        <a:rPr lang="it-IT" sz="1000"/>
                        <a:t>Bagni attrezzati: docce senza gradini e con maniglioni, wc accessibile in sedia a rotelle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51818702"/>
                  </a:ext>
                </a:extLst>
              </a:tr>
              <a:tr h="643382">
                <a:tc>
                  <a:txBody>
                    <a:bodyPr/>
                    <a:lstStyle/>
                    <a:p>
                      <a:pPr algn="l"/>
                      <a:r>
                        <a:rPr lang="it-IT" sz="1000" b="1"/>
                        <a:t>Sicurezza e comunicazione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buFont typeface="Wingdings" panose="05000000000000000000" pitchFamily="2" charset="2"/>
                        <a:buChar char="§"/>
                      </a:pPr>
                      <a:r>
                        <a:rPr lang="it-IT" sz="1000"/>
                        <a:t>Allarmi visivi e sonori</a:t>
                      </a:r>
                    </a:p>
                    <a:p>
                      <a:pPr marL="171450" indent="-171450">
                        <a:buFont typeface="Wingdings" panose="05000000000000000000" pitchFamily="2" charset="2"/>
                        <a:buChar char="§"/>
                      </a:pPr>
                      <a:r>
                        <a:rPr lang="it-IT" sz="1000"/>
                        <a:t>Materiale informativo chiaro (Braille, testo ingrandito, ecc.)</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36396665"/>
                  </a:ext>
                </a:extLst>
              </a:tr>
              <a:tr h="643382">
                <a:tc>
                  <a:txBody>
                    <a:bodyPr/>
                    <a:lstStyle/>
                    <a:p>
                      <a:pPr algn="l"/>
                      <a:r>
                        <a:rPr lang="it-IT" sz="1000" b="1"/>
                        <a:t>Spazi comuni</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buFont typeface="Wingdings" panose="05000000000000000000" pitchFamily="2" charset="2"/>
                        <a:buChar char="§"/>
                      </a:pPr>
                      <a:r>
                        <a:rPr lang="it-IT" sz="1000"/>
                        <a:t>Ristorazione accessibile </a:t>
                      </a:r>
                    </a:p>
                    <a:p>
                      <a:pPr marL="171450" indent="-171450">
                        <a:buFont typeface="Wingdings" panose="05000000000000000000" pitchFamily="2" charset="2"/>
                        <a:buChar char="§"/>
                      </a:pPr>
                      <a:r>
                        <a:rPr lang="it-IT" sz="1000"/>
                        <a:t>Aree verdi e attività sociali accessibili</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54463530"/>
                  </a:ext>
                </a:extLst>
              </a:tr>
              <a:tr h="418729">
                <a:tc>
                  <a:txBody>
                    <a:bodyPr/>
                    <a:lstStyle/>
                    <a:p>
                      <a:pPr algn="l"/>
                      <a:r>
                        <a:rPr lang="it-IT" sz="1000" b="1"/>
                        <a:t>Esigenze nutrizionali</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buFont typeface="Wingdings" panose="05000000000000000000" pitchFamily="2" charset="2"/>
                        <a:buChar char="§"/>
                      </a:pPr>
                      <a:r>
                        <a:rPr lang="it-IT" sz="1000"/>
                        <a:t>Controllo delle allergie e diete personalizzate</a:t>
                      </a:r>
                    </a:p>
                    <a:p>
                      <a:pPr marL="171450" indent="-171450">
                        <a:buFont typeface="Wingdings" panose="05000000000000000000" pitchFamily="2" charset="2"/>
                        <a:buChar char="§"/>
                      </a:pPr>
                      <a:r>
                        <a:rPr lang="it-IT" sz="1000"/>
                        <a:t>Menù leggibili e servizio al tavolo </a:t>
                      </a:r>
                    </a:p>
                    <a:p>
                      <a:pPr marL="171450" indent="-171450">
                        <a:buFont typeface="Wingdings" panose="05000000000000000000" pitchFamily="2" charset="2"/>
                        <a:buChar char="§"/>
                      </a:pPr>
                      <a:r>
                        <a:rPr lang="it-IT" sz="1000"/>
                        <a:t>Alimenti facili di masticare o dieta liquida per chi soffre di disfagia</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10854736"/>
                  </a:ext>
                </a:extLst>
              </a:tr>
            </a:tbl>
          </a:graphicData>
        </a:graphic>
      </p:graphicFrame>
    </p:spTree>
    <p:extLst>
      <p:ext uri="{BB962C8B-B14F-4D97-AF65-F5344CB8AC3E}">
        <p14:creationId xmlns:p14="http://schemas.microsoft.com/office/powerpoint/2010/main" val="2167760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AFCF3-92B2-31D3-71D7-DFB6D7B9E283}"/>
            </a:ext>
          </a:extLst>
        </p:cNvPr>
        <p:cNvGrpSpPr/>
        <p:nvPr/>
      </p:nvGrpSpPr>
      <p:grpSpPr>
        <a:xfrm>
          <a:off x="0" y="0"/>
          <a:ext cx="0" cy="0"/>
          <a:chOff x="0" y="0"/>
          <a:chExt cx="0" cy="0"/>
        </a:xfrm>
      </p:grpSpPr>
      <p:sp>
        <p:nvSpPr>
          <p:cNvPr id="3" name="Segnaposto testo 2">
            <a:extLst>
              <a:ext uri="{FF2B5EF4-FFF2-40B4-BE49-F238E27FC236}">
                <a16:creationId xmlns:a16="http://schemas.microsoft.com/office/drawing/2014/main" id="{F8C04F2E-D8E7-D487-ECE9-159FC4D24F81}"/>
              </a:ext>
            </a:extLst>
          </p:cNvPr>
          <p:cNvSpPr>
            <a:spLocks noGrp="1"/>
          </p:cNvSpPr>
          <p:nvPr>
            <p:ph type="body" sz="quarter" idx="11"/>
          </p:nvPr>
        </p:nvSpPr>
        <p:spPr>
          <a:xfrm>
            <a:off x="415927" y="227831"/>
            <a:ext cx="9572228" cy="184666"/>
          </a:xfrm>
        </p:spPr>
        <p:txBody>
          <a:bodyPr/>
          <a:lstStyle/>
          <a:p>
            <a:r>
              <a:rPr lang="it-IT" altLang="it-IT"/>
              <a:t>Premesse e obiettivi del progetto</a:t>
            </a:r>
            <a:endParaRPr lang="it-IT"/>
          </a:p>
        </p:txBody>
      </p:sp>
      <p:sp>
        <p:nvSpPr>
          <p:cNvPr id="4" name="Segnaposto testo 3">
            <a:extLst>
              <a:ext uri="{FF2B5EF4-FFF2-40B4-BE49-F238E27FC236}">
                <a16:creationId xmlns:a16="http://schemas.microsoft.com/office/drawing/2014/main" id="{BFBE3A67-D081-748F-E87F-6C627DA39E2A}"/>
              </a:ext>
            </a:extLst>
          </p:cNvPr>
          <p:cNvSpPr>
            <a:spLocks noGrp="1"/>
          </p:cNvSpPr>
          <p:nvPr>
            <p:ph type="body" sz="quarter" idx="12"/>
          </p:nvPr>
        </p:nvSpPr>
        <p:spPr>
          <a:xfrm>
            <a:off x="415926" y="435068"/>
            <a:ext cx="9572229" cy="246221"/>
          </a:xfrm>
        </p:spPr>
        <p:txBody>
          <a:bodyPr/>
          <a:lstStyle/>
          <a:p>
            <a:r>
              <a:rPr lang="it-IT">
                <a:latin typeface="Montserrat"/>
                <a:ea typeface="MS PGothic"/>
              </a:rPr>
              <a:t>Esempi di Requisiti esterni</a:t>
            </a:r>
          </a:p>
        </p:txBody>
      </p:sp>
      <p:graphicFrame>
        <p:nvGraphicFramePr>
          <p:cNvPr id="9" name="Tabella 8">
            <a:extLst>
              <a:ext uri="{FF2B5EF4-FFF2-40B4-BE49-F238E27FC236}">
                <a16:creationId xmlns:a16="http://schemas.microsoft.com/office/drawing/2014/main" id="{1CE65653-64E5-5365-A483-11E632D0F178}"/>
              </a:ext>
            </a:extLst>
          </p:cNvPr>
          <p:cNvGraphicFramePr>
            <a:graphicFrameLocks noGrp="1"/>
          </p:cNvGraphicFramePr>
          <p:nvPr/>
        </p:nvGraphicFramePr>
        <p:xfrm>
          <a:off x="1628540" y="1439654"/>
          <a:ext cx="9215336" cy="4331462"/>
        </p:xfrm>
        <a:graphic>
          <a:graphicData uri="http://schemas.openxmlformats.org/drawingml/2006/table">
            <a:tbl>
              <a:tblPr firstRow="1" bandRow="1">
                <a:tableStyleId>{5C22544A-7EE6-4342-B048-85BDC9FD1C3A}</a:tableStyleId>
              </a:tblPr>
              <a:tblGrid>
                <a:gridCol w="1865086">
                  <a:extLst>
                    <a:ext uri="{9D8B030D-6E8A-4147-A177-3AD203B41FA5}">
                      <a16:colId xmlns:a16="http://schemas.microsoft.com/office/drawing/2014/main" val="1131497965"/>
                    </a:ext>
                  </a:extLst>
                </a:gridCol>
                <a:gridCol w="7350250">
                  <a:extLst>
                    <a:ext uri="{9D8B030D-6E8A-4147-A177-3AD203B41FA5}">
                      <a16:colId xmlns:a16="http://schemas.microsoft.com/office/drawing/2014/main" val="851447191"/>
                    </a:ext>
                  </a:extLst>
                </a:gridCol>
              </a:tblGrid>
              <a:tr h="209364">
                <a:tc>
                  <a:txBody>
                    <a:bodyPr/>
                    <a:lstStyle/>
                    <a:p>
                      <a:pPr algn="ctr"/>
                      <a:r>
                        <a:rPr lang="it-IT" sz="1200">
                          <a:solidFill>
                            <a:schemeClr val="bg1"/>
                          </a:solidFill>
                        </a:rPr>
                        <a:t>Requisiti esterni</a:t>
                      </a: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algn="ctr"/>
                      <a:r>
                        <a:rPr lang="it-IT" sz="1200">
                          <a:solidFill>
                            <a:schemeClr val="bg1"/>
                          </a:solidFill>
                        </a:rPr>
                        <a:t>Descrizione</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2267917681"/>
                  </a:ext>
                </a:extLst>
              </a:tr>
              <a:tr h="535042">
                <a:tc>
                  <a:txBody>
                    <a:bodyPr/>
                    <a:lstStyle/>
                    <a:p>
                      <a:pPr marL="0" indent="0" algn="l">
                        <a:buFont typeface="Wingdings" panose="05000000000000000000" pitchFamily="2" charset="2"/>
                        <a:buNone/>
                      </a:pPr>
                      <a:r>
                        <a:rPr lang="it-IT" sz="1000" b="1"/>
                        <a:t>Vicinanza ai servizi sanitari</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rtl="0" fontAlgn="ctr">
                        <a:buFont typeface="Wingdings" panose="05000000000000000000" pitchFamily="2" charset="2"/>
                        <a:buChar char="§"/>
                      </a:pPr>
                      <a:r>
                        <a:rPr lang="it-IT" sz="1000" b="0" kern="1200">
                          <a:solidFill>
                            <a:schemeClr val="dk1"/>
                          </a:solidFill>
                          <a:effectLst/>
                          <a:latin typeface="+mn-lt"/>
                          <a:ea typeface="+mn-ea"/>
                          <a:cs typeface="+mn-cs"/>
                        </a:rPr>
                        <a:t>Facilità di accesso a strutture sanitarie e ospedali per emergenze o necessità mediche continue</a:t>
                      </a:r>
                    </a:p>
                    <a:p>
                      <a:pPr marL="171450" indent="-171450" rtl="0" fontAlgn="ctr">
                        <a:buFont typeface="Wingdings" panose="05000000000000000000" pitchFamily="2" charset="2"/>
                        <a:buChar char="§"/>
                      </a:pPr>
                      <a:r>
                        <a:rPr lang="it-IT" sz="1000" b="0" kern="1200">
                          <a:solidFill>
                            <a:schemeClr val="dk1"/>
                          </a:solidFill>
                          <a:effectLst/>
                          <a:latin typeface="+mn-lt"/>
                          <a:ea typeface="+mn-ea"/>
                          <a:cs typeface="+mn-cs"/>
                        </a:rPr>
                        <a:t>Presenza di un servizio di assistenza medica h24 per i bisogni immediati degli ospiti</a:t>
                      </a:r>
                    </a:p>
                    <a:p>
                      <a:pPr marL="171450" indent="-171450" rtl="0" fontAlgn="ctr">
                        <a:buFont typeface="Wingdings" panose="05000000000000000000" pitchFamily="2" charset="2"/>
                        <a:buChar char="§"/>
                      </a:pPr>
                      <a:r>
                        <a:rPr lang="it-IT" sz="1000" b="0" kern="1200">
                          <a:solidFill>
                            <a:schemeClr val="dk1"/>
                          </a:solidFill>
                          <a:effectLst/>
                          <a:latin typeface="+mn-lt"/>
                          <a:ea typeface="+mn-ea"/>
                          <a:cs typeface="+mn-cs"/>
                        </a:rPr>
                        <a:t>Disponibilità di farmacie nelle vicinanze per l'approvvigionamento rapido di medicinali</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78671039"/>
                  </a:ext>
                </a:extLst>
              </a:tr>
              <a:tr h="651356">
                <a:tc>
                  <a:txBody>
                    <a:bodyPr/>
                    <a:lstStyle/>
                    <a:p>
                      <a:pPr algn="l"/>
                      <a:r>
                        <a:rPr lang="it-IT" sz="1000" b="1" u="none"/>
                        <a:t>Servizi turistici e di supporto</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rtl="0" fontAlgn="ctr">
                        <a:buFont typeface="Wingdings" panose="05000000000000000000" pitchFamily="2" charset="2"/>
                        <a:buChar char="§"/>
                      </a:pPr>
                      <a:r>
                        <a:rPr lang="it-IT" sz="1000" b="0" kern="1200">
                          <a:solidFill>
                            <a:schemeClr val="dk1"/>
                          </a:solidFill>
                          <a:effectLst/>
                          <a:latin typeface="+mn-lt"/>
                          <a:ea typeface="+mn-ea"/>
                          <a:cs typeface="+mn-cs"/>
                        </a:rPr>
                        <a:t>Prossimità a musei, parchi, attrazioni culturali e naturali, per offrire una variegata offerta a ospiti anziani o con disabilità</a:t>
                      </a:r>
                    </a:p>
                    <a:p>
                      <a:pPr marL="171450" indent="-171450" rtl="0" fontAlgn="ctr">
                        <a:buFont typeface="Wingdings" panose="05000000000000000000" pitchFamily="2" charset="2"/>
                        <a:buChar char="§"/>
                      </a:pPr>
                      <a:r>
                        <a:rPr lang="it-IT" sz="1000" b="0" kern="1200">
                          <a:solidFill>
                            <a:schemeClr val="dk1"/>
                          </a:solidFill>
                          <a:effectLst/>
                          <a:latin typeface="+mn-lt"/>
                          <a:ea typeface="+mn-ea"/>
                          <a:cs typeface="+mn-cs"/>
                        </a:rPr>
                        <a:t>Servizi come ristoranti e negozi che rispondono alle necessità di chi ha limitazioni motorie o esigenze alimentari speciali</a:t>
                      </a:r>
                    </a:p>
                    <a:p>
                      <a:pPr marL="171450" indent="-171450" rtl="0" fontAlgn="ctr">
                        <a:buFont typeface="Wingdings" panose="05000000000000000000" pitchFamily="2" charset="2"/>
                        <a:buChar char="§"/>
                      </a:pPr>
                      <a:r>
                        <a:rPr lang="it-IT" sz="1000" b="0" kern="1200">
                          <a:solidFill>
                            <a:schemeClr val="dk1"/>
                          </a:solidFill>
                          <a:effectLst/>
                          <a:latin typeface="+mn-lt"/>
                          <a:ea typeface="+mn-ea"/>
                          <a:cs typeface="+mn-cs"/>
                        </a:rPr>
                        <a:t>Accessibilità a mezzi di trasporto pubblici (autobus, tram) facilmente fruibili da persone con mobilità ridotta, con fermate vicine alla struttura</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64791003"/>
                  </a:ext>
                </a:extLst>
              </a:tr>
              <a:tr h="767670">
                <a:tc>
                  <a:txBody>
                    <a:bodyPr/>
                    <a:lstStyle/>
                    <a:p>
                      <a:pPr algn="l"/>
                      <a:r>
                        <a:rPr lang="it-IT" sz="1000" b="1"/>
                        <a:t>Raggiungibilità della località</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rtl="0" fontAlgn="ctr">
                        <a:buFont typeface="Wingdings" panose="05000000000000000000" pitchFamily="2" charset="2"/>
                        <a:buChar char="§"/>
                      </a:pPr>
                      <a:r>
                        <a:rPr lang="it-IT" sz="1000" b="0" kern="1200">
                          <a:solidFill>
                            <a:schemeClr val="dk1"/>
                          </a:solidFill>
                          <a:effectLst/>
                          <a:latin typeface="+mn-lt"/>
                          <a:ea typeface="+mn-ea"/>
                          <a:cs typeface="+mn-cs"/>
                        </a:rPr>
                        <a:t>Accessibilità a stazioni ferroviarie ben servite, con facilità di trasporto anche per chi ha mobilità ridotta (ad esempio, presenza di rampe e ascensori)</a:t>
                      </a:r>
                    </a:p>
                    <a:p>
                      <a:pPr marL="171450" indent="-171450" rtl="0" fontAlgn="ctr">
                        <a:buFont typeface="Wingdings" panose="05000000000000000000" pitchFamily="2" charset="2"/>
                        <a:buChar char="§"/>
                      </a:pPr>
                      <a:r>
                        <a:rPr lang="it-IT" sz="1000" b="0" kern="1200">
                          <a:solidFill>
                            <a:schemeClr val="dk1"/>
                          </a:solidFill>
                          <a:effectLst/>
                          <a:latin typeface="+mn-lt"/>
                          <a:ea typeface="+mn-ea"/>
                          <a:cs typeface="+mn-cs"/>
                        </a:rPr>
                        <a:t>Facilità di accesso tramite autostrade con vicinanza a caselli, per agevolare gli spostamenti in automobile</a:t>
                      </a:r>
                    </a:p>
                    <a:p>
                      <a:pPr marL="171450" indent="-171450" rtl="0" fontAlgn="ctr">
                        <a:buFont typeface="Wingdings" panose="05000000000000000000" pitchFamily="2" charset="2"/>
                        <a:buChar char="§"/>
                      </a:pPr>
                      <a:r>
                        <a:rPr lang="it-IT" sz="1000" b="0" kern="1200">
                          <a:solidFill>
                            <a:schemeClr val="dk1"/>
                          </a:solidFill>
                          <a:effectLst/>
                          <a:latin typeface="+mn-lt"/>
                          <a:ea typeface="+mn-ea"/>
                          <a:cs typeface="+mn-cs"/>
                        </a:rPr>
                        <a:t>Vicinanza a un aeroporto internazionale o regionale per facilitare l'arrivo di ospiti provenienti da altre città o nazioni</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51818702"/>
                  </a:ext>
                </a:extLst>
              </a:tr>
              <a:tr h="643382">
                <a:tc>
                  <a:txBody>
                    <a:bodyPr/>
                    <a:lstStyle/>
                    <a:p>
                      <a:pPr algn="l"/>
                      <a:r>
                        <a:rPr lang="it-IT" sz="1000" b="1"/>
                        <a:t>Sicurezza e infrastrutture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rtl="0" fontAlgn="ctr">
                        <a:buFont typeface="Wingdings" panose="05000000000000000000" pitchFamily="2" charset="2"/>
                        <a:buChar char="§"/>
                      </a:pPr>
                      <a:r>
                        <a:rPr lang="it-IT" sz="1000" b="0" kern="1200">
                          <a:solidFill>
                            <a:schemeClr val="dk1"/>
                          </a:solidFill>
                          <a:effectLst/>
                          <a:latin typeface="+mn-lt"/>
                          <a:ea typeface="+mn-ea"/>
                          <a:cs typeface="+mn-cs"/>
                        </a:rPr>
                        <a:t>Zone sicure e ben illuminate, con presenza di vigili del fuoco, servizi di polizia o altre forze di sicurezza in caso di emergenza</a:t>
                      </a:r>
                    </a:p>
                    <a:p>
                      <a:pPr marL="171450" indent="-171450" rtl="0" fontAlgn="ctr">
                        <a:buFont typeface="Wingdings" panose="05000000000000000000" pitchFamily="2" charset="2"/>
                        <a:buChar char="§"/>
                      </a:pPr>
                      <a:r>
                        <a:rPr lang="it-IT" sz="1000" b="0" kern="1200">
                          <a:solidFill>
                            <a:schemeClr val="dk1"/>
                          </a:solidFill>
                          <a:effectLst/>
                          <a:latin typeface="+mn-lt"/>
                          <a:ea typeface="+mn-ea"/>
                          <a:cs typeface="+mn-cs"/>
                        </a:rPr>
                        <a:t>Aree all’aperto per passeggiate, relax o attività fisiche leggere, essenziali per il benessere psicofisico degli ospiti</a:t>
                      </a:r>
                    </a:p>
                    <a:p>
                      <a:pPr marL="171450" indent="-171450" rtl="0" fontAlgn="ctr">
                        <a:buFont typeface="Wingdings" panose="05000000000000000000" pitchFamily="2" charset="2"/>
                        <a:buChar char="§"/>
                      </a:pPr>
                      <a:r>
                        <a:rPr lang="it-IT" sz="1000" b="0" kern="1200">
                          <a:solidFill>
                            <a:schemeClr val="dk1"/>
                          </a:solidFill>
                          <a:effectLst/>
                          <a:latin typeface="+mn-lt"/>
                          <a:ea typeface="+mn-ea"/>
                          <a:cs typeface="+mn-cs"/>
                        </a:rPr>
                        <a:t>Rampe accessibili per sedie a rotelle, pavimentazioni lisce, marciapiedi adeguati, e attraversamenti pedonali sicuri</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36396665"/>
                  </a:ext>
                </a:extLst>
              </a:tr>
              <a:tr h="643382">
                <a:tc>
                  <a:txBody>
                    <a:bodyPr/>
                    <a:lstStyle/>
                    <a:p>
                      <a:pPr algn="l"/>
                      <a:r>
                        <a:rPr lang="it-IT" sz="1000" b="1"/>
                        <a:t>Qualità dell’ambiente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rtl="0" fontAlgn="ctr">
                        <a:buFont typeface="Wingdings" panose="05000000000000000000" pitchFamily="2" charset="2"/>
                        <a:buChar char="§"/>
                      </a:pPr>
                      <a:r>
                        <a:rPr lang="it-IT" sz="1000" b="0" kern="1200">
                          <a:solidFill>
                            <a:schemeClr val="dk1"/>
                          </a:solidFill>
                          <a:effectLst/>
                          <a:latin typeface="+mn-lt"/>
                          <a:ea typeface="+mn-ea"/>
                          <a:cs typeface="+mn-cs"/>
                        </a:rPr>
                        <a:t>Riduzione dei rumori molesti o fonti di inquinamento, per garantire il riposo e la serenità degli ospiti</a:t>
                      </a:r>
                    </a:p>
                    <a:p>
                      <a:pPr marL="171450" indent="-171450" rtl="0" fontAlgn="ctr">
                        <a:buFont typeface="Wingdings" panose="05000000000000000000" pitchFamily="2" charset="2"/>
                        <a:buChar char="§"/>
                      </a:pPr>
                      <a:r>
                        <a:rPr lang="it-IT" sz="1000" b="0" kern="1200">
                          <a:solidFill>
                            <a:schemeClr val="dk1"/>
                          </a:solidFill>
                          <a:effectLst/>
                          <a:latin typeface="+mn-lt"/>
                          <a:ea typeface="+mn-ea"/>
                          <a:cs typeface="+mn-cs"/>
                        </a:rPr>
                        <a:t>Un clima che non metta a rischio la salute degli ospiti, con attenzione alla stagionalità, temperature estreme o fenomeni climatici particolari</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54463530"/>
                  </a:ext>
                </a:extLst>
              </a:tr>
            </a:tbl>
          </a:graphicData>
        </a:graphic>
      </p:graphicFrame>
    </p:spTree>
    <p:extLst>
      <p:ext uri="{BB962C8B-B14F-4D97-AF65-F5344CB8AC3E}">
        <p14:creationId xmlns:p14="http://schemas.microsoft.com/office/powerpoint/2010/main" val="3168222260"/>
      </p:ext>
    </p:extLst>
  </p:cSld>
  <p:clrMapOvr>
    <a:masterClrMapping/>
  </p:clrMapOvr>
</p:sld>
</file>

<file path=ppt/theme/theme1.xml><?xml version="1.0" encoding="utf-8"?>
<a:theme xmlns:a="http://schemas.openxmlformats.org/drawingml/2006/main" name="TMPL Sinloc layout">
  <a:themeElements>
    <a:clrScheme name="Personalizzato 2">
      <a:dk1>
        <a:srgbClr val="000000"/>
      </a:dk1>
      <a:lt1>
        <a:srgbClr val="FFFFFF"/>
      </a:lt1>
      <a:dk2>
        <a:srgbClr val="007F3C"/>
      </a:dk2>
      <a:lt2>
        <a:srgbClr val="FBAD18"/>
      </a:lt2>
      <a:accent1>
        <a:srgbClr val="AC281C"/>
      </a:accent1>
      <a:accent2>
        <a:srgbClr val="B5461E"/>
      </a:accent2>
      <a:accent3>
        <a:srgbClr val="F37121"/>
      </a:accent3>
      <a:accent4>
        <a:srgbClr val="9DCB3B"/>
      </a:accent4>
      <a:accent5>
        <a:srgbClr val="5D8E44"/>
      </a:accent5>
      <a:accent6>
        <a:srgbClr val="108E44"/>
      </a:accent6>
      <a:hlink>
        <a:srgbClr val="007F45"/>
      </a:hlink>
      <a:folHlink>
        <a:srgbClr val="99CC00"/>
      </a:folHlink>
    </a:clrScheme>
    <a:fontScheme name="Sinloc - Montserrat">
      <a:majorFont>
        <a:latin typeface="Montserrat"/>
        <a:ea typeface=""/>
        <a:cs typeface="Arial"/>
      </a:majorFont>
      <a:minorFont>
        <a:latin typeface="Montserra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EF202"/>
        </a:solidFill>
        <a:ln>
          <a:noFill/>
        </a:ln>
      </a:spPr>
      <a:bodyPr rtlCol="0" anchor="ctr"/>
      <a:lstStyle>
        <a:defPPr algn="ctr">
          <a:defRPr dirty="0" smtClean="0">
            <a:solidFill>
              <a:schemeClr val="tx1"/>
            </a:solidFill>
          </a:defRPr>
        </a:defPPr>
      </a:lstStyle>
      <a: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a:style>
    </a:spDef>
    <a:lnDef>
      <a:spPr bwMode="auto">
        <a:solidFill>
          <a:schemeClr val="accent1"/>
        </a:solidFill>
        <a:ln w="28575" cap="flat" cmpd="sng" algn="ctr">
          <a:solidFill>
            <a:srgbClr val="003399"/>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txDef>
      <a:spPr/>
      <a:bodyPr wrap="square">
        <a:spAutoFit/>
      </a:bodyPr>
      <a:lstStyle>
        <a:defPPr marL="0" indent="0" algn="l">
          <a:spcAft>
            <a:spcPts val="600"/>
          </a:spcAft>
          <a:defRPr kern="0" dirty="0">
            <a:solidFill>
              <a:schemeClr val="tx1"/>
            </a:solidFill>
          </a:defRPr>
        </a:defPPr>
      </a:lstStyle>
    </a:txDef>
  </a:objectDefaults>
  <a:extraClrSchemeLst>
    <a:extraClrScheme>
      <a:clrScheme name="SINLOC base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INLOC base 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INLOC base 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INLOC base 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INLOC base 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INLOC base 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INLOC base 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INLOC base 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INLOC base 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INLOC base 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INLOC base 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INLOC base 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B7BD6A457D00DA4F80EB1F44E2514AD9" ma:contentTypeVersion="16" ma:contentTypeDescription="Creare un nuovo documento." ma:contentTypeScope="" ma:versionID="577e8ae792f81b5920e06a7935b2e070">
  <xsd:schema xmlns:xsd="http://www.w3.org/2001/XMLSchema" xmlns:xs="http://www.w3.org/2001/XMLSchema" xmlns:p="http://schemas.microsoft.com/office/2006/metadata/properties" xmlns:ns2="bcad5845-7324-4c0c-994d-464206e48899" xmlns:ns3="59fe7313-8647-49db-82f6-d36f2f108e49" targetNamespace="http://schemas.microsoft.com/office/2006/metadata/properties" ma:root="true" ma:fieldsID="b16fdf1b741d88ff9f14fcb08cb07961" ns2:_="" ns3:_="">
    <xsd:import namespace="bcad5845-7324-4c0c-994d-464206e48899"/>
    <xsd:import namespace="59fe7313-8647-49db-82f6-d36f2f108e4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ad5845-7324-4c0c-994d-464206e488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Tag immagine" ma:readOnly="false" ma:fieldId="{5cf76f15-5ced-4ddc-b409-7134ff3c332f}" ma:taxonomyMulti="true" ma:sspId="f72c1d30-f23c-4aee-ac48-11a5cdd96f83"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9fe7313-8647-49db-82f6-d36f2f108e49"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a09cb48-38e1-493a-ad50-026007daef94}" ma:internalName="TaxCatchAll" ma:showField="CatchAllData" ma:web="59fe7313-8647-49db-82f6-d36f2f108e49">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cad5845-7324-4c0c-994d-464206e48899">
      <Terms xmlns="http://schemas.microsoft.com/office/infopath/2007/PartnerControls"/>
    </lcf76f155ced4ddcb4097134ff3c332f>
    <TaxCatchAll xmlns="59fe7313-8647-49db-82f6-d36f2f108e4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2B6BCE7-6635-4642-AE1C-BA1C67CBF0B4}">
  <ds:schemaRefs>
    <ds:schemaRef ds:uri="59fe7313-8647-49db-82f6-d36f2f108e49"/>
    <ds:schemaRef ds:uri="bcad5845-7324-4c0c-994d-464206e4889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493A3E6-860A-4BAF-BD39-A7431DCE8860}">
  <ds:schemaRefs>
    <ds:schemaRef ds:uri="59fe7313-8647-49db-82f6-d36f2f108e49"/>
    <ds:schemaRef ds:uri="bcad5845-7324-4c0c-994d-464206e4889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1B5E1F39-89F6-40D2-BA9B-F651FCD2CD1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33</Slides>
  <Notes>1</Notes>
  <HiddenSlides>0</HiddenSlide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TMPL Sinloc layout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gabriele.fregonese@sinloc.com</dc:creator>
  <cp:revision>15</cp:revision>
  <cp:lastPrinted>2020-01-29T17:00:15Z</cp:lastPrinted>
  <dcterms:created xsi:type="dcterms:W3CDTF">2020-01-22T21:10:44Z</dcterms:created>
  <dcterms:modified xsi:type="dcterms:W3CDTF">2026-02-23T11:02:51Z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0x010100B7BD6A457D00DA4F80EB1F44E2514AD9</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y fmtid="{D5CDD505-2E9C-101B-9397-08002B2CF9AE}" pid="10" name="MSIP_Label_c078091e-e61d-4883-a332-9368e619fa5f_Enabled">
    <vt:lpwstr>true</vt:lpwstr>
  </property>
  <property fmtid="{D5CDD505-2E9C-101B-9397-08002B2CF9AE}" pid="11" name="MSIP_Label_c078091e-e61d-4883-a332-9368e619fa5f_SetDate">
    <vt:lpwstr>2026-02-03T07:59:57Z</vt:lpwstr>
  </property>
  <property fmtid="{D5CDD505-2E9C-101B-9397-08002B2CF9AE}" pid="12" name="MSIP_Label_c078091e-e61d-4883-a332-9368e619fa5f_Method">
    <vt:lpwstr>Privileged</vt:lpwstr>
  </property>
  <property fmtid="{D5CDD505-2E9C-101B-9397-08002B2CF9AE}" pid="13" name="MSIP_Label_c078091e-e61d-4883-a332-9368e619fa5f_Name">
    <vt:lpwstr>Pubblico</vt:lpwstr>
  </property>
  <property fmtid="{D5CDD505-2E9C-101B-9397-08002B2CF9AE}" pid="14" name="MSIP_Label_c078091e-e61d-4883-a332-9368e619fa5f_SiteId">
    <vt:lpwstr>5c13bf6f-11aa-44a8-aac0-fc5ed659c30a</vt:lpwstr>
  </property>
  <property fmtid="{D5CDD505-2E9C-101B-9397-08002B2CF9AE}" pid="15" name="MSIP_Label_c078091e-e61d-4883-a332-9368e619fa5f_ActionId">
    <vt:lpwstr>54ef7e48-a6ea-473f-932c-fb3387cef1b9</vt:lpwstr>
  </property>
  <property fmtid="{D5CDD505-2E9C-101B-9397-08002B2CF9AE}" pid="16" name="MSIP_Label_c078091e-e61d-4883-a332-9368e619fa5f_ContentBits">
    <vt:lpwstr>0</vt:lpwstr>
  </property>
  <property fmtid="{D5CDD505-2E9C-101B-9397-08002B2CF9AE}" pid="17" name="MSIP_Label_c078091e-e61d-4883-a332-9368e619fa5f_Tag">
    <vt:lpwstr>10, 0, 1, 1</vt:lpwstr>
  </property>
</Properties>
</file>